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sovich, Liliya" userId="61ff331e-2974-4140-b013-b56f41f7c408" providerId="ADAL" clId="{188559FA-F685-4E14-B436-95D97FE220C0}"/>
    <pc:docChg chg="undo custSel addSld modSld sldOrd">
      <pc:chgData name="Katsovich, Liliya" userId="61ff331e-2974-4140-b013-b56f41f7c408" providerId="ADAL" clId="{188559FA-F685-4E14-B436-95D97FE220C0}" dt="2025-07-23T18:07:53.360" v="1108" actId="20577"/>
      <pc:docMkLst>
        <pc:docMk/>
      </pc:docMkLst>
      <pc:sldChg chg="modSp mod">
        <pc:chgData name="Katsovich, Liliya" userId="61ff331e-2974-4140-b013-b56f41f7c408" providerId="ADAL" clId="{188559FA-F685-4E14-B436-95D97FE220C0}" dt="2025-07-23T17:15:50.516" v="100" actId="14"/>
        <pc:sldMkLst>
          <pc:docMk/>
          <pc:sldMk cId="2018562921" sldId="264"/>
        </pc:sldMkLst>
        <pc:spChg chg="mod">
          <ac:chgData name="Katsovich, Liliya" userId="61ff331e-2974-4140-b013-b56f41f7c408" providerId="ADAL" clId="{188559FA-F685-4E14-B436-95D97FE220C0}" dt="2025-07-23T17:15:50.516" v="100" actId="14"/>
          <ac:spMkLst>
            <pc:docMk/>
            <pc:sldMk cId="2018562921" sldId="264"/>
            <ac:spMk id="3" creationId="{EB01A17D-0A95-78D5-3E17-BD984EA1A2DB}"/>
          </ac:spMkLst>
        </pc:spChg>
      </pc:sldChg>
      <pc:sldChg chg="modSp new mod">
        <pc:chgData name="Katsovich, Liliya" userId="61ff331e-2974-4140-b013-b56f41f7c408" providerId="ADAL" clId="{188559FA-F685-4E14-B436-95D97FE220C0}" dt="2025-07-23T17:59:46.245" v="454" actId="20577"/>
        <pc:sldMkLst>
          <pc:docMk/>
          <pc:sldMk cId="514672715" sldId="265"/>
        </pc:sldMkLst>
        <pc:spChg chg="mod">
          <ac:chgData name="Katsovich, Liliya" userId="61ff331e-2974-4140-b013-b56f41f7c408" providerId="ADAL" clId="{188559FA-F685-4E14-B436-95D97FE220C0}" dt="2025-07-23T17:16:08.085" v="120" actId="20577"/>
          <ac:spMkLst>
            <pc:docMk/>
            <pc:sldMk cId="514672715" sldId="265"/>
            <ac:spMk id="2" creationId="{B9FE9800-C19C-3F15-A432-D3D7C4222DCE}"/>
          </ac:spMkLst>
        </pc:spChg>
        <pc:spChg chg="mod">
          <ac:chgData name="Katsovich, Liliya" userId="61ff331e-2974-4140-b013-b56f41f7c408" providerId="ADAL" clId="{188559FA-F685-4E14-B436-95D97FE220C0}" dt="2025-07-23T17:59:46.245" v="454" actId="20577"/>
          <ac:spMkLst>
            <pc:docMk/>
            <pc:sldMk cId="514672715" sldId="265"/>
            <ac:spMk id="3" creationId="{2EE782D5-F888-CDD5-7865-F63B99C1999F}"/>
          </ac:spMkLst>
        </pc:spChg>
      </pc:sldChg>
      <pc:sldChg chg="modSp new mod">
        <pc:chgData name="Katsovich, Liliya" userId="61ff331e-2974-4140-b013-b56f41f7c408" providerId="ADAL" clId="{188559FA-F685-4E14-B436-95D97FE220C0}" dt="2025-07-23T18:02:31.069" v="710" actId="20577"/>
        <pc:sldMkLst>
          <pc:docMk/>
          <pc:sldMk cId="1286914571" sldId="266"/>
        </pc:sldMkLst>
        <pc:spChg chg="mod">
          <ac:chgData name="Katsovich, Liliya" userId="61ff331e-2974-4140-b013-b56f41f7c408" providerId="ADAL" clId="{188559FA-F685-4E14-B436-95D97FE220C0}" dt="2025-07-23T18:00:55.549" v="527" actId="20577"/>
          <ac:spMkLst>
            <pc:docMk/>
            <pc:sldMk cId="1286914571" sldId="266"/>
            <ac:spMk id="2" creationId="{8EB0C0A5-2F0F-93A1-A076-BA8362388165}"/>
          </ac:spMkLst>
        </pc:spChg>
        <pc:spChg chg="mod">
          <ac:chgData name="Katsovich, Liliya" userId="61ff331e-2974-4140-b013-b56f41f7c408" providerId="ADAL" clId="{188559FA-F685-4E14-B436-95D97FE220C0}" dt="2025-07-23T18:02:31.069" v="710" actId="20577"/>
          <ac:spMkLst>
            <pc:docMk/>
            <pc:sldMk cId="1286914571" sldId="266"/>
            <ac:spMk id="3" creationId="{3338EDC9-ECB1-1F81-8388-B6BDCC430846}"/>
          </ac:spMkLst>
        </pc:spChg>
      </pc:sldChg>
      <pc:sldChg chg="modSp new mod">
        <pc:chgData name="Katsovich, Liliya" userId="61ff331e-2974-4140-b013-b56f41f7c408" providerId="ADAL" clId="{188559FA-F685-4E14-B436-95D97FE220C0}" dt="2025-07-23T18:05:24.551" v="890" actId="20577"/>
        <pc:sldMkLst>
          <pc:docMk/>
          <pc:sldMk cId="932912183" sldId="267"/>
        </pc:sldMkLst>
        <pc:spChg chg="mod">
          <ac:chgData name="Katsovich, Liliya" userId="61ff331e-2974-4140-b013-b56f41f7c408" providerId="ADAL" clId="{188559FA-F685-4E14-B436-95D97FE220C0}" dt="2025-07-23T18:02:53.070" v="739" actId="20577"/>
          <ac:spMkLst>
            <pc:docMk/>
            <pc:sldMk cId="932912183" sldId="267"/>
            <ac:spMk id="2" creationId="{09084D95-2FFA-11D9-8104-E54CA297E018}"/>
          </ac:spMkLst>
        </pc:spChg>
        <pc:spChg chg="mod">
          <ac:chgData name="Katsovich, Liliya" userId="61ff331e-2974-4140-b013-b56f41f7c408" providerId="ADAL" clId="{188559FA-F685-4E14-B436-95D97FE220C0}" dt="2025-07-23T18:05:24.551" v="890" actId="20577"/>
          <ac:spMkLst>
            <pc:docMk/>
            <pc:sldMk cId="932912183" sldId="267"/>
            <ac:spMk id="3" creationId="{F6BD2DB0-6907-6551-95F9-432CFA5F1195}"/>
          </ac:spMkLst>
        </pc:spChg>
      </pc:sldChg>
      <pc:sldChg chg="modSp new mod ord">
        <pc:chgData name="Katsovich, Liliya" userId="61ff331e-2974-4140-b013-b56f41f7c408" providerId="ADAL" clId="{188559FA-F685-4E14-B436-95D97FE220C0}" dt="2025-07-23T18:07:53.360" v="1108" actId="20577"/>
        <pc:sldMkLst>
          <pc:docMk/>
          <pc:sldMk cId="750348304" sldId="268"/>
        </pc:sldMkLst>
        <pc:spChg chg="mod">
          <ac:chgData name="Katsovich, Liliya" userId="61ff331e-2974-4140-b013-b56f41f7c408" providerId="ADAL" clId="{188559FA-F685-4E14-B436-95D97FE220C0}" dt="2025-07-23T18:06:28.653" v="922" actId="20577"/>
          <ac:spMkLst>
            <pc:docMk/>
            <pc:sldMk cId="750348304" sldId="268"/>
            <ac:spMk id="2" creationId="{EDA8402B-1609-75E5-6155-55FC584B5726}"/>
          </ac:spMkLst>
        </pc:spChg>
        <pc:spChg chg="mod">
          <ac:chgData name="Katsovich, Liliya" userId="61ff331e-2974-4140-b013-b56f41f7c408" providerId="ADAL" clId="{188559FA-F685-4E14-B436-95D97FE220C0}" dt="2025-07-23T18:07:53.360" v="1108" actId="20577"/>
          <ac:spMkLst>
            <pc:docMk/>
            <pc:sldMk cId="750348304" sldId="268"/>
            <ac:spMk id="3" creationId="{2558BD37-F233-60FE-8D7D-3E5B42AF1EA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3F522-E964-9C38-085A-86BE02E42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27AD6D-F1F9-5761-3135-31C597E22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3BFF1-7FBD-5010-699A-90A187D10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F6577-3654-06F3-81DB-C1BD1E17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CCE1E-4819-CB1A-E3BC-A3F1BCBEB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58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00A49-714F-EC89-135F-25712D2FB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768E7C-80D5-74F6-2351-9945A1C741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A6D5B-6577-C5E1-6A72-934C6860F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52B26-5B0E-5424-472B-466D02D0D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EF56C-9074-D356-BA44-34AA864AD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9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BD865C-AA33-A0D1-C9DD-6A21C8E1F1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73C92E-B303-A77C-920C-E9A63EB38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FEFF6-923E-1F7A-1F9C-EC71EE921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7BF97-1565-2B26-1D2E-23187158F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56D22-DE9A-9AD9-8EF1-2A179A73C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5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BCDA0-1A09-609A-6465-42257B868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B2648-2E40-2AAD-95F4-D568425E7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C5911-9F3D-330C-7151-6E3D41FB2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F81DD-79FB-B42F-7FED-A467EF0EC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78F21-1875-3D9C-7725-7F3D38E9E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8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487E8-EFF6-925A-2EFA-0A66BCD86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19BF5-F9CC-F8E4-CF01-1CBF9ABBA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7FC4-09F0-398C-B473-3564BED84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FDADC-7827-2EB1-260B-64611915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767C9-FC6F-06CC-E907-B9DC70AA0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64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653E0-B9F9-7F06-4454-C9B2ED953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10854-F15E-5B75-028B-E2510BFD4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AC0DA9-588B-9C3A-DA37-B94C6DE06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240E8-133E-AD55-0D96-F6B1F8AB8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4827C-8D69-58C5-FB45-EDB57B502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CEACA-FFFB-29B2-DD7F-B2CC31D84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9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33244-6C51-00FC-F07C-26EF3CCBF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6B626-6DDD-D8BF-114D-1B53355DA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B1DF4-A393-4100-37B7-1454E27D2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C97022-39F8-828C-AB41-A68070A7E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89A42E-4D24-25C9-C257-9C783C8496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E0B39E-1DDA-AD93-DF33-81FF4D369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287-DE96-390C-508F-605421798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8A02B6-591B-DCCB-0D89-936D3271D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6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0AD0C-40AE-8337-B812-9D6035A21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017B76-9190-90B0-8345-6FB328F7A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D8B6E-34A3-DB76-8F0F-E361E5DD5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29BE77-1E02-FC68-7704-F18812E1B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4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756EC-778B-D904-6293-41764DDF1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E71512-6387-FDF2-7B07-41EE02B2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5A9C47-1193-7532-4E6B-E333B8C3A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56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BFB6-404D-003F-33FD-FA0AECC6D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33117-6A02-53F9-3DFC-3805E5542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518BE-3A04-6508-515C-E52EC59C8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CF129-FAEB-F6A0-1F54-7F7141F63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854F4-7947-8811-C5CD-3EB1921B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9B1B2-F668-62CC-E7F3-6263E3787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3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569A4-B514-8342-CF72-5FC7A130F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0C1A40-5C35-A250-9F7D-B225B0A2B4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2AE914-D74E-E16E-8A1F-E628D76FC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8DA45-553A-07A1-7F45-299CE91B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F0512-295B-FCB5-0D8B-E51934EA8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63174-DDB3-A985-86F2-4A6407B2C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9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D976ED-70F2-EB29-DD83-D8B974FC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D902D-4D5A-DCC0-B9B0-35BDEB28C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79852-8F53-953F-C66B-C8A4B4B62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F015E4-D9C2-4BF9-9811-F88B09A4082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5B0CA-6D05-E963-BDE2-089161672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4DDE2-F571-ABD8-ADE6-632CAB46D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026B2E-99F2-4A1E-A101-2754776CF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3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68339-7838-4324-A321-C02378320F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Examples in 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EE8EE-CC1B-6590-523C-E97AB29226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459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0C0A5-2F0F-93A1-A076-BA8362388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and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8EDC9-ECB1-1F81-8388-B6BDCC430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Correlation</a:t>
            </a:r>
          </a:p>
          <a:p>
            <a:pPr lvl="1"/>
            <a:r>
              <a:rPr lang="en-US" dirty="0"/>
              <a:t> r</a:t>
            </a:r>
          </a:p>
          <a:p>
            <a:pPr lvl="1"/>
            <a:r>
              <a:rPr lang="en-US" dirty="0"/>
              <a:t>Correlation plots</a:t>
            </a:r>
          </a:p>
          <a:p>
            <a:r>
              <a:rPr lang="en-US" dirty="0"/>
              <a:t>Simple Linear Regression</a:t>
            </a:r>
          </a:p>
          <a:p>
            <a:pPr lvl="1"/>
            <a:r>
              <a:rPr lang="en-US" dirty="0"/>
              <a:t>Testing the slope</a:t>
            </a:r>
          </a:p>
          <a:p>
            <a:pPr lvl="1"/>
            <a:r>
              <a:rPr lang="en-US" dirty="0"/>
              <a:t>Evaluating assumptions</a:t>
            </a:r>
          </a:p>
          <a:p>
            <a:r>
              <a:rPr lang="en-US" dirty="0"/>
              <a:t>Multiple Linear Regression</a:t>
            </a:r>
          </a:p>
          <a:p>
            <a:pPr lvl="1"/>
            <a:r>
              <a:rPr lang="en-US" dirty="0"/>
              <a:t>Interaction</a:t>
            </a:r>
          </a:p>
          <a:p>
            <a:pPr lvl="1"/>
            <a:r>
              <a:rPr lang="en-US" dirty="0"/>
              <a:t>Dummy variables</a:t>
            </a:r>
          </a:p>
          <a:p>
            <a:pPr lvl="1"/>
            <a:r>
              <a:rPr lang="en-US" dirty="0"/>
              <a:t>Model Selection -?</a:t>
            </a:r>
          </a:p>
        </p:txBody>
      </p:sp>
    </p:spTree>
    <p:extLst>
      <p:ext uri="{BB962C8B-B14F-4D97-AF65-F5344CB8AC3E}">
        <p14:creationId xmlns:p14="http://schemas.microsoft.com/office/powerpoint/2010/main" val="1286914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8402B-1609-75E5-6155-55FC584B5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Categorical 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8BD37-F233-60FE-8D7D-3E5B42AF1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Frequency tables</a:t>
            </a:r>
          </a:p>
          <a:p>
            <a:r>
              <a:rPr lang="en-US" dirty="0"/>
              <a:t>Chi-square test</a:t>
            </a:r>
          </a:p>
          <a:p>
            <a:r>
              <a:rPr lang="en-US" dirty="0"/>
              <a:t>Fisher’s Exact test</a:t>
            </a:r>
          </a:p>
          <a:p>
            <a:r>
              <a:rPr lang="en-US" dirty="0"/>
              <a:t>Mantel Haenszel test and Odds Ratio</a:t>
            </a:r>
          </a:p>
          <a:p>
            <a:r>
              <a:rPr lang="en-US" dirty="0"/>
              <a:t>Logistic Regression</a:t>
            </a:r>
          </a:p>
          <a:p>
            <a:pPr lvl="1"/>
            <a:r>
              <a:rPr lang="en-US" dirty="0"/>
              <a:t>Odds Ratio</a:t>
            </a:r>
          </a:p>
          <a:p>
            <a:pPr lvl="1"/>
            <a:r>
              <a:rPr lang="en-US" dirty="0"/>
              <a:t>CI for Odds Ratio</a:t>
            </a:r>
          </a:p>
          <a:p>
            <a:pPr lvl="1"/>
            <a:r>
              <a:rPr lang="en-US" dirty="0"/>
              <a:t>Wald Statistic</a:t>
            </a:r>
          </a:p>
        </p:txBody>
      </p:sp>
    </p:spTree>
    <p:extLst>
      <p:ext uri="{BB962C8B-B14F-4D97-AF65-F5344CB8AC3E}">
        <p14:creationId xmlns:p14="http://schemas.microsoft.com/office/powerpoint/2010/main" val="750348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84D95-2FFA-11D9-8104-E54CA297E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Repeated Measures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D2DB0-6907-6551-95F9-432CFA5F1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Way Repeated Measures ANOVA</a:t>
            </a:r>
          </a:p>
          <a:p>
            <a:pPr lvl="1"/>
            <a:r>
              <a:rPr lang="en-US" dirty="0"/>
              <a:t>Data setup</a:t>
            </a:r>
          </a:p>
          <a:p>
            <a:pPr lvl="1"/>
            <a:r>
              <a:rPr lang="en-US" dirty="0"/>
              <a:t>Model setup</a:t>
            </a:r>
          </a:p>
          <a:p>
            <a:r>
              <a:rPr lang="en-US" dirty="0"/>
              <a:t>Two group Repeated Measures ANOVA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1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F5B7-B9BA-8D24-D431-56EB7B18E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Title: Quality of Care for Older Adults: Medication Management in Medical Homes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85DFB-C035-3403-DD4D-C573E9718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Goal:</a:t>
            </a:r>
            <a:r>
              <a:rPr lang="en-US" dirty="0"/>
              <a:t> To improve the care provided to older adults, </a:t>
            </a:r>
          </a:p>
          <a:p>
            <a:r>
              <a:rPr lang="en-US" dirty="0"/>
              <a:t>Individually, randomized </a:t>
            </a:r>
            <a:r>
              <a:rPr lang="en-US" b="1" dirty="0"/>
              <a:t>clinical trial </a:t>
            </a:r>
            <a:r>
              <a:rPr lang="en-US" dirty="0"/>
              <a:t>in adults 65+ (i.e., older adults) in two community-based primary care practices </a:t>
            </a:r>
          </a:p>
          <a:p>
            <a:r>
              <a:rPr lang="en-US" b="1" dirty="0"/>
              <a:t>Test</a:t>
            </a:r>
            <a:r>
              <a:rPr lang="en-US" dirty="0"/>
              <a:t> whether an </a:t>
            </a:r>
            <a:r>
              <a:rPr lang="en-US" b="1" dirty="0"/>
              <a:t>individualized medication assessment and planning (</a:t>
            </a:r>
            <a:r>
              <a:rPr lang="en-US" b="1" i="1" dirty="0" err="1"/>
              <a:t>i</a:t>
            </a:r>
            <a:r>
              <a:rPr lang="en-US" b="1" dirty="0" err="1"/>
              <a:t>MAP</a:t>
            </a:r>
            <a:r>
              <a:rPr lang="en-US" b="1" dirty="0"/>
              <a:t>) </a:t>
            </a:r>
            <a:r>
              <a:rPr lang="en-US" dirty="0"/>
              <a:t>intervention was superior to </a:t>
            </a:r>
            <a:r>
              <a:rPr lang="en-US" b="1" dirty="0"/>
              <a:t>standard care (SC).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The goal was to show that this innovative program, led by a clinical pharmacist, integrated within a primary care practice, can improve medication use and care provided to medically complicated older adults, and lead to reduced acute health services utilization and potential medication related problems (MRPs). </a:t>
            </a:r>
          </a:p>
        </p:txBody>
      </p:sp>
    </p:spTree>
    <p:extLst>
      <p:ext uri="{BB962C8B-B14F-4D97-AF65-F5344CB8AC3E}">
        <p14:creationId xmlns:p14="http://schemas.microsoft.com/office/powerpoint/2010/main" val="1104868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87691-10D8-90A8-08D6-7FE893E15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3461"/>
            <a:ext cx="10515600" cy="565350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Inclusion criteria: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Adults 65+ (i.e., older adults)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English speaking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Must be taking at least 3 total medications: at least one of which needed to be a prescription medication, with projected life expectancy of at least 12 months and at least one medication related problem (MRP) at baseline. </a:t>
            </a:r>
          </a:p>
          <a:p>
            <a:r>
              <a:rPr lang="en-US" dirty="0"/>
              <a:t>Enrollment period: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Between February 2017 and December 2019. </a:t>
            </a:r>
          </a:p>
          <a:p>
            <a:r>
              <a:rPr lang="en-US" dirty="0"/>
              <a:t>Randomization: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1:1 fashion to </a:t>
            </a:r>
            <a:r>
              <a:rPr lang="en-US" i="1" dirty="0" err="1"/>
              <a:t>i</a:t>
            </a:r>
            <a:r>
              <a:rPr lang="en-US" dirty="0" err="1"/>
              <a:t>MAP</a:t>
            </a:r>
            <a:r>
              <a:rPr lang="en-US" dirty="0"/>
              <a:t> or SC, </a:t>
            </a:r>
            <a:r>
              <a:rPr lang="en-US" u="sng" dirty="0"/>
              <a:t>stratified</a:t>
            </a:r>
            <a:r>
              <a:rPr lang="en-US" dirty="0"/>
              <a:t> by site and race (White vs. non-White). </a:t>
            </a:r>
          </a:p>
          <a:p>
            <a:r>
              <a:rPr lang="en-US" dirty="0"/>
              <a:t>Follow up duration: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All participants were to be followed for 12 months.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Follow up collected at 3, 6, 9 and 12 months.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408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AE7CC-8D47-998E-0478-E54937E80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Intervention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144AE-9791-8501-795D-88159022E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The</a:t>
            </a:r>
            <a:r>
              <a:rPr lang="en-US" i="1" u="sng" dirty="0"/>
              <a:t> </a:t>
            </a:r>
            <a:r>
              <a:rPr lang="en-US" i="1" u="sng" dirty="0" err="1"/>
              <a:t>i</a:t>
            </a:r>
            <a:r>
              <a:rPr lang="en-US" u="sng" dirty="0" err="1"/>
              <a:t>MAP</a:t>
            </a:r>
            <a:r>
              <a:rPr lang="en-US" i="1" u="sng" dirty="0"/>
              <a:t> </a:t>
            </a:r>
            <a:r>
              <a:rPr lang="en-US" u="sng" dirty="0"/>
              <a:t>tool for assessing and resolving medical related problems (MRPs)</a:t>
            </a:r>
            <a:r>
              <a:rPr lang="en-US" dirty="0"/>
              <a:t>, developed to aid clinical pharmacists in documenting MRPs and associated recommendations, was used in the study. It provides a reliable and easy-to-use tool for clinical pharmacists in the ambulatory care setting to classify MRPs and provide recommendations.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26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0E5D1-EA14-07B0-56BC-63CC75009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107"/>
            <a:ext cx="10515600" cy="1325563"/>
          </a:xfrm>
        </p:spPr>
        <p:txBody>
          <a:bodyPr/>
          <a:lstStyle/>
          <a:p>
            <a:r>
              <a:rPr lang="en-US" b="1" dirty="0"/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A8CB8-391D-C932-B6FC-D5D8E8E7C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0869"/>
            <a:ext cx="10515600" cy="468609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Primary outcome</a:t>
            </a:r>
            <a:r>
              <a:rPr lang="en-US" dirty="0"/>
              <a:t>: Total number of MRPs at </a:t>
            </a:r>
            <a:r>
              <a:rPr lang="en-US" u="sng" dirty="0"/>
              <a:t>6-months</a:t>
            </a:r>
            <a:r>
              <a:rPr lang="en-US" dirty="0"/>
              <a:t> follow-up. Data on medication-related problems were collected from the participants by the research pharmacist (blinded to treatment allocation). </a:t>
            </a:r>
          </a:p>
          <a:p>
            <a:r>
              <a:rPr lang="en-US" b="1" dirty="0"/>
              <a:t>Secondary outcomes</a:t>
            </a:r>
            <a:r>
              <a:rPr lang="en-US" dirty="0"/>
              <a:t>: </a:t>
            </a:r>
          </a:p>
          <a:p>
            <a:r>
              <a:rPr lang="en-US" u="sng" dirty="0"/>
              <a:t>MRPs</a:t>
            </a:r>
            <a:r>
              <a:rPr lang="en-US" dirty="0"/>
              <a:t>: Total number of MRPs at 12 months; and presence/absence of each of the 6 medication related problems (undertreatment; suboptimal dosing, duration, frequency or administration; need for medication monitoring; suboptimal drug; adverse drug event present; nonadherence) at </a:t>
            </a:r>
            <a:r>
              <a:rPr lang="en-US" u="sng" dirty="0"/>
              <a:t>6 months</a:t>
            </a:r>
            <a:r>
              <a:rPr lang="en-US" dirty="0"/>
              <a:t> and at </a:t>
            </a:r>
            <a:r>
              <a:rPr lang="en-US" u="sng" dirty="0"/>
              <a:t>12 months</a:t>
            </a:r>
            <a:r>
              <a:rPr lang="en-US" dirty="0"/>
              <a:t>. These data were collected at baseline and at 3, 6, 9 and 12 months. </a:t>
            </a:r>
          </a:p>
          <a:p>
            <a:r>
              <a:rPr lang="en-US" u="sng" dirty="0"/>
              <a:t>Time to first health services utilization</a:t>
            </a:r>
            <a:r>
              <a:rPr lang="en-US" dirty="0"/>
              <a:t> (i.e., hospitalization, ED visit) over 12-month study period. These data were extracted from the electronic health record. Participants were administratively censored at 12 months of follow-up.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466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0EE0A-99DD-9184-7C07-C700CA712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Variables collected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15D7A-D529-9031-4A0F-D441D195D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addition to treatment, race and site, the following covariates were collected at baseline: age, biological sex, total number of medications, total number of prescription medications, number of health care utilizations in the prior year, and number of co-morbid conditions. If a participant died over the course of the 12-month follow up, this was recorded, and they were censored at the time of death.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061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B2245-32BB-820C-F935-AD830219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Variables collected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A7E86-4284-9F46-0A4F-A9260DD72A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540703"/>
            <a:ext cx="5181600" cy="462155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At Baseline:</a:t>
            </a:r>
          </a:p>
          <a:p>
            <a:r>
              <a:rPr lang="en-US" dirty="0"/>
              <a:t>Treatment (</a:t>
            </a:r>
            <a:r>
              <a:rPr lang="en-US" i="1" dirty="0" err="1"/>
              <a:t>i</a:t>
            </a:r>
            <a:r>
              <a:rPr lang="en-US" dirty="0" err="1"/>
              <a:t>MAP</a:t>
            </a:r>
            <a:r>
              <a:rPr lang="en-US" dirty="0"/>
              <a:t> or SC)</a:t>
            </a:r>
          </a:p>
          <a:p>
            <a:r>
              <a:rPr lang="en-US" dirty="0"/>
              <a:t>Race</a:t>
            </a:r>
          </a:p>
          <a:p>
            <a:r>
              <a:rPr lang="en-US" dirty="0"/>
              <a:t>Site</a:t>
            </a:r>
          </a:p>
          <a:p>
            <a:r>
              <a:rPr lang="en-US" dirty="0"/>
              <a:t>Age </a:t>
            </a:r>
          </a:p>
          <a:p>
            <a:r>
              <a:rPr lang="en-US" dirty="0"/>
              <a:t>Biological sex </a:t>
            </a:r>
          </a:p>
          <a:p>
            <a:r>
              <a:rPr lang="en-US" dirty="0"/>
              <a:t>Total number of medications </a:t>
            </a:r>
          </a:p>
          <a:p>
            <a:r>
              <a:rPr lang="en-US" dirty="0"/>
              <a:t>Total number of prescription medications </a:t>
            </a:r>
          </a:p>
          <a:p>
            <a:r>
              <a:rPr lang="en-US" dirty="0"/>
              <a:t>Number of health care utilizations in the prior year</a:t>
            </a:r>
          </a:p>
          <a:p>
            <a:r>
              <a:rPr lang="en-US" dirty="0"/>
              <a:t>Number of co-morbid conditions </a:t>
            </a:r>
          </a:p>
          <a:p>
            <a:r>
              <a:rPr lang="en-US" dirty="0"/>
              <a:t>If a participant died over the course of the 12-month follow up, this was recorded, and they were censored at the time of death.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EA443A-6116-ACFC-FC26-6883C40D5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540703"/>
            <a:ext cx="51816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At Baseline AND Follow-up visits:</a:t>
            </a:r>
          </a:p>
          <a:p>
            <a:r>
              <a:rPr lang="en-US" dirty="0"/>
              <a:t>Number of medication related problems (MRPs)</a:t>
            </a:r>
          </a:p>
          <a:p>
            <a:r>
              <a:rPr lang="en-US" dirty="0"/>
              <a:t>Presence of Undertreatment </a:t>
            </a:r>
          </a:p>
          <a:p>
            <a:r>
              <a:rPr lang="en-US" dirty="0"/>
              <a:t>Presence of Suboptimal dosing, duration, frequency or administration</a:t>
            </a:r>
          </a:p>
          <a:p>
            <a:r>
              <a:rPr lang="en-US" dirty="0"/>
              <a:t>Presence of Need for Medication Monitoring </a:t>
            </a:r>
          </a:p>
          <a:p>
            <a:r>
              <a:rPr lang="en-US" dirty="0"/>
              <a:t>Presence of Suboptimal drug </a:t>
            </a:r>
          </a:p>
          <a:p>
            <a:r>
              <a:rPr lang="en-US" dirty="0"/>
              <a:t>Presence of Adverse drug event </a:t>
            </a:r>
          </a:p>
          <a:p>
            <a:r>
              <a:rPr lang="en-US" dirty="0"/>
              <a:t>Presence of Nonadherence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501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E036C-86A9-2861-62F3-EB8705064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Descriptive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1A17D-0A95-78D5-3E17-BD984EA1A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Mean, median</a:t>
            </a:r>
          </a:p>
          <a:p>
            <a:r>
              <a:rPr lang="en-US" dirty="0"/>
              <a:t>Range</a:t>
            </a:r>
          </a:p>
          <a:p>
            <a:r>
              <a:rPr lang="en-US" dirty="0"/>
              <a:t>Quartiles, IQR</a:t>
            </a:r>
          </a:p>
          <a:p>
            <a:r>
              <a:rPr lang="en-US" dirty="0"/>
              <a:t>Variance</a:t>
            </a:r>
          </a:p>
          <a:p>
            <a:r>
              <a:rPr lang="en-US" dirty="0"/>
              <a:t>Standard Deviation</a:t>
            </a:r>
          </a:p>
          <a:p>
            <a:r>
              <a:rPr lang="en-US" dirty="0"/>
              <a:t>Histograms</a:t>
            </a:r>
          </a:p>
          <a:p>
            <a:r>
              <a:rPr lang="en-US" dirty="0"/>
              <a:t>Box plots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562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E9800-C19C-3F15-A432-D3D7C4222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Hypothesis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782D5-F888-CDD5-7865-F63B99C19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/>
          <a:lstStyle/>
          <a:p>
            <a:r>
              <a:rPr lang="en-US" dirty="0"/>
              <a:t>Parametric Tests</a:t>
            </a:r>
          </a:p>
          <a:p>
            <a:pPr lvl="1"/>
            <a:r>
              <a:rPr lang="en-US" dirty="0"/>
              <a:t>Compare means: </a:t>
            </a:r>
          </a:p>
          <a:p>
            <a:pPr lvl="1"/>
            <a:r>
              <a:rPr lang="en-US" dirty="0"/>
              <a:t>2 sample t test</a:t>
            </a:r>
          </a:p>
          <a:p>
            <a:pPr lvl="1"/>
            <a:r>
              <a:rPr lang="en-US" dirty="0"/>
              <a:t>Confidence intervals</a:t>
            </a:r>
          </a:p>
          <a:p>
            <a:pPr lvl="1"/>
            <a:r>
              <a:rPr lang="en-US" dirty="0"/>
              <a:t>One-way ANOVA with post-hoc comparisons</a:t>
            </a:r>
          </a:p>
          <a:p>
            <a:pPr lvl="1"/>
            <a:r>
              <a:rPr lang="en-US" dirty="0"/>
              <a:t>Two-way ANOVA</a:t>
            </a:r>
          </a:p>
          <a:p>
            <a:r>
              <a:rPr lang="en-US" dirty="0"/>
              <a:t>Non-parametric tests</a:t>
            </a:r>
          </a:p>
          <a:p>
            <a:pPr lvl="1"/>
            <a:r>
              <a:rPr lang="en-US" dirty="0"/>
              <a:t>Wilcoxon Rank Sum test (2 sample test)</a:t>
            </a:r>
          </a:p>
          <a:p>
            <a:pPr lvl="1"/>
            <a:r>
              <a:rPr lang="en-US" dirty="0"/>
              <a:t>Wilcoxon Sign Rank test (paired sample)</a:t>
            </a:r>
          </a:p>
          <a:p>
            <a:pPr lvl="1"/>
            <a:r>
              <a:rPr lang="en-US" dirty="0"/>
              <a:t>Kruskal Wallis test (more than 2 samples)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672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d8cbebb-2139-4df8-b411-4e3e87abeb5c}" enabled="0" method="" siteId="{dd8cbebb-2139-4df8-b411-4e3e87abeb5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2619</TotalTime>
  <Words>764</Words>
  <Application>Microsoft Office PowerPoint</Application>
  <PresentationFormat>Widescreen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Wingdings</vt:lpstr>
      <vt:lpstr>Office Theme</vt:lpstr>
      <vt:lpstr>Examples in R</vt:lpstr>
      <vt:lpstr> Title: Quality of Care for Older Adults: Medication Management in Medical Homes </vt:lpstr>
      <vt:lpstr>PowerPoint Presentation</vt:lpstr>
      <vt:lpstr>Intervention</vt:lpstr>
      <vt:lpstr>Outcomes</vt:lpstr>
      <vt:lpstr>Variables collected</vt:lpstr>
      <vt:lpstr>Variables collected</vt:lpstr>
      <vt:lpstr>Descriptive Statistics</vt:lpstr>
      <vt:lpstr>Hypothesis Testing</vt:lpstr>
      <vt:lpstr>Correlation and Regression</vt:lpstr>
      <vt:lpstr>Categorical Data Analysis</vt:lpstr>
      <vt:lpstr>Repeated Measures Analysis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Katsovich, Liliya</dc:creator>
  <cp:lastModifiedBy>Katsovich, Liliya</cp:lastModifiedBy>
  <cp:revision>1</cp:revision>
  <dcterms:created xsi:type="dcterms:W3CDTF">2025-07-21T22:28:01Z</dcterms:created>
  <dcterms:modified xsi:type="dcterms:W3CDTF">2025-07-23T18:07:55Z</dcterms:modified>
</cp:coreProperties>
</file>