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7" r:id="rId2"/>
    <p:sldId id="258" r:id="rId3"/>
    <p:sldId id="350" r:id="rId4"/>
    <p:sldId id="259" r:id="rId5"/>
    <p:sldId id="260" r:id="rId6"/>
    <p:sldId id="401" r:id="rId7"/>
    <p:sldId id="261" r:id="rId8"/>
    <p:sldId id="326" r:id="rId9"/>
    <p:sldId id="400" r:id="rId10"/>
    <p:sldId id="327" r:id="rId11"/>
    <p:sldId id="345" r:id="rId12"/>
    <p:sldId id="329" r:id="rId13"/>
    <p:sldId id="330" r:id="rId14"/>
    <p:sldId id="331" r:id="rId15"/>
    <p:sldId id="397" r:id="rId16"/>
    <p:sldId id="333" r:id="rId17"/>
    <p:sldId id="334" r:id="rId18"/>
    <p:sldId id="335" r:id="rId19"/>
    <p:sldId id="336" r:id="rId20"/>
    <p:sldId id="287" r:id="rId21"/>
    <p:sldId id="337" r:id="rId22"/>
    <p:sldId id="352" r:id="rId23"/>
    <p:sldId id="404" r:id="rId24"/>
    <p:sldId id="398" r:id="rId25"/>
    <p:sldId id="263" r:id="rId26"/>
    <p:sldId id="264" r:id="rId27"/>
    <p:sldId id="271" r:id="rId28"/>
    <p:sldId id="272" r:id="rId29"/>
    <p:sldId id="273" r:id="rId30"/>
    <p:sldId id="274" r:id="rId31"/>
    <p:sldId id="275" r:id="rId32"/>
    <p:sldId id="262" r:id="rId33"/>
    <p:sldId id="289" r:id="rId34"/>
    <p:sldId id="290" r:id="rId35"/>
    <p:sldId id="288" r:id="rId36"/>
    <p:sldId id="358" r:id="rId37"/>
    <p:sldId id="292" r:id="rId38"/>
    <p:sldId id="359" r:id="rId39"/>
    <p:sldId id="294" r:id="rId40"/>
    <p:sldId id="295" r:id="rId41"/>
    <p:sldId id="299" r:id="rId42"/>
    <p:sldId id="360" r:id="rId43"/>
    <p:sldId id="300" r:id="rId44"/>
    <p:sldId id="361" r:id="rId45"/>
    <p:sldId id="362" r:id="rId46"/>
    <p:sldId id="301" r:id="rId47"/>
    <p:sldId id="363" r:id="rId48"/>
    <p:sldId id="364" r:id="rId49"/>
    <p:sldId id="365" r:id="rId50"/>
    <p:sldId id="366" r:id="rId51"/>
    <p:sldId id="367" r:id="rId52"/>
    <p:sldId id="368" r:id="rId53"/>
    <p:sldId id="369" r:id="rId54"/>
    <p:sldId id="370" r:id="rId55"/>
    <p:sldId id="407" r:id="rId56"/>
    <p:sldId id="405" r:id="rId57"/>
    <p:sldId id="371" r:id="rId58"/>
    <p:sldId id="353" r:id="rId59"/>
    <p:sldId id="354" r:id="rId60"/>
    <p:sldId id="372" r:id="rId61"/>
    <p:sldId id="356" r:id="rId62"/>
    <p:sldId id="373" r:id="rId63"/>
    <p:sldId id="374" r:id="rId64"/>
    <p:sldId id="390" r:id="rId65"/>
    <p:sldId id="391" r:id="rId66"/>
    <p:sldId id="375" r:id="rId67"/>
    <p:sldId id="376" r:id="rId68"/>
    <p:sldId id="392" r:id="rId69"/>
    <p:sldId id="393" r:id="rId70"/>
    <p:sldId id="297" r:id="rId71"/>
    <p:sldId id="377" r:id="rId72"/>
    <p:sldId id="378" r:id="rId73"/>
    <p:sldId id="406" r:id="rId74"/>
    <p:sldId id="408" r:id="rId75"/>
    <p:sldId id="379" r:id="rId76"/>
    <p:sldId id="380" r:id="rId77"/>
    <p:sldId id="381" r:id="rId78"/>
    <p:sldId id="409" r:id="rId79"/>
    <p:sldId id="383" r:id="rId80"/>
    <p:sldId id="384" r:id="rId81"/>
    <p:sldId id="348" r:id="rId82"/>
    <p:sldId id="385" r:id="rId83"/>
    <p:sldId id="386" r:id="rId84"/>
    <p:sldId id="387" r:id="rId85"/>
    <p:sldId id="388" r:id="rId86"/>
    <p:sldId id="389" r:id="rId87"/>
    <p:sldId id="394"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0F67E-7007-410B-BC12-609D5893B86B}" v="2" dt="2025-08-02T08:09:35.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snapToGrid="0">
      <p:cViewPr varScale="1">
        <p:scale>
          <a:sx n="72" d="100"/>
          <a:sy n="72" d="100"/>
        </p:scale>
        <p:origin x="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serman, Denise" userId="546acd40-ddc4-49fe-90e5-a03670580c2f" providerId="ADAL" clId="{39F0F67E-7007-410B-BC12-609D5893B86B}"/>
    <pc:docChg chg="custSel addSld modSld">
      <pc:chgData name="Esserman, Denise" userId="546acd40-ddc4-49fe-90e5-a03670580c2f" providerId="ADAL" clId="{39F0F67E-7007-410B-BC12-609D5893B86B}" dt="2025-08-02T13:14:52.516" v="136" actId="20577"/>
      <pc:docMkLst>
        <pc:docMk/>
      </pc:docMkLst>
      <pc:sldChg chg="modSp mod">
        <pc:chgData name="Esserman, Denise" userId="546acd40-ddc4-49fe-90e5-a03670580c2f" providerId="ADAL" clId="{39F0F67E-7007-410B-BC12-609D5893B86B}" dt="2025-08-02T13:14:52.516" v="136" actId="20577"/>
        <pc:sldMkLst>
          <pc:docMk/>
          <pc:sldMk cId="3437939142" sldId="257"/>
        </pc:sldMkLst>
        <pc:spChg chg="mod">
          <ac:chgData name="Esserman, Denise" userId="546acd40-ddc4-49fe-90e5-a03670580c2f" providerId="ADAL" clId="{39F0F67E-7007-410B-BC12-609D5893B86B}" dt="2025-08-02T13:14:52.516" v="136" actId="20577"/>
          <ac:spMkLst>
            <pc:docMk/>
            <pc:sldMk cId="3437939142" sldId="257"/>
            <ac:spMk id="3" creationId="{2571BAFC-37CD-785A-DDBE-38D8E70205D1}"/>
          </ac:spMkLst>
        </pc:spChg>
      </pc:sldChg>
      <pc:sldChg chg="modSp">
        <pc:chgData name="Esserman, Denise" userId="546acd40-ddc4-49fe-90e5-a03670580c2f" providerId="ADAL" clId="{39F0F67E-7007-410B-BC12-609D5893B86B}" dt="2025-08-02T08:09:35.676" v="74" actId="20577"/>
        <pc:sldMkLst>
          <pc:docMk/>
          <pc:sldMk cId="561951697" sldId="381"/>
        </pc:sldMkLst>
        <pc:graphicFrameChg chg="mod">
          <ac:chgData name="Esserman, Denise" userId="546acd40-ddc4-49fe-90e5-a03670580c2f" providerId="ADAL" clId="{39F0F67E-7007-410B-BC12-609D5893B86B}" dt="2025-08-02T08:09:35.676" v="74" actId="20577"/>
          <ac:graphicFrameMkLst>
            <pc:docMk/>
            <pc:sldMk cId="561951697" sldId="381"/>
            <ac:graphicFrameMk id="8" creationId="{A89ACEBD-F3FB-4828-B799-46F5D49C36FC}"/>
          </ac:graphicFrameMkLst>
        </pc:graphicFrameChg>
      </pc:sldChg>
      <pc:sldChg chg="modSp new mod">
        <pc:chgData name="Esserman, Denise" userId="546acd40-ddc4-49fe-90e5-a03670580c2f" providerId="ADAL" clId="{39F0F67E-7007-410B-BC12-609D5893B86B}" dt="2025-08-02T03:50:20.844" v="73" actId="20577"/>
        <pc:sldMkLst>
          <pc:docMk/>
          <pc:sldMk cId="2610994826" sldId="408"/>
        </pc:sldMkLst>
        <pc:spChg chg="mod">
          <ac:chgData name="Esserman, Denise" userId="546acd40-ddc4-49fe-90e5-a03670580c2f" providerId="ADAL" clId="{39F0F67E-7007-410B-BC12-609D5893B86B}" dt="2025-08-02T03:50:20.844" v="73" actId="20577"/>
          <ac:spMkLst>
            <pc:docMk/>
            <pc:sldMk cId="2610994826" sldId="408"/>
            <ac:spMk id="2" creationId="{A460A8B3-5D45-1489-188B-7EA83AB86B3F}"/>
          </ac:spMkLst>
        </pc:spChg>
        <pc:spChg chg="mod">
          <ac:chgData name="Esserman, Denise" userId="546acd40-ddc4-49fe-90e5-a03670580c2f" providerId="ADAL" clId="{39F0F67E-7007-410B-BC12-609D5893B86B}" dt="2025-08-02T03:50:08.881" v="29" actId="27636"/>
          <ac:spMkLst>
            <pc:docMk/>
            <pc:sldMk cId="2610994826" sldId="408"/>
            <ac:spMk id="3" creationId="{3CC3BBF7-C5F9-58B1-6E9F-23837FB0B789}"/>
          </ac:spMkLst>
        </pc:spChg>
      </pc:sldChg>
      <pc:sldChg chg="modSp new mod">
        <pc:chgData name="Esserman, Denise" userId="546acd40-ddc4-49fe-90e5-a03670580c2f" providerId="ADAL" clId="{39F0F67E-7007-410B-BC12-609D5893B86B}" dt="2025-08-02T08:10:46.030" v="92" actId="20577"/>
        <pc:sldMkLst>
          <pc:docMk/>
          <pc:sldMk cId="3819300836" sldId="409"/>
        </pc:sldMkLst>
        <pc:spChg chg="mod">
          <ac:chgData name="Esserman, Denise" userId="546acd40-ddc4-49fe-90e5-a03670580c2f" providerId="ADAL" clId="{39F0F67E-7007-410B-BC12-609D5893B86B}" dt="2025-08-02T08:10:46.030" v="92" actId="20577"/>
          <ac:spMkLst>
            <pc:docMk/>
            <pc:sldMk cId="3819300836" sldId="409"/>
            <ac:spMk id="2" creationId="{9C85894A-4983-B01E-B43B-19AB80A65FDC}"/>
          </ac:spMkLst>
        </pc:spChg>
      </pc:sldChg>
    </pc:docChg>
  </pc:docChgLst>
  <pc:docChgLst>
    <pc:chgData name="Esserman, Denise" userId="546acd40-ddc4-49fe-90e5-a03670580c2f" providerId="ADAL" clId="{39A6F9E7-83BE-48DF-8660-BF8862F59D57}"/>
    <pc:docChg chg="custSel addSld delSld modSld">
      <pc:chgData name="Esserman, Denise" userId="546acd40-ddc4-49fe-90e5-a03670580c2f" providerId="ADAL" clId="{39A6F9E7-83BE-48DF-8660-BF8862F59D57}" dt="2024-07-05T13:31:17.103" v="151" actId="2696"/>
      <pc:docMkLst>
        <pc:docMk/>
      </pc:docMkLst>
      <pc:sldChg chg="addSp modSp mod">
        <pc:chgData name="Esserman, Denise" userId="546acd40-ddc4-49fe-90e5-a03670580c2f" providerId="ADAL" clId="{39A6F9E7-83BE-48DF-8660-BF8862F59D57}" dt="2024-06-27T20:51:51.075" v="26" actId="207"/>
        <pc:sldMkLst>
          <pc:docMk/>
          <pc:sldMk cId="3437939142" sldId="257"/>
        </pc:sldMkLst>
      </pc:sldChg>
      <pc:sldChg chg="modSp mod">
        <pc:chgData name="Esserman, Denise" userId="546acd40-ddc4-49fe-90e5-a03670580c2f" providerId="ADAL" clId="{39A6F9E7-83BE-48DF-8660-BF8862F59D57}" dt="2024-06-28T14:49:44.330" v="50" actId="33524"/>
        <pc:sldMkLst>
          <pc:docMk/>
          <pc:sldMk cId="475084986" sldId="262"/>
        </pc:sldMkLst>
      </pc:sldChg>
      <pc:sldChg chg="modSp mod">
        <pc:chgData name="Esserman, Denise" userId="546acd40-ddc4-49fe-90e5-a03670580c2f" providerId="ADAL" clId="{39A6F9E7-83BE-48DF-8660-BF8862F59D57}" dt="2024-06-28T14:50:22.978" v="51" actId="20577"/>
        <pc:sldMkLst>
          <pc:docMk/>
          <pc:sldMk cId="1184819810" sldId="289"/>
        </pc:sldMkLst>
      </pc:sldChg>
      <pc:sldChg chg="modSp mod">
        <pc:chgData name="Esserman, Denise" userId="546acd40-ddc4-49fe-90e5-a03670580c2f" providerId="ADAL" clId="{39A6F9E7-83BE-48DF-8660-BF8862F59D57}" dt="2024-06-28T14:59:27.309" v="79" actId="20577"/>
        <pc:sldMkLst>
          <pc:docMk/>
          <pc:sldMk cId="2781031489" sldId="290"/>
        </pc:sldMkLst>
      </pc:sldChg>
      <pc:sldChg chg="modSp">
        <pc:chgData name="Esserman, Denise" userId="546acd40-ddc4-49fe-90e5-a03670580c2f" providerId="ADAL" clId="{39A6F9E7-83BE-48DF-8660-BF8862F59D57}" dt="2024-06-28T15:00:53.638" v="83" actId="20577"/>
        <pc:sldMkLst>
          <pc:docMk/>
          <pc:sldMk cId="4198698450" sldId="292"/>
        </pc:sldMkLst>
      </pc:sldChg>
      <pc:sldChg chg="del">
        <pc:chgData name="Esserman, Denise" userId="546acd40-ddc4-49fe-90e5-a03670580c2f" providerId="ADAL" clId="{39A6F9E7-83BE-48DF-8660-BF8862F59D57}" dt="2024-06-28T19:35:59.879" v="142" actId="47"/>
        <pc:sldMkLst>
          <pc:docMk/>
          <pc:sldMk cId="2663746593" sldId="302"/>
        </pc:sldMkLst>
      </pc:sldChg>
      <pc:sldChg chg="del">
        <pc:chgData name="Esserman, Denise" userId="546acd40-ddc4-49fe-90e5-a03670580c2f" providerId="ADAL" clId="{39A6F9E7-83BE-48DF-8660-BF8862F59D57}" dt="2024-06-28T19:36:00.953" v="143" actId="47"/>
        <pc:sldMkLst>
          <pc:docMk/>
          <pc:sldMk cId="330643708" sldId="303"/>
        </pc:sldMkLst>
      </pc:sldChg>
      <pc:sldChg chg="del">
        <pc:chgData name="Esserman, Denise" userId="546acd40-ddc4-49fe-90e5-a03670580c2f" providerId="ADAL" clId="{39A6F9E7-83BE-48DF-8660-BF8862F59D57}" dt="2024-06-28T19:36:01.912" v="144" actId="47"/>
        <pc:sldMkLst>
          <pc:docMk/>
          <pc:sldMk cId="319131515" sldId="304"/>
        </pc:sldMkLst>
      </pc:sldChg>
      <pc:sldChg chg="del">
        <pc:chgData name="Esserman, Denise" userId="546acd40-ddc4-49fe-90e5-a03670580c2f" providerId="ADAL" clId="{39A6F9E7-83BE-48DF-8660-BF8862F59D57}" dt="2024-06-28T19:36:03.030" v="145" actId="47"/>
        <pc:sldMkLst>
          <pc:docMk/>
          <pc:sldMk cId="1277929681" sldId="305"/>
        </pc:sldMkLst>
      </pc:sldChg>
      <pc:sldChg chg="del">
        <pc:chgData name="Esserman, Denise" userId="546acd40-ddc4-49fe-90e5-a03670580c2f" providerId="ADAL" clId="{39A6F9E7-83BE-48DF-8660-BF8862F59D57}" dt="2024-06-28T19:36:03.936" v="146" actId="47"/>
        <pc:sldMkLst>
          <pc:docMk/>
          <pc:sldMk cId="1524565648" sldId="306"/>
        </pc:sldMkLst>
      </pc:sldChg>
      <pc:sldChg chg="del">
        <pc:chgData name="Esserman, Denise" userId="546acd40-ddc4-49fe-90e5-a03670580c2f" providerId="ADAL" clId="{39A6F9E7-83BE-48DF-8660-BF8862F59D57}" dt="2024-06-28T19:36:05.163" v="147" actId="47"/>
        <pc:sldMkLst>
          <pc:docMk/>
          <pc:sldMk cId="4145329364" sldId="307"/>
        </pc:sldMkLst>
      </pc:sldChg>
      <pc:sldChg chg="del">
        <pc:chgData name="Esserman, Denise" userId="546acd40-ddc4-49fe-90e5-a03670580c2f" providerId="ADAL" clId="{39A6F9E7-83BE-48DF-8660-BF8862F59D57}" dt="2024-06-28T19:36:06.213" v="148" actId="47"/>
        <pc:sldMkLst>
          <pc:docMk/>
          <pc:sldMk cId="4216160724" sldId="308"/>
        </pc:sldMkLst>
      </pc:sldChg>
      <pc:sldChg chg="del">
        <pc:chgData name="Esserman, Denise" userId="546acd40-ddc4-49fe-90e5-a03670580c2f" providerId="ADAL" clId="{39A6F9E7-83BE-48DF-8660-BF8862F59D57}" dt="2024-06-28T19:36:07.258" v="149" actId="47"/>
        <pc:sldMkLst>
          <pc:docMk/>
          <pc:sldMk cId="4227865665" sldId="309"/>
        </pc:sldMkLst>
      </pc:sldChg>
      <pc:sldChg chg="modSp">
        <pc:chgData name="Esserman, Denise" userId="546acd40-ddc4-49fe-90e5-a03670580c2f" providerId="ADAL" clId="{39A6F9E7-83BE-48DF-8660-BF8862F59D57}" dt="2024-06-27T20:56:39.856" v="37" actId="20577"/>
        <pc:sldMkLst>
          <pc:docMk/>
          <pc:sldMk cId="1170419623" sldId="329"/>
        </pc:sldMkLst>
      </pc:sldChg>
      <pc:sldChg chg="modSp mod">
        <pc:chgData name="Esserman, Denise" userId="546acd40-ddc4-49fe-90e5-a03670580c2f" providerId="ADAL" clId="{39A6F9E7-83BE-48DF-8660-BF8862F59D57}" dt="2024-06-27T21:10:43.689" v="42" actId="20577"/>
        <pc:sldMkLst>
          <pc:docMk/>
          <pc:sldMk cId="588421557" sldId="333"/>
        </pc:sldMkLst>
      </pc:sldChg>
      <pc:sldChg chg="modSp mod">
        <pc:chgData name="Esserman, Denise" userId="546acd40-ddc4-49fe-90e5-a03670580c2f" providerId="ADAL" clId="{39A6F9E7-83BE-48DF-8660-BF8862F59D57}" dt="2024-06-27T21:11:45.139" v="48" actId="20577"/>
        <pc:sldMkLst>
          <pc:docMk/>
          <pc:sldMk cId="2370264210" sldId="334"/>
        </pc:sldMkLst>
      </pc:sldChg>
      <pc:sldChg chg="modSp mod">
        <pc:chgData name="Esserman, Denise" userId="546acd40-ddc4-49fe-90e5-a03670580c2f" providerId="ADAL" clId="{39A6F9E7-83BE-48DF-8660-BF8862F59D57}" dt="2024-06-27T21:12:39.315" v="49" actId="20577"/>
        <pc:sldMkLst>
          <pc:docMk/>
          <pc:sldMk cId="2163591561" sldId="337"/>
        </pc:sldMkLst>
      </pc:sldChg>
      <pc:sldChg chg="modSp mod">
        <pc:chgData name="Esserman, Denise" userId="546acd40-ddc4-49fe-90e5-a03670580c2f" providerId="ADAL" clId="{39A6F9E7-83BE-48DF-8660-BF8862F59D57}" dt="2024-06-28T15:00:28.886" v="82" actId="20577"/>
        <pc:sldMkLst>
          <pc:docMk/>
          <pc:sldMk cId="476041925" sldId="358"/>
        </pc:sldMkLst>
      </pc:sldChg>
      <pc:sldChg chg="modSp mod">
        <pc:chgData name="Esserman, Denise" userId="546acd40-ddc4-49fe-90e5-a03670580c2f" providerId="ADAL" clId="{39A6F9E7-83BE-48DF-8660-BF8862F59D57}" dt="2024-06-28T18:26:28.394" v="126" actId="20577"/>
        <pc:sldMkLst>
          <pc:docMk/>
          <pc:sldMk cId="2864334955" sldId="375"/>
        </pc:sldMkLst>
      </pc:sldChg>
      <pc:sldChg chg="del">
        <pc:chgData name="Esserman, Denise" userId="546acd40-ddc4-49fe-90e5-a03670580c2f" providerId="ADAL" clId="{39A6F9E7-83BE-48DF-8660-BF8862F59D57}" dt="2024-06-28T19:00:04.480" v="139" actId="47"/>
        <pc:sldMkLst>
          <pc:docMk/>
          <pc:sldMk cId="2396379759" sldId="382"/>
        </pc:sldMkLst>
      </pc:sldChg>
      <pc:sldChg chg="del">
        <pc:chgData name="Esserman, Denise" userId="546acd40-ddc4-49fe-90e5-a03670580c2f" providerId="ADAL" clId="{39A6F9E7-83BE-48DF-8660-BF8862F59D57}" dt="2024-06-28T19:00:20.103" v="140" actId="47"/>
        <pc:sldMkLst>
          <pc:docMk/>
          <pc:sldMk cId="2028768550" sldId="395"/>
        </pc:sldMkLst>
      </pc:sldChg>
      <pc:sldChg chg="del">
        <pc:chgData name="Esserman, Denise" userId="546acd40-ddc4-49fe-90e5-a03670580c2f" providerId="ADAL" clId="{39A6F9E7-83BE-48DF-8660-BF8862F59D57}" dt="2024-06-28T19:35:54.812" v="141" actId="47"/>
        <pc:sldMkLst>
          <pc:docMk/>
          <pc:sldMk cId="4224237852" sldId="396"/>
        </pc:sldMkLst>
      </pc:sldChg>
      <pc:sldChg chg="modSp new mod">
        <pc:chgData name="Esserman, Denise" userId="546acd40-ddc4-49fe-90e5-a03670580c2f" providerId="ADAL" clId="{39A6F9E7-83BE-48DF-8660-BF8862F59D57}" dt="2024-06-28T16:59:58.047" v="124" actId="20577"/>
        <pc:sldMkLst>
          <pc:docMk/>
          <pc:sldMk cId="712266046" sldId="405"/>
        </pc:sldMkLst>
      </pc:sldChg>
      <pc:sldChg chg="modSp new mod">
        <pc:chgData name="Esserman, Denise" userId="546acd40-ddc4-49fe-90e5-a03670580c2f" providerId="ADAL" clId="{39A6F9E7-83BE-48DF-8660-BF8862F59D57}" dt="2024-06-28T18:26:53.246" v="138" actId="20577"/>
        <pc:sldMkLst>
          <pc:docMk/>
          <pc:sldMk cId="1758125634" sldId="406"/>
        </pc:sldMkLst>
      </pc:sldChg>
      <pc:sldChg chg="add del">
        <pc:chgData name="Esserman, Denise" userId="546acd40-ddc4-49fe-90e5-a03670580c2f" providerId="ADAL" clId="{39A6F9E7-83BE-48DF-8660-BF8862F59D57}" dt="2024-07-05T13:31:17.103" v="151" actId="2696"/>
        <pc:sldMkLst>
          <pc:docMk/>
          <pc:sldMk cId="1475394383" sldId="40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8.8141372034378052E-2"/>
          <c:y val="3.5887284922717991E-2"/>
          <c:w val="0.88329241932993674"/>
          <c:h val="0.80622703412073493"/>
        </c:manualLayout>
      </c:layout>
      <c:scatterChart>
        <c:scatterStyle val="smoothMarker"/>
        <c:varyColors val="0"/>
        <c:ser>
          <c:idx val="0"/>
          <c:order val="0"/>
          <c:tx>
            <c:strRef>
              <c:f>Sheet1!$B$1</c:f>
              <c:strCache>
                <c:ptCount val="1"/>
                <c:pt idx="0">
                  <c:v>Y-Values</c:v>
                </c:pt>
              </c:strCache>
            </c:strRef>
          </c:tx>
          <c:spPr>
            <a:ln w="19050" cap="rnd">
              <a:solidFill>
                <a:schemeClr val="accent5">
                  <a:shade val="65000"/>
                </a:schemeClr>
              </a:solidFill>
              <a:round/>
            </a:ln>
            <a:effectLst/>
          </c:spPr>
          <c:marker>
            <c:symbol val="none"/>
          </c:marker>
          <c:dPt>
            <c:idx val="8"/>
            <c:marker>
              <c:symbol val="none"/>
            </c:marker>
            <c:bubble3D val="0"/>
            <c:spPr>
              <a:ln w="19050" cap="rnd">
                <a:solidFill>
                  <a:schemeClr val="accent2"/>
                </a:solidFill>
                <a:round/>
              </a:ln>
              <a:effectLst/>
            </c:spPr>
            <c:extLst>
              <c:ext xmlns:c16="http://schemas.microsoft.com/office/drawing/2014/chart" uri="{C3380CC4-5D6E-409C-BE32-E72D297353CC}">
                <c16:uniqueId val="{00000001-9B07-4E62-8EB3-A9EF565B1000}"/>
              </c:ext>
            </c:extLst>
          </c:dPt>
          <c:dPt>
            <c:idx val="9"/>
            <c:marker>
              <c:symbol val="none"/>
            </c:marker>
            <c:bubble3D val="0"/>
            <c:spPr>
              <a:ln w="19050" cap="rnd">
                <a:solidFill>
                  <a:schemeClr val="accent2"/>
                </a:solidFill>
                <a:round/>
              </a:ln>
              <a:effectLst/>
            </c:spPr>
            <c:extLst>
              <c:ext xmlns:c16="http://schemas.microsoft.com/office/drawing/2014/chart" uri="{C3380CC4-5D6E-409C-BE32-E72D297353CC}">
                <c16:uniqueId val="{00000003-9B07-4E62-8EB3-A9EF565B1000}"/>
              </c:ext>
            </c:extLst>
          </c:dPt>
          <c:dPt>
            <c:idx val="10"/>
            <c:marker>
              <c:symbol val="none"/>
            </c:marker>
            <c:bubble3D val="0"/>
            <c:spPr>
              <a:ln w="19050" cap="rnd">
                <a:solidFill>
                  <a:schemeClr val="accent2"/>
                </a:solidFill>
                <a:round/>
              </a:ln>
              <a:effectLst/>
            </c:spPr>
            <c:extLst>
              <c:ext xmlns:c16="http://schemas.microsoft.com/office/drawing/2014/chart" uri="{C3380CC4-5D6E-409C-BE32-E72D297353CC}">
                <c16:uniqueId val="{00000005-9B07-4E62-8EB3-A9EF565B1000}"/>
              </c:ext>
            </c:extLst>
          </c:dPt>
          <c:dPt>
            <c:idx val="11"/>
            <c:marker>
              <c:symbol val="none"/>
            </c:marker>
            <c:bubble3D val="0"/>
            <c:spPr>
              <a:ln w="19050" cap="rnd">
                <a:solidFill>
                  <a:schemeClr val="accent2"/>
                </a:solidFill>
                <a:round/>
              </a:ln>
              <a:effectLst/>
            </c:spPr>
            <c:extLst>
              <c:ext xmlns:c16="http://schemas.microsoft.com/office/drawing/2014/chart" uri="{C3380CC4-5D6E-409C-BE32-E72D297353CC}">
                <c16:uniqueId val="{00000007-9B07-4E62-8EB3-A9EF565B1000}"/>
              </c:ext>
            </c:extLst>
          </c:dPt>
          <c:dPt>
            <c:idx val="12"/>
            <c:marker>
              <c:symbol val="none"/>
            </c:marker>
            <c:bubble3D val="0"/>
            <c:spPr>
              <a:ln w="19050" cap="rnd">
                <a:solidFill>
                  <a:schemeClr val="accent2"/>
                </a:solidFill>
                <a:round/>
              </a:ln>
              <a:effectLst/>
            </c:spPr>
            <c:extLst>
              <c:ext xmlns:c16="http://schemas.microsoft.com/office/drawing/2014/chart" uri="{C3380CC4-5D6E-409C-BE32-E72D297353CC}">
                <c16:uniqueId val="{00000009-9B07-4E62-8EB3-A9EF565B1000}"/>
              </c:ext>
            </c:extLst>
          </c:dPt>
          <c:dPt>
            <c:idx val="16"/>
            <c:marker>
              <c:symbol val="none"/>
            </c:marker>
            <c:bubble3D val="0"/>
            <c:spPr>
              <a:ln w="19050" cap="rnd">
                <a:solidFill>
                  <a:schemeClr val="accent2"/>
                </a:solidFill>
                <a:prstDash val="dash"/>
                <a:round/>
              </a:ln>
              <a:effectLst/>
            </c:spPr>
            <c:extLst>
              <c:ext xmlns:c16="http://schemas.microsoft.com/office/drawing/2014/chart" uri="{C3380CC4-5D6E-409C-BE32-E72D297353CC}">
                <c16:uniqueId val="{0000000B-9B07-4E62-8EB3-A9EF565B1000}"/>
              </c:ext>
            </c:extLst>
          </c:dPt>
          <c:dPt>
            <c:idx val="17"/>
            <c:marker>
              <c:symbol val="none"/>
            </c:marker>
            <c:bubble3D val="0"/>
            <c:spPr>
              <a:ln w="19050" cap="rnd">
                <a:solidFill>
                  <a:schemeClr val="accent2"/>
                </a:solidFill>
                <a:prstDash val="dash"/>
                <a:round/>
              </a:ln>
              <a:effectLst/>
            </c:spPr>
            <c:extLst>
              <c:ext xmlns:c16="http://schemas.microsoft.com/office/drawing/2014/chart" uri="{C3380CC4-5D6E-409C-BE32-E72D297353CC}">
                <c16:uniqueId val="{0000000D-9B07-4E62-8EB3-A9EF565B1000}"/>
              </c:ext>
            </c:extLst>
          </c:dPt>
          <c:dPt>
            <c:idx val="18"/>
            <c:marker>
              <c:symbol val="none"/>
            </c:marker>
            <c:bubble3D val="0"/>
            <c:spPr>
              <a:ln w="19050" cap="rnd">
                <a:solidFill>
                  <a:schemeClr val="accent2"/>
                </a:solidFill>
                <a:prstDash val="dash"/>
                <a:round/>
              </a:ln>
              <a:effectLst/>
            </c:spPr>
            <c:extLst>
              <c:ext xmlns:c16="http://schemas.microsoft.com/office/drawing/2014/chart" uri="{C3380CC4-5D6E-409C-BE32-E72D297353CC}">
                <c16:uniqueId val="{0000000F-9B07-4E62-8EB3-A9EF565B1000}"/>
              </c:ext>
            </c:extLst>
          </c:dPt>
          <c:dPt>
            <c:idx val="19"/>
            <c:marker>
              <c:symbol val="none"/>
            </c:marker>
            <c:bubble3D val="0"/>
            <c:spPr>
              <a:ln w="19050" cap="rnd">
                <a:solidFill>
                  <a:schemeClr val="accent2"/>
                </a:solidFill>
                <a:prstDash val="dash"/>
                <a:round/>
              </a:ln>
              <a:effectLst/>
            </c:spPr>
            <c:extLst>
              <c:ext xmlns:c16="http://schemas.microsoft.com/office/drawing/2014/chart" uri="{C3380CC4-5D6E-409C-BE32-E72D297353CC}">
                <c16:uniqueId val="{00000011-9B07-4E62-8EB3-A9EF565B1000}"/>
              </c:ext>
            </c:extLst>
          </c:dPt>
          <c:xVal>
            <c:numRef>
              <c:f>Sheet1!$A$2:$A$21</c:f>
              <c:numCache>
                <c:formatCode>General</c:formatCode>
                <c:ptCount val="20"/>
                <c:pt idx="0">
                  <c:v>0</c:v>
                </c:pt>
                <c:pt idx="1">
                  <c:v>0.5</c:v>
                </c:pt>
                <c:pt idx="2">
                  <c:v>1</c:v>
                </c:pt>
                <c:pt idx="3">
                  <c:v>1.5</c:v>
                </c:pt>
                <c:pt idx="4">
                  <c:v>2</c:v>
                </c:pt>
                <c:pt idx="5">
                  <c:v>2.5</c:v>
                </c:pt>
                <c:pt idx="7">
                  <c:v>0</c:v>
                </c:pt>
                <c:pt idx="8">
                  <c:v>0.5</c:v>
                </c:pt>
                <c:pt idx="9">
                  <c:v>1</c:v>
                </c:pt>
                <c:pt idx="10">
                  <c:v>1.5</c:v>
                </c:pt>
                <c:pt idx="11">
                  <c:v>2</c:v>
                </c:pt>
                <c:pt idx="12">
                  <c:v>2.5</c:v>
                </c:pt>
                <c:pt idx="14">
                  <c:v>0</c:v>
                </c:pt>
                <c:pt idx="15">
                  <c:v>0.5</c:v>
                </c:pt>
                <c:pt idx="16">
                  <c:v>1</c:v>
                </c:pt>
                <c:pt idx="17">
                  <c:v>1.5</c:v>
                </c:pt>
                <c:pt idx="18">
                  <c:v>2</c:v>
                </c:pt>
                <c:pt idx="19">
                  <c:v>2.5</c:v>
                </c:pt>
              </c:numCache>
            </c:numRef>
          </c:xVal>
          <c:yVal>
            <c:numRef>
              <c:f>Sheet1!$B$2:$B$21</c:f>
              <c:numCache>
                <c:formatCode>General</c:formatCode>
                <c:ptCount val="20"/>
                <c:pt idx="0">
                  <c:v>12</c:v>
                </c:pt>
                <c:pt idx="1">
                  <c:v>10</c:v>
                </c:pt>
                <c:pt idx="2">
                  <c:v>8</c:v>
                </c:pt>
                <c:pt idx="3">
                  <c:v>7</c:v>
                </c:pt>
                <c:pt idx="4">
                  <c:v>6</c:v>
                </c:pt>
                <c:pt idx="5">
                  <c:v>5</c:v>
                </c:pt>
                <c:pt idx="7">
                  <c:v>12</c:v>
                </c:pt>
                <c:pt idx="8">
                  <c:v>10</c:v>
                </c:pt>
                <c:pt idx="9">
                  <c:v>9</c:v>
                </c:pt>
                <c:pt idx="10">
                  <c:v>7</c:v>
                </c:pt>
                <c:pt idx="11">
                  <c:v>6</c:v>
                </c:pt>
                <c:pt idx="12">
                  <c:v>4</c:v>
                </c:pt>
                <c:pt idx="15">
                  <c:v>10</c:v>
                </c:pt>
                <c:pt idx="16">
                  <c:v>10</c:v>
                </c:pt>
                <c:pt idx="17">
                  <c:v>10</c:v>
                </c:pt>
                <c:pt idx="18">
                  <c:v>9</c:v>
                </c:pt>
                <c:pt idx="19">
                  <c:v>9</c:v>
                </c:pt>
              </c:numCache>
            </c:numRef>
          </c:yVal>
          <c:smooth val="1"/>
          <c:extLst>
            <c:ext xmlns:c16="http://schemas.microsoft.com/office/drawing/2014/chart" uri="{C3380CC4-5D6E-409C-BE32-E72D297353CC}">
              <c16:uniqueId val="{00000012-9B07-4E62-8EB3-A9EF565B1000}"/>
            </c:ext>
          </c:extLst>
        </c:ser>
        <c:ser>
          <c:idx val="1"/>
          <c:order val="1"/>
          <c:tx>
            <c:strRef>
              <c:f>Sheet1!$C$1</c:f>
              <c:strCache>
                <c:ptCount val="1"/>
                <c:pt idx="0">
                  <c:v>Column1</c:v>
                </c:pt>
              </c:strCache>
            </c:strRef>
          </c:tx>
          <c:spPr>
            <a:ln w="19050" cap="rnd">
              <a:solidFill>
                <a:schemeClr val="accent5"/>
              </a:solidFill>
              <a:round/>
            </a:ln>
            <a:effectLst/>
          </c:spPr>
          <c:marker>
            <c:symbol val="none"/>
          </c:marker>
          <c:xVal>
            <c:numRef>
              <c:f>Sheet1!$A$2:$A$21</c:f>
              <c:numCache>
                <c:formatCode>General</c:formatCode>
                <c:ptCount val="20"/>
                <c:pt idx="0">
                  <c:v>0</c:v>
                </c:pt>
                <c:pt idx="1">
                  <c:v>0.5</c:v>
                </c:pt>
                <c:pt idx="2">
                  <c:v>1</c:v>
                </c:pt>
                <c:pt idx="3">
                  <c:v>1.5</c:v>
                </c:pt>
                <c:pt idx="4">
                  <c:v>2</c:v>
                </c:pt>
                <c:pt idx="5">
                  <c:v>2.5</c:v>
                </c:pt>
                <c:pt idx="7">
                  <c:v>0</c:v>
                </c:pt>
                <c:pt idx="8">
                  <c:v>0.5</c:v>
                </c:pt>
                <c:pt idx="9">
                  <c:v>1</c:v>
                </c:pt>
                <c:pt idx="10">
                  <c:v>1.5</c:v>
                </c:pt>
                <c:pt idx="11">
                  <c:v>2</c:v>
                </c:pt>
                <c:pt idx="12">
                  <c:v>2.5</c:v>
                </c:pt>
                <c:pt idx="14">
                  <c:v>0</c:v>
                </c:pt>
                <c:pt idx="15">
                  <c:v>0.5</c:v>
                </c:pt>
                <c:pt idx="16">
                  <c:v>1</c:v>
                </c:pt>
                <c:pt idx="17">
                  <c:v>1.5</c:v>
                </c:pt>
                <c:pt idx="18">
                  <c:v>2</c:v>
                </c:pt>
                <c:pt idx="19">
                  <c:v>2.5</c:v>
                </c:pt>
              </c:numCache>
            </c:numRef>
          </c:xVal>
          <c:yVal>
            <c:numRef>
              <c:f>Sheet1!$C$2:$C$21</c:f>
              <c:numCache>
                <c:formatCode>General</c:formatCode>
                <c:ptCount val="20"/>
              </c:numCache>
            </c:numRef>
          </c:yVal>
          <c:smooth val="1"/>
          <c:extLst>
            <c:ext xmlns:c16="http://schemas.microsoft.com/office/drawing/2014/chart" uri="{C3380CC4-5D6E-409C-BE32-E72D297353CC}">
              <c16:uniqueId val="{00000013-9B07-4E62-8EB3-A9EF565B1000}"/>
            </c:ext>
          </c:extLst>
        </c:ser>
        <c:ser>
          <c:idx val="2"/>
          <c:order val="2"/>
          <c:tx>
            <c:strRef>
              <c:f>Sheet1!$D$1</c:f>
              <c:strCache>
                <c:ptCount val="1"/>
                <c:pt idx="0">
                  <c:v>Column2</c:v>
                </c:pt>
              </c:strCache>
            </c:strRef>
          </c:tx>
          <c:spPr>
            <a:ln w="19050" cap="rnd">
              <a:solidFill>
                <a:schemeClr val="accent5">
                  <a:tint val="65000"/>
                </a:schemeClr>
              </a:solidFill>
              <a:round/>
            </a:ln>
            <a:effectLst/>
          </c:spPr>
          <c:marker>
            <c:symbol val="none"/>
          </c:marker>
          <c:xVal>
            <c:numRef>
              <c:f>Sheet1!$A$2:$A$21</c:f>
              <c:numCache>
                <c:formatCode>General</c:formatCode>
                <c:ptCount val="20"/>
                <c:pt idx="0">
                  <c:v>0</c:v>
                </c:pt>
                <c:pt idx="1">
                  <c:v>0.5</c:v>
                </c:pt>
                <c:pt idx="2">
                  <c:v>1</c:v>
                </c:pt>
                <c:pt idx="3">
                  <c:v>1.5</c:v>
                </c:pt>
                <c:pt idx="4">
                  <c:v>2</c:v>
                </c:pt>
                <c:pt idx="5">
                  <c:v>2.5</c:v>
                </c:pt>
                <c:pt idx="7">
                  <c:v>0</c:v>
                </c:pt>
                <c:pt idx="8">
                  <c:v>0.5</c:v>
                </c:pt>
                <c:pt idx="9">
                  <c:v>1</c:v>
                </c:pt>
                <c:pt idx="10">
                  <c:v>1.5</c:v>
                </c:pt>
                <c:pt idx="11">
                  <c:v>2</c:v>
                </c:pt>
                <c:pt idx="12">
                  <c:v>2.5</c:v>
                </c:pt>
                <c:pt idx="14">
                  <c:v>0</c:v>
                </c:pt>
                <c:pt idx="15">
                  <c:v>0.5</c:v>
                </c:pt>
                <c:pt idx="16">
                  <c:v>1</c:v>
                </c:pt>
                <c:pt idx="17">
                  <c:v>1.5</c:v>
                </c:pt>
                <c:pt idx="18">
                  <c:v>2</c:v>
                </c:pt>
                <c:pt idx="19">
                  <c:v>2.5</c:v>
                </c:pt>
              </c:numCache>
            </c:numRef>
          </c:xVal>
          <c:yVal>
            <c:numRef>
              <c:f>Sheet1!$D$2:$D$21</c:f>
              <c:numCache>
                <c:formatCode>General</c:formatCode>
                <c:ptCount val="20"/>
              </c:numCache>
            </c:numRef>
          </c:yVal>
          <c:smooth val="1"/>
          <c:extLst>
            <c:ext xmlns:c16="http://schemas.microsoft.com/office/drawing/2014/chart" uri="{C3380CC4-5D6E-409C-BE32-E72D297353CC}">
              <c16:uniqueId val="{00000014-9B07-4E62-8EB3-A9EF565B1000}"/>
            </c:ext>
          </c:extLst>
        </c:ser>
        <c:dLbls>
          <c:showLegendKey val="0"/>
          <c:showVal val="0"/>
          <c:showCatName val="0"/>
          <c:showSerName val="0"/>
          <c:showPercent val="0"/>
          <c:showBubbleSize val="0"/>
        </c:dLbls>
        <c:axId val="295585152"/>
        <c:axId val="290124800"/>
      </c:scatterChart>
      <c:valAx>
        <c:axId val="295585152"/>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124800"/>
        <c:crosses val="autoZero"/>
        <c:crossBetween val="midCat"/>
      </c:valAx>
      <c:valAx>
        <c:axId val="290124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Cognitive Function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55851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v>patient1</c:v>
          </c:tx>
          <c:spPr>
            <a:ln>
              <a:solidFill>
                <a:srgbClr val="FF0000">
                  <a:alpha val="40000"/>
                </a:srgbClr>
              </a:solidFill>
              <a:prstDash val="sysDot"/>
            </a:ln>
          </c:spPr>
          <c:marker>
            <c:symbol val="none"/>
          </c:marker>
          <c:xVal>
            <c:numRef>
              <c:f>Pop!$C$12:$G$12</c:f>
              <c:numCache>
                <c:formatCode>General</c:formatCode>
                <c:ptCount val="5"/>
                <c:pt idx="0">
                  <c:v>0</c:v>
                </c:pt>
                <c:pt idx="1">
                  <c:v>1</c:v>
                </c:pt>
                <c:pt idx="2">
                  <c:v>2</c:v>
                </c:pt>
                <c:pt idx="3">
                  <c:v>3</c:v>
                </c:pt>
                <c:pt idx="4">
                  <c:v>4</c:v>
                </c:pt>
              </c:numCache>
            </c:numRef>
          </c:xVal>
          <c:yVal>
            <c:numRef>
              <c:f>Pop!$C$2:$G$2</c:f>
              <c:numCache>
                <c:formatCode>General</c:formatCode>
                <c:ptCount val="5"/>
                <c:pt idx="0">
                  <c:v>3</c:v>
                </c:pt>
                <c:pt idx="1">
                  <c:v>3</c:v>
                </c:pt>
                <c:pt idx="2">
                  <c:v>2.99</c:v>
                </c:pt>
                <c:pt idx="3">
                  <c:v>2.99</c:v>
                </c:pt>
                <c:pt idx="4">
                  <c:v>2.99</c:v>
                </c:pt>
              </c:numCache>
            </c:numRef>
          </c:yVal>
          <c:smooth val="1"/>
          <c:extLst>
            <c:ext xmlns:c16="http://schemas.microsoft.com/office/drawing/2014/chart" uri="{C3380CC4-5D6E-409C-BE32-E72D297353CC}">
              <c16:uniqueId val="{00000000-8D42-4E69-9790-1709FD1A2461}"/>
            </c:ext>
          </c:extLst>
        </c:ser>
        <c:ser>
          <c:idx val="2"/>
          <c:order val="1"/>
          <c:tx>
            <c:v>patient2</c:v>
          </c:tx>
          <c:spPr>
            <a:ln>
              <a:solidFill>
                <a:srgbClr val="FF0000">
                  <a:alpha val="39000"/>
                </a:srgbClr>
              </a:solidFill>
              <a:prstDash val="sysDot"/>
            </a:ln>
          </c:spPr>
          <c:marker>
            <c:symbol val="none"/>
          </c:marker>
          <c:xVal>
            <c:numRef>
              <c:f>Pop!$C$12:$G$12</c:f>
              <c:numCache>
                <c:formatCode>General</c:formatCode>
                <c:ptCount val="5"/>
                <c:pt idx="0">
                  <c:v>0</c:v>
                </c:pt>
                <c:pt idx="1">
                  <c:v>1</c:v>
                </c:pt>
                <c:pt idx="2">
                  <c:v>2</c:v>
                </c:pt>
                <c:pt idx="3">
                  <c:v>3</c:v>
                </c:pt>
                <c:pt idx="4">
                  <c:v>4</c:v>
                </c:pt>
              </c:numCache>
            </c:numRef>
          </c:xVal>
          <c:yVal>
            <c:numRef>
              <c:f>Pop!$C$3:$G$3</c:f>
              <c:numCache>
                <c:formatCode>General</c:formatCode>
                <c:ptCount val="5"/>
                <c:pt idx="0">
                  <c:v>3</c:v>
                </c:pt>
                <c:pt idx="1">
                  <c:v>3</c:v>
                </c:pt>
                <c:pt idx="2">
                  <c:v>3</c:v>
                </c:pt>
                <c:pt idx="3">
                  <c:v>3</c:v>
                </c:pt>
                <c:pt idx="4">
                  <c:v>3</c:v>
                </c:pt>
              </c:numCache>
            </c:numRef>
          </c:yVal>
          <c:smooth val="1"/>
          <c:extLst>
            <c:ext xmlns:c16="http://schemas.microsoft.com/office/drawing/2014/chart" uri="{C3380CC4-5D6E-409C-BE32-E72D297353CC}">
              <c16:uniqueId val="{00000001-8D42-4E69-9790-1709FD1A2461}"/>
            </c:ext>
          </c:extLst>
        </c:ser>
        <c:ser>
          <c:idx val="3"/>
          <c:order val="2"/>
          <c:tx>
            <c:v>patient3</c:v>
          </c:tx>
          <c:spPr>
            <a:ln>
              <a:solidFill>
                <a:srgbClr val="FF0000">
                  <a:alpha val="40000"/>
                </a:srgbClr>
              </a:solidFill>
              <a:prstDash val="sysDot"/>
            </a:ln>
          </c:spPr>
          <c:marker>
            <c:symbol val="none"/>
          </c:marker>
          <c:xVal>
            <c:numRef>
              <c:f>Pop!$C$12:$G$12</c:f>
              <c:numCache>
                <c:formatCode>General</c:formatCode>
                <c:ptCount val="5"/>
                <c:pt idx="0">
                  <c:v>0</c:v>
                </c:pt>
                <c:pt idx="1">
                  <c:v>1</c:v>
                </c:pt>
                <c:pt idx="2">
                  <c:v>2</c:v>
                </c:pt>
                <c:pt idx="3">
                  <c:v>3</c:v>
                </c:pt>
                <c:pt idx="4">
                  <c:v>4</c:v>
                </c:pt>
              </c:numCache>
            </c:numRef>
          </c:xVal>
          <c:yVal>
            <c:numRef>
              <c:f>Pop!$C$4:$G$4</c:f>
              <c:numCache>
                <c:formatCode>General</c:formatCode>
                <c:ptCount val="5"/>
                <c:pt idx="0">
                  <c:v>3</c:v>
                </c:pt>
                <c:pt idx="1">
                  <c:v>2.99</c:v>
                </c:pt>
                <c:pt idx="2">
                  <c:v>2.95</c:v>
                </c:pt>
                <c:pt idx="3">
                  <c:v>2.9</c:v>
                </c:pt>
                <c:pt idx="4">
                  <c:v>2.88</c:v>
                </c:pt>
              </c:numCache>
            </c:numRef>
          </c:yVal>
          <c:smooth val="1"/>
          <c:extLst>
            <c:ext xmlns:c16="http://schemas.microsoft.com/office/drawing/2014/chart" uri="{C3380CC4-5D6E-409C-BE32-E72D297353CC}">
              <c16:uniqueId val="{00000002-8D42-4E69-9790-1709FD1A2461}"/>
            </c:ext>
          </c:extLst>
        </c:ser>
        <c:ser>
          <c:idx val="4"/>
          <c:order val="3"/>
          <c:tx>
            <c:v>patient4</c:v>
          </c:tx>
          <c:spPr>
            <a:ln>
              <a:solidFill>
                <a:srgbClr val="0070C0">
                  <a:alpha val="40000"/>
                </a:srgbClr>
              </a:solidFill>
              <a:prstDash val="sysDot"/>
            </a:ln>
          </c:spPr>
          <c:marker>
            <c:symbol val="none"/>
          </c:marker>
          <c:xVal>
            <c:numRef>
              <c:f>Pop!$C$12:$G$12</c:f>
              <c:numCache>
                <c:formatCode>General</c:formatCode>
                <c:ptCount val="5"/>
                <c:pt idx="0">
                  <c:v>0</c:v>
                </c:pt>
                <c:pt idx="1">
                  <c:v>1</c:v>
                </c:pt>
                <c:pt idx="2">
                  <c:v>2</c:v>
                </c:pt>
                <c:pt idx="3">
                  <c:v>3</c:v>
                </c:pt>
                <c:pt idx="4">
                  <c:v>4</c:v>
                </c:pt>
              </c:numCache>
            </c:numRef>
          </c:xVal>
          <c:yVal>
            <c:numRef>
              <c:f>Pop!$C$5:$G$5</c:f>
              <c:numCache>
                <c:formatCode>General</c:formatCode>
                <c:ptCount val="5"/>
                <c:pt idx="0">
                  <c:v>3.2</c:v>
                </c:pt>
                <c:pt idx="1">
                  <c:v>3.1</c:v>
                </c:pt>
                <c:pt idx="2">
                  <c:v>3.1</c:v>
                </c:pt>
                <c:pt idx="3">
                  <c:v>3</c:v>
                </c:pt>
                <c:pt idx="4">
                  <c:v>2.9</c:v>
                </c:pt>
              </c:numCache>
            </c:numRef>
          </c:yVal>
          <c:smooth val="1"/>
          <c:extLst>
            <c:ext xmlns:c16="http://schemas.microsoft.com/office/drawing/2014/chart" uri="{C3380CC4-5D6E-409C-BE32-E72D297353CC}">
              <c16:uniqueId val="{00000003-8D42-4E69-9790-1709FD1A2461}"/>
            </c:ext>
          </c:extLst>
        </c:ser>
        <c:ser>
          <c:idx val="5"/>
          <c:order val="4"/>
          <c:tx>
            <c:v>patient5</c:v>
          </c:tx>
          <c:spPr>
            <a:ln>
              <a:solidFill>
                <a:srgbClr val="0070C0">
                  <a:alpha val="40000"/>
                </a:srgbClr>
              </a:solidFill>
              <a:prstDash val="sysDot"/>
            </a:ln>
          </c:spPr>
          <c:marker>
            <c:symbol val="none"/>
          </c:marker>
          <c:xVal>
            <c:numRef>
              <c:f>Pop!$C$12:$G$12</c:f>
              <c:numCache>
                <c:formatCode>General</c:formatCode>
                <c:ptCount val="5"/>
                <c:pt idx="0">
                  <c:v>0</c:v>
                </c:pt>
                <c:pt idx="1">
                  <c:v>1</c:v>
                </c:pt>
                <c:pt idx="2">
                  <c:v>2</c:v>
                </c:pt>
                <c:pt idx="3">
                  <c:v>3</c:v>
                </c:pt>
                <c:pt idx="4">
                  <c:v>4</c:v>
                </c:pt>
              </c:numCache>
            </c:numRef>
          </c:xVal>
          <c:yVal>
            <c:numRef>
              <c:f>Pop!$C$6:$G$6</c:f>
              <c:numCache>
                <c:formatCode>General</c:formatCode>
                <c:ptCount val="5"/>
                <c:pt idx="0">
                  <c:v>3</c:v>
                </c:pt>
                <c:pt idx="1">
                  <c:v>3</c:v>
                </c:pt>
                <c:pt idx="2">
                  <c:v>2.8</c:v>
                </c:pt>
                <c:pt idx="3">
                  <c:v>2.8</c:v>
                </c:pt>
                <c:pt idx="4">
                  <c:v>2.7</c:v>
                </c:pt>
              </c:numCache>
            </c:numRef>
          </c:yVal>
          <c:smooth val="1"/>
          <c:extLst>
            <c:ext xmlns:c16="http://schemas.microsoft.com/office/drawing/2014/chart" uri="{C3380CC4-5D6E-409C-BE32-E72D297353CC}">
              <c16:uniqueId val="{00000004-8D42-4E69-9790-1709FD1A2461}"/>
            </c:ext>
          </c:extLst>
        </c:ser>
        <c:ser>
          <c:idx val="6"/>
          <c:order val="5"/>
          <c:tx>
            <c:v>patient6</c:v>
          </c:tx>
          <c:spPr>
            <a:ln>
              <a:solidFill>
                <a:srgbClr val="0070C0">
                  <a:alpha val="39000"/>
                </a:srgbClr>
              </a:solidFill>
              <a:prstDash val="sysDot"/>
            </a:ln>
          </c:spPr>
          <c:marker>
            <c:symbol val="none"/>
          </c:marker>
          <c:xVal>
            <c:numRef>
              <c:f>Pop!$C$12:$G$12</c:f>
              <c:numCache>
                <c:formatCode>General</c:formatCode>
                <c:ptCount val="5"/>
                <c:pt idx="0">
                  <c:v>0</c:v>
                </c:pt>
                <c:pt idx="1">
                  <c:v>1</c:v>
                </c:pt>
                <c:pt idx="2">
                  <c:v>2</c:v>
                </c:pt>
                <c:pt idx="3">
                  <c:v>3</c:v>
                </c:pt>
                <c:pt idx="4">
                  <c:v>4</c:v>
                </c:pt>
              </c:numCache>
            </c:numRef>
          </c:xVal>
          <c:yVal>
            <c:numRef>
              <c:f>Pop!$C$7:$G$7</c:f>
              <c:numCache>
                <c:formatCode>General</c:formatCode>
                <c:ptCount val="5"/>
                <c:pt idx="0">
                  <c:v>3</c:v>
                </c:pt>
                <c:pt idx="1">
                  <c:v>2.7</c:v>
                </c:pt>
                <c:pt idx="2">
                  <c:v>2.5</c:v>
                </c:pt>
                <c:pt idx="3">
                  <c:v>2.1</c:v>
                </c:pt>
                <c:pt idx="4">
                  <c:v>2</c:v>
                </c:pt>
              </c:numCache>
            </c:numRef>
          </c:yVal>
          <c:smooth val="1"/>
          <c:extLst>
            <c:ext xmlns:c16="http://schemas.microsoft.com/office/drawing/2014/chart" uri="{C3380CC4-5D6E-409C-BE32-E72D297353CC}">
              <c16:uniqueId val="{00000005-8D42-4E69-9790-1709FD1A2461}"/>
            </c:ext>
          </c:extLst>
        </c:ser>
        <c:ser>
          <c:idx val="7"/>
          <c:order val="6"/>
          <c:tx>
            <c:v>Trt1</c:v>
          </c:tx>
          <c:spPr>
            <a:ln w="50800">
              <a:solidFill>
                <a:srgbClr val="C00000"/>
              </a:solidFill>
            </a:ln>
          </c:spPr>
          <c:marker>
            <c:symbol val="none"/>
          </c:marker>
          <c:xVal>
            <c:numRef>
              <c:f>Pop!$C$12:$G$12</c:f>
              <c:numCache>
                <c:formatCode>General</c:formatCode>
                <c:ptCount val="5"/>
                <c:pt idx="0">
                  <c:v>0</c:v>
                </c:pt>
                <c:pt idx="1">
                  <c:v>1</c:v>
                </c:pt>
                <c:pt idx="2">
                  <c:v>2</c:v>
                </c:pt>
                <c:pt idx="3">
                  <c:v>3</c:v>
                </c:pt>
                <c:pt idx="4">
                  <c:v>4</c:v>
                </c:pt>
              </c:numCache>
            </c:numRef>
          </c:xVal>
          <c:yVal>
            <c:numRef>
              <c:f>Pop!$C$9:$G$9</c:f>
              <c:numCache>
                <c:formatCode>General</c:formatCode>
                <c:ptCount val="5"/>
                <c:pt idx="0">
                  <c:v>3</c:v>
                </c:pt>
                <c:pt idx="1">
                  <c:v>2.9966666666666666</c:v>
                </c:pt>
                <c:pt idx="2">
                  <c:v>2.9800000000000004</c:v>
                </c:pt>
                <c:pt idx="3">
                  <c:v>2.9633333333333334</c:v>
                </c:pt>
                <c:pt idx="4">
                  <c:v>2.956666666666667</c:v>
                </c:pt>
              </c:numCache>
            </c:numRef>
          </c:yVal>
          <c:smooth val="1"/>
          <c:extLst>
            <c:ext xmlns:c16="http://schemas.microsoft.com/office/drawing/2014/chart" uri="{C3380CC4-5D6E-409C-BE32-E72D297353CC}">
              <c16:uniqueId val="{00000006-8D42-4E69-9790-1709FD1A2461}"/>
            </c:ext>
          </c:extLst>
        </c:ser>
        <c:ser>
          <c:idx val="8"/>
          <c:order val="7"/>
          <c:tx>
            <c:v>Trt2</c:v>
          </c:tx>
          <c:spPr>
            <a:ln w="50800">
              <a:solidFill>
                <a:srgbClr val="0070C0"/>
              </a:solidFill>
            </a:ln>
          </c:spPr>
          <c:marker>
            <c:symbol val="none"/>
          </c:marker>
          <c:xVal>
            <c:numRef>
              <c:f>Pop!$C$12:$G$12</c:f>
              <c:numCache>
                <c:formatCode>General</c:formatCode>
                <c:ptCount val="5"/>
                <c:pt idx="0">
                  <c:v>0</c:v>
                </c:pt>
                <c:pt idx="1">
                  <c:v>1</c:v>
                </c:pt>
                <c:pt idx="2">
                  <c:v>2</c:v>
                </c:pt>
                <c:pt idx="3">
                  <c:v>3</c:v>
                </c:pt>
                <c:pt idx="4">
                  <c:v>4</c:v>
                </c:pt>
              </c:numCache>
            </c:numRef>
          </c:xVal>
          <c:yVal>
            <c:numRef>
              <c:f>Pop!$C$10:$G$10</c:f>
              <c:numCache>
                <c:formatCode>General</c:formatCode>
                <c:ptCount val="5"/>
                <c:pt idx="0">
                  <c:v>3.0666666666666664</c:v>
                </c:pt>
                <c:pt idx="1">
                  <c:v>2.9333333333333336</c:v>
                </c:pt>
                <c:pt idx="2">
                  <c:v>2.8000000000000003</c:v>
                </c:pt>
                <c:pt idx="3">
                  <c:v>2.6333333333333333</c:v>
                </c:pt>
                <c:pt idx="4">
                  <c:v>2.5333333333333332</c:v>
                </c:pt>
              </c:numCache>
            </c:numRef>
          </c:yVal>
          <c:smooth val="1"/>
          <c:extLst>
            <c:ext xmlns:c16="http://schemas.microsoft.com/office/drawing/2014/chart" uri="{C3380CC4-5D6E-409C-BE32-E72D297353CC}">
              <c16:uniqueId val="{00000007-8D42-4E69-9790-1709FD1A2461}"/>
            </c:ext>
          </c:extLst>
        </c:ser>
        <c:dLbls>
          <c:showLegendKey val="0"/>
          <c:showVal val="0"/>
          <c:showCatName val="0"/>
          <c:showSerName val="0"/>
          <c:showPercent val="0"/>
          <c:showBubbleSize val="0"/>
        </c:dLbls>
        <c:axId val="339905424"/>
        <c:axId val="291068672"/>
      </c:scatterChart>
      <c:valAx>
        <c:axId val="339905424"/>
        <c:scaling>
          <c:orientation val="minMax"/>
        </c:scaling>
        <c:delete val="0"/>
        <c:axPos val="b"/>
        <c:numFmt formatCode="General" sourceLinked="1"/>
        <c:majorTickMark val="out"/>
        <c:minorTickMark val="none"/>
        <c:tickLblPos val="nextTo"/>
        <c:crossAx val="291068672"/>
        <c:crosses val="autoZero"/>
        <c:crossBetween val="midCat"/>
      </c:valAx>
      <c:valAx>
        <c:axId val="291068672"/>
        <c:scaling>
          <c:orientation val="minMax"/>
          <c:min val="1.7"/>
        </c:scaling>
        <c:delete val="0"/>
        <c:axPos val="l"/>
        <c:majorGridlines/>
        <c:numFmt formatCode="General" sourceLinked="1"/>
        <c:majorTickMark val="out"/>
        <c:minorTickMark val="none"/>
        <c:tickLblPos val="nextTo"/>
        <c:crossAx val="339905424"/>
        <c:crosses val="autoZero"/>
        <c:crossBetween val="midCat"/>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v>patient1</c:v>
          </c:tx>
          <c:spPr>
            <a:ln>
              <a:solidFill>
                <a:srgbClr val="FF0000">
                  <a:alpha val="40000"/>
                </a:srgbClr>
              </a:solidFill>
              <a:prstDash val="sysDot"/>
            </a:ln>
          </c:spPr>
          <c:marker>
            <c:symbol val="none"/>
          </c:marker>
          <c:xVal>
            <c:numRef>
              <c:f>Available!$C$12:$G$12</c:f>
              <c:numCache>
                <c:formatCode>General</c:formatCode>
                <c:ptCount val="5"/>
                <c:pt idx="0">
                  <c:v>0</c:v>
                </c:pt>
                <c:pt idx="1">
                  <c:v>1</c:v>
                </c:pt>
                <c:pt idx="2">
                  <c:v>2</c:v>
                </c:pt>
                <c:pt idx="3">
                  <c:v>3</c:v>
                </c:pt>
                <c:pt idx="4">
                  <c:v>4</c:v>
                </c:pt>
              </c:numCache>
            </c:numRef>
          </c:xVal>
          <c:yVal>
            <c:numRef>
              <c:f>Available!$C$2:$G$2</c:f>
              <c:numCache>
                <c:formatCode>General</c:formatCode>
                <c:ptCount val="5"/>
                <c:pt idx="0">
                  <c:v>3</c:v>
                </c:pt>
                <c:pt idx="1">
                  <c:v>3</c:v>
                </c:pt>
                <c:pt idx="2">
                  <c:v>2.99</c:v>
                </c:pt>
                <c:pt idx="3">
                  <c:v>2.99</c:v>
                </c:pt>
                <c:pt idx="4">
                  <c:v>2.99</c:v>
                </c:pt>
              </c:numCache>
            </c:numRef>
          </c:yVal>
          <c:smooth val="1"/>
          <c:extLst>
            <c:ext xmlns:c16="http://schemas.microsoft.com/office/drawing/2014/chart" uri="{C3380CC4-5D6E-409C-BE32-E72D297353CC}">
              <c16:uniqueId val="{00000000-62F8-4220-8479-C92BD2B772D4}"/>
            </c:ext>
          </c:extLst>
        </c:ser>
        <c:ser>
          <c:idx val="2"/>
          <c:order val="1"/>
          <c:tx>
            <c:v>patient2</c:v>
          </c:tx>
          <c:spPr>
            <a:ln>
              <a:solidFill>
                <a:srgbClr val="FF0000">
                  <a:alpha val="39000"/>
                </a:srgbClr>
              </a:solidFill>
              <a:prstDash val="sysDot"/>
            </a:ln>
          </c:spPr>
          <c:marker>
            <c:symbol val="none"/>
          </c:marker>
          <c:xVal>
            <c:numRef>
              <c:f>Available!$C$12:$G$12</c:f>
              <c:numCache>
                <c:formatCode>General</c:formatCode>
                <c:ptCount val="5"/>
                <c:pt idx="0">
                  <c:v>0</c:v>
                </c:pt>
                <c:pt idx="1">
                  <c:v>1</c:v>
                </c:pt>
                <c:pt idx="2">
                  <c:v>2</c:v>
                </c:pt>
                <c:pt idx="3">
                  <c:v>3</c:v>
                </c:pt>
                <c:pt idx="4">
                  <c:v>4</c:v>
                </c:pt>
              </c:numCache>
            </c:numRef>
          </c:xVal>
          <c:yVal>
            <c:numRef>
              <c:f>Available!$C$3:$G$3</c:f>
              <c:numCache>
                <c:formatCode>General</c:formatCode>
                <c:ptCount val="5"/>
                <c:pt idx="0">
                  <c:v>3</c:v>
                </c:pt>
                <c:pt idx="1">
                  <c:v>3</c:v>
                </c:pt>
                <c:pt idx="2">
                  <c:v>3</c:v>
                </c:pt>
                <c:pt idx="3">
                  <c:v>3</c:v>
                </c:pt>
                <c:pt idx="4">
                  <c:v>3</c:v>
                </c:pt>
              </c:numCache>
            </c:numRef>
          </c:yVal>
          <c:smooth val="1"/>
          <c:extLst>
            <c:ext xmlns:c16="http://schemas.microsoft.com/office/drawing/2014/chart" uri="{C3380CC4-5D6E-409C-BE32-E72D297353CC}">
              <c16:uniqueId val="{00000001-62F8-4220-8479-C92BD2B772D4}"/>
            </c:ext>
          </c:extLst>
        </c:ser>
        <c:ser>
          <c:idx val="3"/>
          <c:order val="2"/>
          <c:tx>
            <c:v>patient3</c:v>
          </c:tx>
          <c:spPr>
            <a:ln>
              <a:solidFill>
                <a:srgbClr val="FF0000">
                  <a:alpha val="40000"/>
                </a:srgbClr>
              </a:solidFill>
              <a:prstDash val="sysDot"/>
            </a:ln>
          </c:spPr>
          <c:marker>
            <c:symbol val="none"/>
          </c:marker>
          <c:xVal>
            <c:numRef>
              <c:f>Available!$C$12:$G$12</c:f>
              <c:numCache>
                <c:formatCode>General</c:formatCode>
                <c:ptCount val="5"/>
                <c:pt idx="0">
                  <c:v>0</c:v>
                </c:pt>
                <c:pt idx="1">
                  <c:v>1</c:v>
                </c:pt>
                <c:pt idx="2">
                  <c:v>2</c:v>
                </c:pt>
                <c:pt idx="3">
                  <c:v>3</c:v>
                </c:pt>
                <c:pt idx="4">
                  <c:v>4</c:v>
                </c:pt>
              </c:numCache>
            </c:numRef>
          </c:xVal>
          <c:yVal>
            <c:numRef>
              <c:f>Available!$C$4:$G$4</c:f>
              <c:numCache>
                <c:formatCode>General</c:formatCode>
                <c:ptCount val="5"/>
                <c:pt idx="0">
                  <c:v>3</c:v>
                </c:pt>
                <c:pt idx="1">
                  <c:v>2.99</c:v>
                </c:pt>
                <c:pt idx="2">
                  <c:v>2.95</c:v>
                </c:pt>
                <c:pt idx="3">
                  <c:v>2.9</c:v>
                </c:pt>
              </c:numCache>
            </c:numRef>
          </c:yVal>
          <c:smooth val="1"/>
          <c:extLst>
            <c:ext xmlns:c16="http://schemas.microsoft.com/office/drawing/2014/chart" uri="{C3380CC4-5D6E-409C-BE32-E72D297353CC}">
              <c16:uniqueId val="{00000002-62F8-4220-8479-C92BD2B772D4}"/>
            </c:ext>
          </c:extLst>
        </c:ser>
        <c:ser>
          <c:idx val="4"/>
          <c:order val="3"/>
          <c:tx>
            <c:v>patient4</c:v>
          </c:tx>
          <c:spPr>
            <a:ln>
              <a:solidFill>
                <a:srgbClr val="0070C0">
                  <a:alpha val="40000"/>
                </a:srgbClr>
              </a:solidFill>
              <a:prstDash val="sysDot"/>
            </a:ln>
          </c:spPr>
          <c:marker>
            <c:symbol val="none"/>
          </c:marker>
          <c:xVal>
            <c:numRef>
              <c:f>Available!$C$12:$G$12</c:f>
              <c:numCache>
                <c:formatCode>General</c:formatCode>
                <c:ptCount val="5"/>
                <c:pt idx="0">
                  <c:v>0</c:v>
                </c:pt>
                <c:pt idx="1">
                  <c:v>1</c:v>
                </c:pt>
                <c:pt idx="2">
                  <c:v>2</c:v>
                </c:pt>
                <c:pt idx="3">
                  <c:v>3</c:v>
                </c:pt>
                <c:pt idx="4">
                  <c:v>4</c:v>
                </c:pt>
              </c:numCache>
            </c:numRef>
          </c:xVal>
          <c:yVal>
            <c:numRef>
              <c:f>Available!$C$5:$G$5</c:f>
              <c:numCache>
                <c:formatCode>General</c:formatCode>
                <c:ptCount val="5"/>
                <c:pt idx="0">
                  <c:v>3.2</c:v>
                </c:pt>
                <c:pt idx="1">
                  <c:v>3.1</c:v>
                </c:pt>
                <c:pt idx="2">
                  <c:v>3.1</c:v>
                </c:pt>
                <c:pt idx="3">
                  <c:v>3</c:v>
                </c:pt>
                <c:pt idx="4">
                  <c:v>2.9</c:v>
                </c:pt>
              </c:numCache>
            </c:numRef>
          </c:yVal>
          <c:smooth val="1"/>
          <c:extLst>
            <c:ext xmlns:c16="http://schemas.microsoft.com/office/drawing/2014/chart" uri="{C3380CC4-5D6E-409C-BE32-E72D297353CC}">
              <c16:uniqueId val="{00000003-62F8-4220-8479-C92BD2B772D4}"/>
            </c:ext>
          </c:extLst>
        </c:ser>
        <c:ser>
          <c:idx val="5"/>
          <c:order val="4"/>
          <c:tx>
            <c:v>patient5</c:v>
          </c:tx>
          <c:spPr>
            <a:ln>
              <a:solidFill>
                <a:srgbClr val="0070C0">
                  <a:alpha val="40000"/>
                </a:srgbClr>
              </a:solidFill>
              <a:prstDash val="sysDot"/>
            </a:ln>
          </c:spPr>
          <c:marker>
            <c:symbol val="none"/>
          </c:marker>
          <c:xVal>
            <c:numRef>
              <c:f>Available!$C$12:$G$12</c:f>
              <c:numCache>
                <c:formatCode>General</c:formatCode>
                <c:ptCount val="5"/>
                <c:pt idx="0">
                  <c:v>0</c:v>
                </c:pt>
                <c:pt idx="1">
                  <c:v>1</c:v>
                </c:pt>
                <c:pt idx="2">
                  <c:v>2</c:v>
                </c:pt>
                <c:pt idx="3">
                  <c:v>3</c:v>
                </c:pt>
                <c:pt idx="4">
                  <c:v>4</c:v>
                </c:pt>
              </c:numCache>
            </c:numRef>
          </c:xVal>
          <c:yVal>
            <c:numRef>
              <c:f>Available!$C$6:$G$6</c:f>
              <c:numCache>
                <c:formatCode>General</c:formatCode>
                <c:ptCount val="5"/>
                <c:pt idx="0">
                  <c:v>3</c:v>
                </c:pt>
                <c:pt idx="1">
                  <c:v>3</c:v>
                </c:pt>
                <c:pt idx="2">
                  <c:v>2.8</c:v>
                </c:pt>
                <c:pt idx="3">
                  <c:v>2.8</c:v>
                </c:pt>
                <c:pt idx="4">
                  <c:v>2.7</c:v>
                </c:pt>
              </c:numCache>
            </c:numRef>
          </c:yVal>
          <c:smooth val="1"/>
          <c:extLst>
            <c:ext xmlns:c16="http://schemas.microsoft.com/office/drawing/2014/chart" uri="{C3380CC4-5D6E-409C-BE32-E72D297353CC}">
              <c16:uniqueId val="{00000004-62F8-4220-8479-C92BD2B772D4}"/>
            </c:ext>
          </c:extLst>
        </c:ser>
        <c:ser>
          <c:idx val="6"/>
          <c:order val="5"/>
          <c:tx>
            <c:v>patient6</c:v>
          </c:tx>
          <c:spPr>
            <a:ln>
              <a:solidFill>
                <a:srgbClr val="0070C0">
                  <a:alpha val="39000"/>
                </a:srgbClr>
              </a:solidFill>
              <a:prstDash val="sysDot"/>
            </a:ln>
          </c:spPr>
          <c:marker>
            <c:symbol val="none"/>
          </c:marker>
          <c:xVal>
            <c:numRef>
              <c:f>Available!$C$12:$G$12</c:f>
              <c:numCache>
                <c:formatCode>General</c:formatCode>
                <c:ptCount val="5"/>
                <c:pt idx="0">
                  <c:v>0</c:v>
                </c:pt>
                <c:pt idx="1">
                  <c:v>1</c:v>
                </c:pt>
                <c:pt idx="2">
                  <c:v>2</c:v>
                </c:pt>
                <c:pt idx="3">
                  <c:v>3</c:v>
                </c:pt>
                <c:pt idx="4">
                  <c:v>4</c:v>
                </c:pt>
              </c:numCache>
            </c:numRef>
          </c:xVal>
          <c:yVal>
            <c:numRef>
              <c:f>Available!$C$7:$G$7</c:f>
              <c:numCache>
                <c:formatCode>General</c:formatCode>
                <c:ptCount val="5"/>
                <c:pt idx="0">
                  <c:v>3</c:v>
                </c:pt>
                <c:pt idx="1">
                  <c:v>2.7</c:v>
                </c:pt>
                <c:pt idx="2">
                  <c:v>2.5</c:v>
                </c:pt>
              </c:numCache>
            </c:numRef>
          </c:yVal>
          <c:smooth val="1"/>
          <c:extLst>
            <c:ext xmlns:c16="http://schemas.microsoft.com/office/drawing/2014/chart" uri="{C3380CC4-5D6E-409C-BE32-E72D297353CC}">
              <c16:uniqueId val="{00000005-62F8-4220-8479-C92BD2B772D4}"/>
            </c:ext>
          </c:extLst>
        </c:ser>
        <c:ser>
          <c:idx val="7"/>
          <c:order val="6"/>
          <c:tx>
            <c:v>Trt1</c:v>
          </c:tx>
          <c:spPr>
            <a:ln w="50800">
              <a:solidFill>
                <a:srgbClr val="C00000"/>
              </a:solidFill>
            </a:ln>
          </c:spPr>
          <c:marker>
            <c:symbol val="none"/>
          </c:marker>
          <c:xVal>
            <c:numRef>
              <c:f>Available!$C$12:$G$12</c:f>
              <c:numCache>
                <c:formatCode>General</c:formatCode>
                <c:ptCount val="5"/>
                <c:pt idx="0">
                  <c:v>0</c:v>
                </c:pt>
                <c:pt idx="1">
                  <c:v>1</c:v>
                </c:pt>
                <c:pt idx="2">
                  <c:v>2</c:v>
                </c:pt>
                <c:pt idx="3">
                  <c:v>3</c:v>
                </c:pt>
                <c:pt idx="4">
                  <c:v>4</c:v>
                </c:pt>
              </c:numCache>
            </c:numRef>
          </c:xVal>
          <c:yVal>
            <c:numRef>
              <c:f>Available!$C$9:$G$9</c:f>
              <c:numCache>
                <c:formatCode>General</c:formatCode>
                <c:ptCount val="5"/>
                <c:pt idx="0">
                  <c:v>3</c:v>
                </c:pt>
                <c:pt idx="1">
                  <c:v>2.9966666666666666</c:v>
                </c:pt>
                <c:pt idx="2">
                  <c:v>2.9800000000000004</c:v>
                </c:pt>
                <c:pt idx="3">
                  <c:v>2.9633333333333334</c:v>
                </c:pt>
                <c:pt idx="4">
                  <c:v>2.9950000000000001</c:v>
                </c:pt>
              </c:numCache>
            </c:numRef>
          </c:yVal>
          <c:smooth val="1"/>
          <c:extLst>
            <c:ext xmlns:c16="http://schemas.microsoft.com/office/drawing/2014/chart" uri="{C3380CC4-5D6E-409C-BE32-E72D297353CC}">
              <c16:uniqueId val="{00000006-62F8-4220-8479-C92BD2B772D4}"/>
            </c:ext>
          </c:extLst>
        </c:ser>
        <c:ser>
          <c:idx val="8"/>
          <c:order val="7"/>
          <c:tx>
            <c:v>Trt2</c:v>
          </c:tx>
          <c:spPr>
            <a:ln w="50800">
              <a:solidFill>
                <a:srgbClr val="0070C0"/>
              </a:solidFill>
            </a:ln>
          </c:spPr>
          <c:marker>
            <c:symbol val="none"/>
          </c:marker>
          <c:xVal>
            <c:numRef>
              <c:f>Available!$C$12:$G$12</c:f>
              <c:numCache>
                <c:formatCode>General</c:formatCode>
                <c:ptCount val="5"/>
                <c:pt idx="0">
                  <c:v>0</c:v>
                </c:pt>
                <c:pt idx="1">
                  <c:v>1</c:v>
                </c:pt>
                <c:pt idx="2">
                  <c:v>2</c:v>
                </c:pt>
                <c:pt idx="3">
                  <c:v>3</c:v>
                </c:pt>
                <c:pt idx="4">
                  <c:v>4</c:v>
                </c:pt>
              </c:numCache>
            </c:numRef>
          </c:xVal>
          <c:yVal>
            <c:numRef>
              <c:f>Available!$C$10:$G$10</c:f>
              <c:numCache>
                <c:formatCode>General</c:formatCode>
                <c:ptCount val="5"/>
                <c:pt idx="0">
                  <c:v>3.0666666666666664</c:v>
                </c:pt>
                <c:pt idx="1">
                  <c:v>2.9333333333333336</c:v>
                </c:pt>
                <c:pt idx="2">
                  <c:v>2.8000000000000003</c:v>
                </c:pt>
                <c:pt idx="3">
                  <c:v>2.9</c:v>
                </c:pt>
                <c:pt idx="4">
                  <c:v>2.8</c:v>
                </c:pt>
              </c:numCache>
            </c:numRef>
          </c:yVal>
          <c:smooth val="1"/>
          <c:extLst>
            <c:ext xmlns:c16="http://schemas.microsoft.com/office/drawing/2014/chart" uri="{C3380CC4-5D6E-409C-BE32-E72D297353CC}">
              <c16:uniqueId val="{00000007-62F8-4220-8479-C92BD2B772D4}"/>
            </c:ext>
          </c:extLst>
        </c:ser>
        <c:dLbls>
          <c:showLegendKey val="0"/>
          <c:showVal val="0"/>
          <c:showCatName val="0"/>
          <c:showSerName val="0"/>
          <c:showPercent val="0"/>
          <c:showBubbleSize val="0"/>
        </c:dLbls>
        <c:axId val="667642336"/>
        <c:axId val="667642896"/>
      </c:scatterChart>
      <c:valAx>
        <c:axId val="667642336"/>
        <c:scaling>
          <c:orientation val="minMax"/>
        </c:scaling>
        <c:delete val="0"/>
        <c:axPos val="b"/>
        <c:numFmt formatCode="General" sourceLinked="1"/>
        <c:majorTickMark val="out"/>
        <c:minorTickMark val="none"/>
        <c:tickLblPos val="nextTo"/>
        <c:crossAx val="667642896"/>
        <c:crosses val="autoZero"/>
        <c:crossBetween val="midCat"/>
      </c:valAx>
      <c:valAx>
        <c:axId val="667642896"/>
        <c:scaling>
          <c:orientation val="minMax"/>
          <c:min val="1.7"/>
        </c:scaling>
        <c:delete val="0"/>
        <c:axPos val="l"/>
        <c:majorGridlines/>
        <c:numFmt formatCode="General" sourceLinked="1"/>
        <c:majorTickMark val="out"/>
        <c:minorTickMark val="none"/>
        <c:tickLblPos val="nextTo"/>
        <c:crossAx val="667642336"/>
        <c:crosses val="autoZero"/>
        <c:crossBetween val="midCat"/>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v>patient1</c:v>
          </c:tx>
          <c:spPr>
            <a:ln>
              <a:solidFill>
                <a:srgbClr val="FF0000">
                  <a:alpha val="40000"/>
                </a:srgbClr>
              </a:solidFill>
              <a:prstDash val="sysDot"/>
            </a:ln>
          </c:spPr>
          <c:marker>
            <c:symbol val="none"/>
          </c:marker>
          <c:xVal>
            <c:numRef>
              <c:f>Complete!$C$12:$G$12</c:f>
              <c:numCache>
                <c:formatCode>General</c:formatCode>
                <c:ptCount val="5"/>
                <c:pt idx="0">
                  <c:v>0</c:v>
                </c:pt>
                <c:pt idx="1">
                  <c:v>1</c:v>
                </c:pt>
                <c:pt idx="2">
                  <c:v>2</c:v>
                </c:pt>
                <c:pt idx="3">
                  <c:v>3</c:v>
                </c:pt>
                <c:pt idx="4">
                  <c:v>4</c:v>
                </c:pt>
              </c:numCache>
            </c:numRef>
          </c:xVal>
          <c:yVal>
            <c:numRef>
              <c:f>Complete!$C$2:$G$2</c:f>
              <c:numCache>
                <c:formatCode>General</c:formatCode>
                <c:ptCount val="5"/>
                <c:pt idx="0">
                  <c:v>3</c:v>
                </c:pt>
                <c:pt idx="1">
                  <c:v>3</c:v>
                </c:pt>
                <c:pt idx="2">
                  <c:v>2.99</c:v>
                </c:pt>
                <c:pt idx="3">
                  <c:v>2.99</c:v>
                </c:pt>
                <c:pt idx="4">
                  <c:v>2.99</c:v>
                </c:pt>
              </c:numCache>
            </c:numRef>
          </c:yVal>
          <c:smooth val="1"/>
          <c:extLst>
            <c:ext xmlns:c16="http://schemas.microsoft.com/office/drawing/2014/chart" uri="{C3380CC4-5D6E-409C-BE32-E72D297353CC}">
              <c16:uniqueId val="{00000000-5558-42EB-AC01-2F9AF782F46D}"/>
            </c:ext>
          </c:extLst>
        </c:ser>
        <c:ser>
          <c:idx val="2"/>
          <c:order val="1"/>
          <c:tx>
            <c:v>patient2</c:v>
          </c:tx>
          <c:spPr>
            <a:ln>
              <a:solidFill>
                <a:srgbClr val="FF0000">
                  <a:alpha val="39000"/>
                </a:srgbClr>
              </a:solidFill>
              <a:prstDash val="sysDot"/>
            </a:ln>
          </c:spPr>
          <c:marker>
            <c:symbol val="none"/>
          </c:marker>
          <c:xVal>
            <c:numRef>
              <c:f>Complete!$C$12:$G$12</c:f>
              <c:numCache>
                <c:formatCode>General</c:formatCode>
                <c:ptCount val="5"/>
                <c:pt idx="0">
                  <c:v>0</c:v>
                </c:pt>
                <c:pt idx="1">
                  <c:v>1</c:v>
                </c:pt>
                <c:pt idx="2">
                  <c:v>2</c:v>
                </c:pt>
                <c:pt idx="3">
                  <c:v>3</c:v>
                </c:pt>
                <c:pt idx="4">
                  <c:v>4</c:v>
                </c:pt>
              </c:numCache>
            </c:numRef>
          </c:xVal>
          <c:yVal>
            <c:numRef>
              <c:f>Complete!$C$3:$G$3</c:f>
              <c:numCache>
                <c:formatCode>General</c:formatCode>
                <c:ptCount val="5"/>
                <c:pt idx="0">
                  <c:v>3</c:v>
                </c:pt>
                <c:pt idx="1">
                  <c:v>3</c:v>
                </c:pt>
                <c:pt idx="2">
                  <c:v>3</c:v>
                </c:pt>
                <c:pt idx="3">
                  <c:v>3</c:v>
                </c:pt>
                <c:pt idx="4">
                  <c:v>3</c:v>
                </c:pt>
              </c:numCache>
            </c:numRef>
          </c:yVal>
          <c:smooth val="1"/>
          <c:extLst>
            <c:ext xmlns:c16="http://schemas.microsoft.com/office/drawing/2014/chart" uri="{C3380CC4-5D6E-409C-BE32-E72D297353CC}">
              <c16:uniqueId val="{00000001-5558-42EB-AC01-2F9AF782F46D}"/>
            </c:ext>
          </c:extLst>
        </c:ser>
        <c:ser>
          <c:idx val="3"/>
          <c:order val="2"/>
          <c:tx>
            <c:v>patient3</c:v>
          </c:tx>
          <c:spPr>
            <a:ln>
              <a:solidFill>
                <a:srgbClr val="FF0000">
                  <a:alpha val="40000"/>
                </a:srgbClr>
              </a:solidFill>
              <a:prstDash val="sysDot"/>
            </a:ln>
          </c:spPr>
          <c:marker>
            <c:symbol val="none"/>
          </c:marker>
          <c:xVal>
            <c:numRef>
              <c:f>Complete!$C$12:$G$12</c:f>
              <c:numCache>
                <c:formatCode>General</c:formatCode>
                <c:ptCount val="5"/>
                <c:pt idx="0">
                  <c:v>0</c:v>
                </c:pt>
                <c:pt idx="1">
                  <c:v>1</c:v>
                </c:pt>
                <c:pt idx="2">
                  <c:v>2</c:v>
                </c:pt>
                <c:pt idx="3">
                  <c:v>3</c:v>
                </c:pt>
                <c:pt idx="4">
                  <c:v>4</c:v>
                </c:pt>
              </c:numCache>
            </c:numRef>
          </c:xVal>
          <c:yVal>
            <c:numRef>
              <c:f>Complete!$C$4:$G$4</c:f>
              <c:numCache>
                <c:formatCode>General</c:formatCode>
                <c:ptCount val="5"/>
              </c:numCache>
            </c:numRef>
          </c:yVal>
          <c:smooth val="1"/>
          <c:extLst>
            <c:ext xmlns:c16="http://schemas.microsoft.com/office/drawing/2014/chart" uri="{C3380CC4-5D6E-409C-BE32-E72D297353CC}">
              <c16:uniqueId val="{00000002-5558-42EB-AC01-2F9AF782F46D}"/>
            </c:ext>
          </c:extLst>
        </c:ser>
        <c:ser>
          <c:idx val="4"/>
          <c:order val="3"/>
          <c:tx>
            <c:v>patient4</c:v>
          </c:tx>
          <c:spPr>
            <a:ln>
              <a:solidFill>
                <a:srgbClr val="0070C0">
                  <a:alpha val="40000"/>
                </a:srgbClr>
              </a:solidFill>
              <a:prstDash val="sysDot"/>
            </a:ln>
          </c:spPr>
          <c:marker>
            <c:symbol val="none"/>
          </c:marker>
          <c:xVal>
            <c:numRef>
              <c:f>Complete!$C$12:$G$12</c:f>
              <c:numCache>
                <c:formatCode>General</c:formatCode>
                <c:ptCount val="5"/>
                <c:pt idx="0">
                  <c:v>0</c:v>
                </c:pt>
                <c:pt idx="1">
                  <c:v>1</c:v>
                </c:pt>
                <c:pt idx="2">
                  <c:v>2</c:v>
                </c:pt>
                <c:pt idx="3">
                  <c:v>3</c:v>
                </c:pt>
                <c:pt idx="4">
                  <c:v>4</c:v>
                </c:pt>
              </c:numCache>
            </c:numRef>
          </c:xVal>
          <c:yVal>
            <c:numRef>
              <c:f>Complete!$C$5:$G$5</c:f>
              <c:numCache>
                <c:formatCode>General</c:formatCode>
                <c:ptCount val="5"/>
                <c:pt idx="0">
                  <c:v>3.2</c:v>
                </c:pt>
                <c:pt idx="1">
                  <c:v>3.1</c:v>
                </c:pt>
                <c:pt idx="2">
                  <c:v>3.1</c:v>
                </c:pt>
                <c:pt idx="3">
                  <c:v>3</c:v>
                </c:pt>
                <c:pt idx="4">
                  <c:v>2.9</c:v>
                </c:pt>
              </c:numCache>
            </c:numRef>
          </c:yVal>
          <c:smooth val="1"/>
          <c:extLst>
            <c:ext xmlns:c16="http://schemas.microsoft.com/office/drawing/2014/chart" uri="{C3380CC4-5D6E-409C-BE32-E72D297353CC}">
              <c16:uniqueId val="{00000003-5558-42EB-AC01-2F9AF782F46D}"/>
            </c:ext>
          </c:extLst>
        </c:ser>
        <c:ser>
          <c:idx val="5"/>
          <c:order val="4"/>
          <c:tx>
            <c:v>patient5</c:v>
          </c:tx>
          <c:spPr>
            <a:ln>
              <a:solidFill>
                <a:srgbClr val="0070C0">
                  <a:alpha val="40000"/>
                </a:srgbClr>
              </a:solidFill>
              <a:prstDash val="sysDot"/>
            </a:ln>
          </c:spPr>
          <c:marker>
            <c:symbol val="none"/>
          </c:marker>
          <c:xVal>
            <c:numRef>
              <c:f>Complete!$C$12:$G$12</c:f>
              <c:numCache>
                <c:formatCode>General</c:formatCode>
                <c:ptCount val="5"/>
                <c:pt idx="0">
                  <c:v>0</c:v>
                </c:pt>
                <c:pt idx="1">
                  <c:v>1</c:v>
                </c:pt>
                <c:pt idx="2">
                  <c:v>2</c:v>
                </c:pt>
                <c:pt idx="3">
                  <c:v>3</c:v>
                </c:pt>
                <c:pt idx="4">
                  <c:v>4</c:v>
                </c:pt>
              </c:numCache>
            </c:numRef>
          </c:xVal>
          <c:yVal>
            <c:numRef>
              <c:f>Complete!$C$6:$G$6</c:f>
              <c:numCache>
                <c:formatCode>General</c:formatCode>
                <c:ptCount val="5"/>
                <c:pt idx="0">
                  <c:v>3</c:v>
                </c:pt>
                <c:pt idx="1">
                  <c:v>3</c:v>
                </c:pt>
                <c:pt idx="2">
                  <c:v>2.8</c:v>
                </c:pt>
                <c:pt idx="3">
                  <c:v>2.8</c:v>
                </c:pt>
                <c:pt idx="4">
                  <c:v>2.7</c:v>
                </c:pt>
              </c:numCache>
            </c:numRef>
          </c:yVal>
          <c:smooth val="1"/>
          <c:extLst>
            <c:ext xmlns:c16="http://schemas.microsoft.com/office/drawing/2014/chart" uri="{C3380CC4-5D6E-409C-BE32-E72D297353CC}">
              <c16:uniqueId val="{00000004-5558-42EB-AC01-2F9AF782F46D}"/>
            </c:ext>
          </c:extLst>
        </c:ser>
        <c:ser>
          <c:idx val="6"/>
          <c:order val="5"/>
          <c:tx>
            <c:v>patient6</c:v>
          </c:tx>
          <c:spPr>
            <a:ln>
              <a:solidFill>
                <a:srgbClr val="0070C0">
                  <a:alpha val="39000"/>
                </a:srgbClr>
              </a:solidFill>
              <a:prstDash val="sysDot"/>
            </a:ln>
          </c:spPr>
          <c:marker>
            <c:symbol val="none"/>
          </c:marker>
          <c:xVal>
            <c:numRef>
              <c:f>Complete!$C$12:$G$12</c:f>
              <c:numCache>
                <c:formatCode>General</c:formatCode>
                <c:ptCount val="5"/>
                <c:pt idx="0">
                  <c:v>0</c:v>
                </c:pt>
                <c:pt idx="1">
                  <c:v>1</c:v>
                </c:pt>
                <c:pt idx="2">
                  <c:v>2</c:v>
                </c:pt>
                <c:pt idx="3">
                  <c:v>3</c:v>
                </c:pt>
                <c:pt idx="4">
                  <c:v>4</c:v>
                </c:pt>
              </c:numCache>
            </c:numRef>
          </c:xVal>
          <c:yVal>
            <c:numRef>
              <c:f>Complete!$C$7:$G$7</c:f>
              <c:numCache>
                <c:formatCode>General</c:formatCode>
                <c:ptCount val="5"/>
              </c:numCache>
            </c:numRef>
          </c:yVal>
          <c:smooth val="1"/>
          <c:extLst>
            <c:ext xmlns:c16="http://schemas.microsoft.com/office/drawing/2014/chart" uri="{C3380CC4-5D6E-409C-BE32-E72D297353CC}">
              <c16:uniqueId val="{00000005-5558-42EB-AC01-2F9AF782F46D}"/>
            </c:ext>
          </c:extLst>
        </c:ser>
        <c:ser>
          <c:idx val="7"/>
          <c:order val="6"/>
          <c:tx>
            <c:v>Trt1</c:v>
          </c:tx>
          <c:spPr>
            <a:ln w="50800">
              <a:solidFill>
                <a:srgbClr val="C00000"/>
              </a:solidFill>
            </a:ln>
          </c:spPr>
          <c:marker>
            <c:symbol val="none"/>
          </c:marker>
          <c:xVal>
            <c:numRef>
              <c:f>Complete!$C$12:$G$12</c:f>
              <c:numCache>
                <c:formatCode>General</c:formatCode>
                <c:ptCount val="5"/>
                <c:pt idx="0">
                  <c:v>0</c:v>
                </c:pt>
                <c:pt idx="1">
                  <c:v>1</c:v>
                </c:pt>
                <c:pt idx="2">
                  <c:v>2</c:v>
                </c:pt>
                <c:pt idx="3">
                  <c:v>3</c:v>
                </c:pt>
                <c:pt idx="4">
                  <c:v>4</c:v>
                </c:pt>
              </c:numCache>
            </c:numRef>
          </c:xVal>
          <c:yVal>
            <c:numRef>
              <c:f>Complete!$C$9:$G$9</c:f>
              <c:numCache>
                <c:formatCode>General</c:formatCode>
                <c:ptCount val="5"/>
                <c:pt idx="0">
                  <c:v>3</c:v>
                </c:pt>
                <c:pt idx="1">
                  <c:v>3</c:v>
                </c:pt>
                <c:pt idx="2">
                  <c:v>2.9950000000000001</c:v>
                </c:pt>
                <c:pt idx="3">
                  <c:v>2.9950000000000001</c:v>
                </c:pt>
                <c:pt idx="4">
                  <c:v>2.9950000000000001</c:v>
                </c:pt>
              </c:numCache>
            </c:numRef>
          </c:yVal>
          <c:smooth val="1"/>
          <c:extLst>
            <c:ext xmlns:c16="http://schemas.microsoft.com/office/drawing/2014/chart" uri="{C3380CC4-5D6E-409C-BE32-E72D297353CC}">
              <c16:uniqueId val="{00000006-5558-42EB-AC01-2F9AF782F46D}"/>
            </c:ext>
          </c:extLst>
        </c:ser>
        <c:ser>
          <c:idx val="8"/>
          <c:order val="7"/>
          <c:tx>
            <c:v>Trt2</c:v>
          </c:tx>
          <c:spPr>
            <a:ln w="50800">
              <a:solidFill>
                <a:srgbClr val="0070C0"/>
              </a:solidFill>
            </a:ln>
          </c:spPr>
          <c:marker>
            <c:symbol val="none"/>
          </c:marker>
          <c:xVal>
            <c:numRef>
              <c:f>Complete!$C$12:$G$12</c:f>
              <c:numCache>
                <c:formatCode>General</c:formatCode>
                <c:ptCount val="5"/>
                <c:pt idx="0">
                  <c:v>0</c:v>
                </c:pt>
                <c:pt idx="1">
                  <c:v>1</c:v>
                </c:pt>
                <c:pt idx="2">
                  <c:v>2</c:v>
                </c:pt>
                <c:pt idx="3">
                  <c:v>3</c:v>
                </c:pt>
                <c:pt idx="4">
                  <c:v>4</c:v>
                </c:pt>
              </c:numCache>
            </c:numRef>
          </c:xVal>
          <c:yVal>
            <c:numRef>
              <c:f>Complete!$C$10:$G$10</c:f>
              <c:numCache>
                <c:formatCode>General</c:formatCode>
                <c:ptCount val="5"/>
                <c:pt idx="0">
                  <c:v>3.1</c:v>
                </c:pt>
                <c:pt idx="1">
                  <c:v>3.05</c:v>
                </c:pt>
                <c:pt idx="2">
                  <c:v>2.95</c:v>
                </c:pt>
                <c:pt idx="3">
                  <c:v>2.9</c:v>
                </c:pt>
                <c:pt idx="4">
                  <c:v>2.8</c:v>
                </c:pt>
              </c:numCache>
            </c:numRef>
          </c:yVal>
          <c:smooth val="1"/>
          <c:extLst>
            <c:ext xmlns:c16="http://schemas.microsoft.com/office/drawing/2014/chart" uri="{C3380CC4-5D6E-409C-BE32-E72D297353CC}">
              <c16:uniqueId val="{00000007-5558-42EB-AC01-2F9AF782F46D}"/>
            </c:ext>
          </c:extLst>
        </c:ser>
        <c:dLbls>
          <c:showLegendKey val="0"/>
          <c:showVal val="0"/>
          <c:showCatName val="0"/>
          <c:showSerName val="0"/>
          <c:showPercent val="0"/>
          <c:showBubbleSize val="0"/>
        </c:dLbls>
        <c:axId val="357138128"/>
        <c:axId val="357138688"/>
      </c:scatterChart>
      <c:valAx>
        <c:axId val="357138128"/>
        <c:scaling>
          <c:orientation val="minMax"/>
        </c:scaling>
        <c:delete val="0"/>
        <c:axPos val="b"/>
        <c:numFmt formatCode="General" sourceLinked="1"/>
        <c:majorTickMark val="out"/>
        <c:minorTickMark val="none"/>
        <c:tickLblPos val="nextTo"/>
        <c:crossAx val="357138688"/>
        <c:crosses val="autoZero"/>
        <c:crossBetween val="midCat"/>
      </c:valAx>
      <c:valAx>
        <c:axId val="357138688"/>
        <c:scaling>
          <c:orientation val="minMax"/>
          <c:min val="1.7"/>
        </c:scaling>
        <c:delete val="0"/>
        <c:axPos val="l"/>
        <c:majorGridlines/>
        <c:numFmt formatCode="General" sourceLinked="1"/>
        <c:majorTickMark val="out"/>
        <c:minorTickMark val="none"/>
        <c:tickLblPos val="nextTo"/>
        <c:crossAx val="357138128"/>
        <c:crosses val="autoZero"/>
        <c:crossBetween val="midCat"/>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v>patient1</c:v>
          </c:tx>
          <c:spPr>
            <a:ln>
              <a:solidFill>
                <a:srgbClr val="FF0000">
                  <a:alpha val="40000"/>
                </a:srgbClr>
              </a:solidFill>
              <a:prstDash val="sysDot"/>
            </a:ln>
          </c:spPr>
          <c:marker>
            <c:symbol val="none"/>
          </c:marker>
          <c:xVal>
            <c:numRef>
              <c:f>LOCF!$C$12:$G$12</c:f>
              <c:numCache>
                <c:formatCode>General</c:formatCode>
                <c:ptCount val="5"/>
                <c:pt idx="0">
                  <c:v>0</c:v>
                </c:pt>
                <c:pt idx="1">
                  <c:v>1</c:v>
                </c:pt>
                <c:pt idx="2">
                  <c:v>2</c:v>
                </c:pt>
                <c:pt idx="3">
                  <c:v>3</c:v>
                </c:pt>
                <c:pt idx="4">
                  <c:v>4</c:v>
                </c:pt>
              </c:numCache>
            </c:numRef>
          </c:xVal>
          <c:yVal>
            <c:numRef>
              <c:f>LOCF!$C$2:$G$2</c:f>
              <c:numCache>
                <c:formatCode>General</c:formatCode>
                <c:ptCount val="5"/>
                <c:pt idx="0">
                  <c:v>3</c:v>
                </c:pt>
                <c:pt idx="1">
                  <c:v>3</c:v>
                </c:pt>
                <c:pt idx="2">
                  <c:v>2.99</c:v>
                </c:pt>
                <c:pt idx="3">
                  <c:v>2.99</c:v>
                </c:pt>
                <c:pt idx="4">
                  <c:v>2.99</c:v>
                </c:pt>
              </c:numCache>
            </c:numRef>
          </c:yVal>
          <c:smooth val="1"/>
          <c:extLst>
            <c:ext xmlns:c16="http://schemas.microsoft.com/office/drawing/2014/chart" uri="{C3380CC4-5D6E-409C-BE32-E72D297353CC}">
              <c16:uniqueId val="{00000000-F104-4F8C-B7DB-76C18775A726}"/>
            </c:ext>
          </c:extLst>
        </c:ser>
        <c:ser>
          <c:idx val="2"/>
          <c:order val="1"/>
          <c:tx>
            <c:v>patient2</c:v>
          </c:tx>
          <c:spPr>
            <a:ln>
              <a:solidFill>
                <a:srgbClr val="FF0000">
                  <a:alpha val="39000"/>
                </a:srgbClr>
              </a:solidFill>
              <a:prstDash val="sysDot"/>
            </a:ln>
          </c:spPr>
          <c:marker>
            <c:symbol val="none"/>
          </c:marker>
          <c:xVal>
            <c:numRef>
              <c:f>LOCF!$C$12:$G$12</c:f>
              <c:numCache>
                <c:formatCode>General</c:formatCode>
                <c:ptCount val="5"/>
                <c:pt idx="0">
                  <c:v>0</c:v>
                </c:pt>
                <c:pt idx="1">
                  <c:v>1</c:v>
                </c:pt>
                <c:pt idx="2">
                  <c:v>2</c:v>
                </c:pt>
                <c:pt idx="3">
                  <c:v>3</c:v>
                </c:pt>
                <c:pt idx="4">
                  <c:v>4</c:v>
                </c:pt>
              </c:numCache>
            </c:numRef>
          </c:xVal>
          <c:yVal>
            <c:numRef>
              <c:f>LOCF!$C$3:$G$3</c:f>
              <c:numCache>
                <c:formatCode>General</c:formatCode>
                <c:ptCount val="5"/>
                <c:pt idx="0">
                  <c:v>3</c:v>
                </c:pt>
                <c:pt idx="1">
                  <c:v>3</c:v>
                </c:pt>
                <c:pt idx="2">
                  <c:v>3</c:v>
                </c:pt>
                <c:pt idx="3">
                  <c:v>3</c:v>
                </c:pt>
                <c:pt idx="4">
                  <c:v>3</c:v>
                </c:pt>
              </c:numCache>
            </c:numRef>
          </c:yVal>
          <c:smooth val="1"/>
          <c:extLst>
            <c:ext xmlns:c16="http://schemas.microsoft.com/office/drawing/2014/chart" uri="{C3380CC4-5D6E-409C-BE32-E72D297353CC}">
              <c16:uniqueId val="{00000001-F104-4F8C-B7DB-76C18775A726}"/>
            </c:ext>
          </c:extLst>
        </c:ser>
        <c:ser>
          <c:idx val="3"/>
          <c:order val="2"/>
          <c:tx>
            <c:v>patient3</c:v>
          </c:tx>
          <c:spPr>
            <a:ln>
              <a:solidFill>
                <a:srgbClr val="FF0000">
                  <a:alpha val="40000"/>
                </a:srgbClr>
              </a:solidFill>
              <a:prstDash val="sysDot"/>
            </a:ln>
          </c:spPr>
          <c:marker>
            <c:symbol val="none"/>
          </c:marker>
          <c:xVal>
            <c:numRef>
              <c:f>LOCF!$C$12:$G$12</c:f>
              <c:numCache>
                <c:formatCode>General</c:formatCode>
                <c:ptCount val="5"/>
                <c:pt idx="0">
                  <c:v>0</c:v>
                </c:pt>
                <c:pt idx="1">
                  <c:v>1</c:v>
                </c:pt>
                <c:pt idx="2">
                  <c:v>2</c:v>
                </c:pt>
                <c:pt idx="3">
                  <c:v>3</c:v>
                </c:pt>
                <c:pt idx="4">
                  <c:v>4</c:v>
                </c:pt>
              </c:numCache>
            </c:numRef>
          </c:xVal>
          <c:yVal>
            <c:numRef>
              <c:f>LOCF!$C$4:$G$4</c:f>
              <c:numCache>
                <c:formatCode>General</c:formatCode>
                <c:ptCount val="5"/>
                <c:pt idx="0">
                  <c:v>3</c:v>
                </c:pt>
                <c:pt idx="1">
                  <c:v>2.99</c:v>
                </c:pt>
                <c:pt idx="2">
                  <c:v>2.95</c:v>
                </c:pt>
                <c:pt idx="3">
                  <c:v>2.9</c:v>
                </c:pt>
                <c:pt idx="4">
                  <c:v>2.9</c:v>
                </c:pt>
              </c:numCache>
            </c:numRef>
          </c:yVal>
          <c:smooth val="1"/>
          <c:extLst>
            <c:ext xmlns:c16="http://schemas.microsoft.com/office/drawing/2014/chart" uri="{C3380CC4-5D6E-409C-BE32-E72D297353CC}">
              <c16:uniqueId val="{00000002-F104-4F8C-B7DB-76C18775A726}"/>
            </c:ext>
          </c:extLst>
        </c:ser>
        <c:ser>
          <c:idx val="4"/>
          <c:order val="3"/>
          <c:tx>
            <c:v>patient4</c:v>
          </c:tx>
          <c:spPr>
            <a:ln>
              <a:solidFill>
                <a:srgbClr val="0070C0">
                  <a:alpha val="40000"/>
                </a:srgbClr>
              </a:solidFill>
              <a:prstDash val="sysDot"/>
            </a:ln>
          </c:spPr>
          <c:marker>
            <c:symbol val="none"/>
          </c:marker>
          <c:xVal>
            <c:numRef>
              <c:f>LOCF!$C$12:$G$12</c:f>
              <c:numCache>
                <c:formatCode>General</c:formatCode>
                <c:ptCount val="5"/>
                <c:pt idx="0">
                  <c:v>0</c:v>
                </c:pt>
                <c:pt idx="1">
                  <c:v>1</c:v>
                </c:pt>
                <c:pt idx="2">
                  <c:v>2</c:v>
                </c:pt>
                <c:pt idx="3">
                  <c:v>3</c:v>
                </c:pt>
                <c:pt idx="4">
                  <c:v>4</c:v>
                </c:pt>
              </c:numCache>
            </c:numRef>
          </c:xVal>
          <c:yVal>
            <c:numRef>
              <c:f>LOCF!$C$5:$G$5</c:f>
              <c:numCache>
                <c:formatCode>General</c:formatCode>
                <c:ptCount val="5"/>
                <c:pt idx="0">
                  <c:v>3.2</c:v>
                </c:pt>
                <c:pt idx="1">
                  <c:v>3.1</c:v>
                </c:pt>
                <c:pt idx="2">
                  <c:v>3.1</c:v>
                </c:pt>
                <c:pt idx="3">
                  <c:v>3</c:v>
                </c:pt>
                <c:pt idx="4">
                  <c:v>2.9</c:v>
                </c:pt>
              </c:numCache>
            </c:numRef>
          </c:yVal>
          <c:smooth val="1"/>
          <c:extLst>
            <c:ext xmlns:c16="http://schemas.microsoft.com/office/drawing/2014/chart" uri="{C3380CC4-5D6E-409C-BE32-E72D297353CC}">
              <c16:uniqueId val="{00000003-F104-4F8C-B7DB-76C18775A726}"/>
            </c:ext>
          </c:extLst>
        </c:ser>
        <c:ser>
          <c:idx val="5"/>
          <c:order val="4"/>
          <c:tx>
            <c:v>patient5</c:v>
          </c:tx>
          <c:spPr>
            <a:ln>
              <a:solidFill>
                <a:srgbClr val="0070C0">
                  <a:alpha val="40000"/>
                </a:srgbClr>
              </a:solidFill>
              <a:prstDash val="sysDot"/>
            </a:ln>
          </c:spPr>
          <c:marker>
            <c:symbol val="none"/>
          </c:marker>
          <c:xVal>
            <c:numRef>
              <c:f>LOCF!$C$12:$G$12</c:f>
              <c:numCache>
                <c:formatCode>General</c:formatCode>
                <c:ptCount val="5"/>
                <c:pt idx="0">
                  <c:v>0</c:v>
                </c:pt>
                <c:pt idx="1">
                  <c:v>1</c:v>
                </c:pt>
                <c:pt idx="2">
                  <c:v>2</c:v>
                </c:pt>
                <c:pt idx="3">
                  <c:v>3</c:v>
                </c:pt>
                <c:pt idx="4">
                  <c:v>4</c:v>
                </c:pt>
              </c:numCache>
            </c:numRef>
          </c:xVal>
          <c:yVal>
            <c:numRef>
              <c:f>LOCF!$C$6:$G$6</c:f>
              <c:numCache>
                <c:formatCode>General</c:formatCode>
                <c:ptCount val="5"/>
                <c:pt idx="0">
                  <c:v>3</c:v>
                </c:pt>
                <c:pt idx="1">
                  <c:v>3</c:v>
                </c:pt>
                <c:pt idx="2">
                  <c:v>2.8</c:v>
                </c:pt>
                <c:pt idx="3">
                  <c:v>2.8</c:v>
                </c:pt>
                <c:pt idx="4">
                  <c:v>2.7</c:v>
                </c:pt>
              </c:numCache>
            </c:numRef>
          </c:yVal>
          <c:smooth val="1"/>
          <c:extLst>
            <c:ext xmlns:c16="http://schemas.microsoft.com/office/drawing/2014/chart" uri="{C3380CC4-5D6E-409C-BE32-E72D297353CC}">
              <c16:uniqueId val="{00000004-F104-4F8C-B7DB-76C18775A726}"/>
            </c:ext>
          </c:extLst>
        </c:ser>
        <c:ser>
          <c:idx val="6"/>
          <c:order val="5"/>
          <c:tx>
            <c:v>patient6</c:v>
          </c:tx>
          <c:spPr>
            <a:ln>
              <a:solidFill>
                <a:srgbClr val="0070C0">
                  <a:alpha val="39000"/>
                </a:srgbClr>
              </a:solidFill>
              <a:prstDash val="sysDot"/>
            </a:ln>
          </c:spPr>
          <c:marker>
            <c:symbol val="none"/>
          </c:marker>
          <c:xVal>
            <c:numRef>
              <c:f>LOCF!$C$12:$G$12</c:f>
              <c:numCache>
                <c:formatCode>General</c:formatCode>
                <c:ptCount val="5"/>
                <c:pt idx="0">
                  <c:v>0</c:v>
                </c:pt>
                <c:pt idx="1">
                  <c:v>1</c:v>
                </c:pt>
                <c:pt idx="2">
                  <c:v>2</c:v>
                </c:pt>
                <c:pt idx="3">
                  <c:v>3</c:v>
                </c:pt>
                <c:pt idx="4">
                  <c:v>4</c:v>
                </c:pt>
              </c:numCache>
            </c:numRef>
          </c:xVal>
          <c:yVal>
            <c:numRef>
              <c:f>LOCF!$C$7:$G$7</c:f>
              <c:numCache>
                <c:formatCode>General</c:formatCode>
                <c:ptCount val="5"/>
                <c:pt idx="0">
                  <c:v>3</c:v>
                </c:pt>
                <c:pt idx="1">
                  <c:v>2.7</c:v>
                </c:pt>
                <c:pt idx="2">
                  <c:v>2.5</c:v>
                </c:pt>
                <c:pt idx="3">
                  <c:v>2.5</c:v>
                </c:pt>
                <c:pt idx="4">
                  <c:v>2.5</c:v>
                </c:pt>
              </c:numCache>
            </c:numRef>
          </c:yVal>
          <c:smooth val="1"/>
          <c:extLst>
            <c:ext xmlns:c16="http://schemas.microsoft.com/office/drawing/2014/chart" uri="{C3380CC4-5D6E-409C-BE32-E72D297353CC}">
              <c16:uniqueId val="{00000005-F104-4F8C-B7DB-76C18775A726}"/>
            </c:ext>
          </c:extLst>
        </c:ser>
        <c:ser>
          <c:idx val="7"/>
          <c:order val="6"/>
          <c:tx>
            <c:v>Trt1</c:v>
          </c:tx>
          <c:spPr>
            <a:ln w="50800">
              <a:solidFill>
                <a:srgbClr val="C00000"/>
              </a:solidFill>
            </a:ln>
          </c:spPr>
          <c:marker>
            <c:symbol val="none"/>
          </c:marker>
          <c:xVal>
            <c:numRef>
              <c:f>LOCF!$C$12:$G$12</c:f>
              <c:numCache>
                <c:formatCode>General</c:formatCode>
                <c:ptCount val="5"/>
                <c:pt idx="0">
                  <c:v>0</c:v>
                </c:pt>
                <c:pt idx="1">
                  <c:v>1</c:v>
                </c:pt>
                <c:pt idx="2">
                  <c:v>2</c:v>
                </c:pt>
                <c:pt idx="3">
                  <c:v>3</c:v>
                </c:pt>
                <c:pt idx="4">
                  <c:v>4</c:v>
                </c:pt>
              </c:numCache>
            </c:numRef>
          </c:xVal>
          <c:yVal>
            <c:numRef>
              <c:f>LOCF!$C$9:$G$9</c:f>
              <c:numCache>
                <c:formatCode>General</c:formatCode>
                <c:ptCount val="5"/>
                <c:pt idx="0">
                  <c:v>3</c:v>
                </c:pt>
                <c:pt idx="1">
                  <c:v>2.9966666666666666</c:v>
                </c:pt>
                <c:pt idx="2">
                  <c:v>2.9800000000000004</c:v>
                </c:pt>
                <c:pt idx="3">
                  <c:v>2.9633333333333334</c:v>
                </c:pt>
                <c:pt idx="4">
                  <c:v>2.9633333333333334</c:v>
                </c:pt>
              </c:numCache>
            </c:numRef>
          </c:yVal>
          <c:smooth val="1"/>
          <c:extLst>
            <c:ext xmlns:c16="http://schemas.microsoft.com/office/drawing/2014/chart" uri="{C3380CC4-5D6E-409C-BE32-E72D297353CC}">
              <c16:uniqueId val="{00000006-F104-4F8C-B7DB-76C18775A726}"/>
            </c:ext>
          </c:extLst>
        </c:ser>
        <c:ser>
          <c:idx val="8"/>
          <c:order val="7"/>
          <c:tx>
            <c:v>Trt2</c:v>
          </c:tx>
          <c:spPr>
            <a:ln w="50800">
              <a:solidFill>
                <a:srgbClr val="0070C0"/>
              </a:solidFill>
            </a:ln>
          </c:spPr>
          <c:marker>
            <c:symbol val="none"/>
          </c:marker>
          <c:xVal>
            <c:numRef>
              <c:f>LOCF!$C$12:$G$12</c:f>
              <c:numCache>
                <c:formatCode>General</c:formatCode>
                <c:ptCount val="5"/>
                <c:pt idx="0">
                  <c:v>0</c:v>
                </c:pt>
                <c:pt idx="1">
                  <c:v>1</c:v>
                </c:pt>
                <c:pt idx="2">
                  <c:v>2</c:v>
                </c:pt>
                <c:pt idx="3">
                  <c:v>3</c:v>
                </c:pt>
                <c:pt idx="4">
                  <c:v>4</c:v>
                </c:pt>
              </c:numCache>
            </c:numRef>
          </c:xVal>
          <c:yVal>
            <c:numRef>
              <c:f>LOCF!$C$10:$G$10</c:f>
              <c:numCache>
                <c:formatCode>General</c:formatCode>
                <c:ptCount val="5"/>
                <c:pt idx="0">
                  <c:v>3.0666666666666664</c:v>
                </c:pt>
                <c:pt idx="1">
                  <c:v>2.9333333333333336</c:v>
                </c:pt>
                <c:pt idx="2">
                  <c:v>2.8000000000000003</c:v>
                </c:pt>
                <c:pt idx="3">
                  <c:v>2.7666666666666671</c:v>
                </c:pt>
                <c:pt idx="4">
                  <c:v>2.6999999999999997</c:v>
                </c:pt>
              </c:numCache>
            </c:numRef>
          </c:yVal>
          <c:smooth val="1"/>
          <c:extLst>
            <c:ext xmlns:c16="http://schemas.microsoft.com/office/drawing/2014/chart" uri="{C3380CC4-5D6E-409C-BE32-E72D297353CC}">
              <c16:uniqueId val="{00000007-F104-4F8C-B7DB-76C18775A726}"/>
            </c:ext>
          </c:extLst>
        </c:ser>
        <c:dLbls>
          <c:showLegendKey val="0"/>
          <c:showVal val="0"/>
          <c:showCatName val="0"/>
          <c:showSerName val="0"/>
          <c:showPercent val="0"/>
          <c:showBubbleSize val="0"/>
        </c:dLbls>
        <c:axId val="294783200"/>
        <c:axId val="294783760"/>
      </c:scatterChart>
      <c:valAx>
        <c:axId val="294783200"/>
        <c:scaling>
          <c:orientation val="minMax"/>
        </c:scaling>
        <c:delete val="0"/>
        <c:axPos val="b"/>
        <c:numFmt formatCode="General" sourceLinked="1"/>
        <c:majorTickMark val="out"/>
        <c:minorTickMark val="none"/>
        <c:tickLblPos val="nextTo"/>
        <c:crossAx val="294783760"/>
        <c:crosses val="autoZero"/>
        <c:crossBetween val="midCat"/>
      </c:valAx>
      <c:valAx>
        <c:axId val="294783760"/>
        <c:scaling>
          <c:orientation val="minMax"/>
          <c:min val="1.7"/>
        </c:scaling>
        <c:delete val="0"/>
        <c:axPos val="l"/>
        <c:majorGridlines/>
        <c:numFmt formatCode="General" sourceLinked="1"/>
        <c:majorTickMark val="out"/>
        <c:minorTickMark val="none"/>
        <c:tickLblPos val="nextTo"/>
        <c:crossAx val="294783200"/>
        <c:crosses val="autoZero"/>
        <c:crossBetween val="midCat"/>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v>patient1</c:v>
          </c:tx>
          <c:spPr>
            <a:ln>
              <a:solidFill>
                <a:srgbClr val="FF0000">
                  <a:alpha val="40000"/>
                </a:srgbClr>
              </a:solidFill>
              <a:prstDash val="sysDot"/>
            </a:ln>
          </c:spPr>
          <c:marker>
            <c:symbol val="none"/>
          </c:marker>
          <c:xVal>
            <c:numRef>
              <c:f>Mixed!$C$12:$G$12</c:f>
              <c:numCache>
                <c:formatCode>General</c:formatCode>
                <c:ptCount val="5"/>
                <c:pt idx="0">
                  <c:v>0</c:v>
                </c:pt>
                <c:pt idx="1">
                  <c:v>1</c:v>
                </c:pt>
                <c:pt idx="2">
                  <c:v>2</c:v>
                </c:pt>
                <c:pt idx="3">
                  <c:v>3</c:v>
                </c:pt>
                <c:pt idx="4">
                  <c:v>4</c:v>
                </c:pt>
              </c:numCache>
            </c:numRef>
          </c:xVal>
          <c:yVal>
            <c:numRef>
              <c:f>Mixed!$C$2:$G$2</c:f>
              <c:numCache>
                <c:formatCode>General</c:formatCode>
                <c:ptCount val="5"/>
                <c:pt idx="0">
                  <c:v>3</c:v>
                </c:pt>
                <c:pt idx="1">
                  <c:v>3</c:v>
                </c:pt>
                <c:pt idx="2">
                  <c:v>2.99</c:v>
                </c:pt>
                <c:pt idx="3">
                  <c:v>2.99</c:v>
                </c:pt>
                <c:pt idx="4">
                  <c:v>2.99</c:v>
                </c:pt>
              </c:numCache>
            </c:numRef>
          </c:yVal>
          <c:smooth val="1"/>
          <c:extLst>
            <c:ext xmlns:c16="http://schemas.microsoft.com/office/drawing/2014/chart" uri="{C3380CC4-5D6E-409C-BE32-E72D297353CC}">
              <c16:uniqueId val="{00000000-CE21-4B43-8AAD-C6386DA171AD}"/>
            </c:ext>
          </c:extLst>
        </c:ser>
        <c:ser>
          <c:idx val="2"/>
          <c:order val="1"/>
          <c:tx>
            <c:v>patient2</c:v>
          </c:tx>
          <c:spPr>
            <a:ln>
              <a:solidFill>
                <a:srgbClr val="FF0000">
                  <a:alpha val="39000"/>
                </a:srgbClr>
              </a:solidFill>
              <a:prstDash val="sysDot"/>
            </a:ln>
          </c:spPr>
          <c:marker>
            <c:symbol val="none"/>
          </c:marker>
          <c:xVal>
            <c:numRef>
              <c:f>Mixed!$C$12:$G$12</c:f>
              <c:numCache>
                <c:formatCode>General</c:formatCode>
                <c:ptCount val="5"/>
                <c:pt idx="0">
                  <c:v>0</c:v>
                </c:pt>
                <c:pt idx="1">
                  <c:v>1</c:v>
                </c:pt>
                <c:pt idx="2">
                  <c:v>2</c:v>
                </c:pt>
                <c:pt idx="3">
                  <c:v>3</c:v>
                </c:pt>
                <c:pt idx="4">
                  <c:v>4</c:v>
                </c:pt>
              </c:numCache>
            </c:numRef>
          </c:xVal>
          <c:yVal>
            <c:numRef>
              <c:f>Mixed!$C$3:$G$3</c:f>
              <c:numCache>
                <c:formatCode>General</c:formatCode>
                <c:ptCount val="5"/>
                <c:pt idx="0">
                  <c:v>3</c:v>
                </c:pt>
                <c:pt idx="1">
                  <c:v>3</c:v>
                </c:pt>
                <c:pt idx="2">
                  <c:v>3</c:v>
                </c:pt>
                <c:pt idx="3">
                  <c:v>3</c:v>
                </c:pt>
                <c:pt idx="4">
                  <c:v>3</c:v>
                </c:pt>
              </c:numCache>
            </c:numRef>
          </c:yVal>
          <c:smooth val="1"/>
          <c:extLst>
            <c:ext xmlns:c16="http://schemas.microsoft.com/office/drawing/2014/chart" uri="{C3380CC4-5D6E-409C-BE32-E72D297353CC}">
              <c16:uniqueId val="{00000001-CE21-4B43-8AAD-C6386DA171AD}"/>
            </c:ext>
          </c:extLst>
        </c:ser>
        <c:ser>
          <c:idx val="3"/>
          <c:order val="2"/>
          <c:tx>
            <c:v>patient3</c:v>
          </c:tx>
          <c:spPr>
            <a:ln>
              <a:solidFill>
                <a:srgbClr val="FF0000">
                  <a:alpha val="40000"/>
                </a:srgbClr>
              </a:solidFill>
              <a:prstDash val="sysDot"/>
            </a:ln>
          </c:spPr>
          <c:marker>
            <c:symbol val="none"/>
          </c:marker>
          <c:xVal>
            <c:numRef>
              <c:f>Mixed!$C$12:$G$12</c:f>
              <c:numCache>
                <c:formatCode>General</c:formatCode>
                <c:ptCount val="5"/>
                <c:pt idx="0">
                  <c:v>0</c:v>
                </c:pt>
                <c:pt idx="1">
                  <c:v>1</c:v>
                </c:pt>
                <c:pt idx="2">
                  <c:v>2</c:v>
                </c:pt>
                <c:pt idx="3">
                  <c:v>3</c:v>
                </c:pt>
                <c:pt idx="4">
                  <c:v>4</c:v>
                </c:pt>
              </c:numCache>
            </c:numRef>
          </c:xVal>
          <c:yVal>
            <c:numRef>
              <c:f>Mixed!$C$4:$G$4</c:f>
              <c:numCache>
                <c:formatCode>General</c:formatCode>
                <c:ptCount val="5"/>
                <c:pt idx="0">
                  <c:v>3</c:v>
                </c:pt>
                <c:pt idx="1">
                  <c:v>2.99</c:v>
                </c:pt>
                <c:pt idx="2">
                  <c:v>2.95</c:v>
                </c:pt>
                <c:pt idx="3">
                  <c:v>2.9</c:v>
                </c:pt>
              </c:numCache>
            </c:numRef>
          </c:yVal>
          <c:smooth val="1"/>
          <c:extLst>
            <c:ext xmlns:c16="http://schemas.microsoft.com/office/drawing/2014/chart" uri="{C3380CC4-5D6E-409C-BE32-E72D297353CC}">
              <c16:uniqueId val="{00000002-CE21-4B43-8AAD-C6386DA171AD}"/>
            </c:ext>
          </c:extLst>
        </c:ser>
        <c:ser>
          <c:idx val="4"/>
          <c:order val="3"/>
          <c:tx>
            <c:v>patient4</c:v>
          </c:tx>
          <c:spPr>
            <a:ln>
              <a:solidFill>
                <a:srgbClr val="0070C0">
                  <a:alpha val="40000"/>
                </a:srgbClr>
              </a:solidFill>
              <a:prstDash val="sysDot"/>
            </a:ln>
          </c:spPr>
          <c:marker>
            <c:symbol val="none"/>
          </c:marker>
          <c:xVal>
            <c:numRef>
              <c:f>Mixed!$C$12:$G$12</c:f>
              <c:numCache>
                <c:formatCode>General</c:formatCode>
                <c:ptCount val="5"/>
                <c:pt idx="0">
                  <c:v>0</c:v>
                </c:pt>
                <c:pt idx="1">
                  <c:v>1</c:v>
                </c:pt>
                <c:pt idx="2">
                  <c:v>2</c:v>
                </c:pt>
                <c:pt idx="3">
                  <c:v>3</c:v>
                </c:pt>
                <c:pt idx="4">
                  <c:v>4</c:v>
                </c:pt>
              </c:numCache>
            </c:numRef>
          </c:xVal>
          <c:yVal>
            <c:numRef>
              <c:f>Mixed!$C$5:$G$5</c:f>
              <c:numCache>
                <c:formatCode>General</c:formatCode>
                <c:ptCount val="5"/>
                <c:pt idx="0">
                  <c:v>3.2</c:v>
                </c:pt>
                <c:pt idx="1">
                  <c:v>3.1</c:v>
                </c:pt>
                <c:pt idx="2">
                  <c:v>3.1</c:v>
                </c:pt>
                <c:pt idx="3">
                  <c:v>3</c:v>
                </c:pt>
                <c:pt idx="4">
                  <c:v>2.9</c:v>
                </c:pt>
              </c:numCache>
            </c:numRef>
          </c:yVal>
          <c:smooth val="1"/>
          <c:extLst>
            <c:ext xmlns:c16="http://schemas.microsoft.com/office/drawing/2014/chart" uri="{C3380CC4-5D6E-409C-BE32-E72D297353CC}">
              <c16:uniqueId val="{00000003-CE21-4B43-8AAD-C6386DA171AD}"/>
            </c:ext>
          </c:extLst>
        </c:ser>
        <c:ser>
          <c:idx val="5"/>
          <c:order val="4"/>
          <c:tx>
            <c:v>patient5</c:v>
          </c:tx>
          <c:spPr>
            <a:ln>
              <a:solidFill>
                <a:srgbClr val="0070C0">
                  <a:alpha val="40000"/>
                </a:srgbClr>
              </a:solidFill>
              <a:prstDash val="sysDot"/>
            </a:ln>
          </c:spPr>
          <c:marker>
            <c:symbol val="none"/>
          </c:marker>
          <c:xVal>
            <c:numRef>
              <c:f>Mixed!$C$12:$G$12</c:f>
              <c:numCache>
                <c:formatCode>General</c:formatCode>
                <c:ptCount val="5"/>
                <c:pt idx="0">
                  <c:v>0</c:v>
                </c:pt>
                <c:pt idx="1">
                  <c:v>1</c:v>
                </c:pt>
                <c:pt idx="2">
                  <c:v>2</c:v>
                </c:pt>
                <c:pt idx="3">
                  <c:v>3</c:v>
                </c:pt>
                <c:pt idx="4">
                  <c:v>4</c:v>
                </c:pt>
              </c:numCache>
            </c:numRef>
          </c:xVal>
          <c:yVal>
            <c:numRef>
              <c:f>Mixed!$C$6:$G$6</c:f>
              <c:numCache>
                <c:formatCode>General</c:formatCode>
                <c:ptCount val="5"/>
                <c:pt idx="0">
                  <c:v>3</c:v>
                </c:pt>
                <c:pt idx="1">
                  <c:v>3</c:v>
                </c:pt>
                <c:pt idx="2">
                  <c:v>2.8</c:v>
                </c:pt>
                <c:pt idx="3">
                  <c:v>2.8</c:v>
                </c:pt>
                <c:pt idx="4">
                  <c:v>2.7</c:v>
                </c:pt>
              </c:numCache>
            </c:numRef>
          </c:yVal>
          <c:smooth val="1"/>
          <c:extLst>
            <c:ext xmlns:c16="http://schemas.microsoft.com/office/drawing/2014/chart" uri="{C3380CC4-5D6E-409C-BE32-E72D297353CC}">
              <c16:uniqueId val="{00000004-CE21-4B43-8AAD-C6386DA171AD}"/>
            </c:ext>
          </c:extLst>
        </c:ser>
        <c:ser>
          <c:idx val="6"/>
          <c:order val="5"/>
          <c:tx>
            <c:v>patient6</c:v>
          </c:tx>
          <c:spPr>
            <a:ln>
              <a:solidFill>
                <a:srgbClr val="0070C0">
                  <a:alpha val="39000"/>
                </a:srgbClr>
              </a:solidFill>
              <a:prstDash val="sysDot"/>
            </a:ln>
          </c:spPr>
          <c:marker>
            <c:symbol val="none"/>
          </c:marker>
          <c:xVal>
            <c:numRef>
              <c:f>Mixed!$C$12:$G$12</c:f>
              <c:numCache>
                <c:formatCode>General</c:formatCode>
                <c:ptCount val="5"/>
                <c:pt idx="0">
                  <c:v>0</c:v>
                </c:pt>
                <c:pt idx="1">
                  <c:v>1</c:v>
                </c:pt>
                <c:pt idx="2">
                  <c:v>2</c:v>
                </c:pt>
                <c:pt idx="3">
                  <c:v>3</c:v>
                </c:pt>
                <c:pt idx="4">
                  <c:v>4</c:v>
                </c:pt>
              </c:numCache>
            </c:numRef>
          </c:xVal>
          <c:yVal>
            <c:numRef>
              <c:f>Mixed!$C$7:$G$7</c:f>
              <c:numCache>
                <c:formatCode>General</c:formatCode>
                <c:ptCount val="5"/>
                <c:pt idx="0">
                  <c:v>3</c:v>
                </c:pt>
                <c:pt idx="1">
                  <c:v>2.7</c:v>
                </c:pt>
                <c:pt idx="2">
                  <c:v>2.5</c:v>
                </c:pt>
              </c:numCache>
            </c:numRef>
          </c:yVal>
          <c:smooth val="1"/>
          <c:extLst>
            <c:ext xmlns:c16="http://schemas.microsoft.com/office/drawing/2014/chart" uri="{C3380CC4-5D6E-409C-BE32-E72D297353CC}">
              <c16:uniqueId val="{00000005-CE21-4B43-8AAD-C6386DA171AD}"/>
            </c:ext>
          </c:extLst>
        </c:ser>
        <c:ser>
          <c:idx val="7"/>
          <c:order val="6"/>
          <c:tx>
            <c:v>Trt1</c:v>
          </c:tx>
          <c:spPr>
            <a:ln w="50800">
              <a:solidFill>
                <a:srgbClr val="C00000"/>
              </a:solidFill>
            </a:ln>
          </c:spPr>
          <c:marker>
            <c:symbol val="none"/>
          </c:marker>
          <c:xVal>
            <c:numRef>
              <c:f>Mixed!$C$12:$G$12</c:f>
              <c:numCache>
                <c:formatCode>General</c:formatCode>
                <c:ptCount val="5"/>
                <c:pt idx="0">
                  <c:v>0</c:v>
                </c:pt>
                <c:pt idx="1">
                  <c:v>1</c:v>
                </c:pt>
                <c:pt idx="2">
                  <c:v>2</c:v>
                </c:pt>
                <c:pt idx="3">
                  <c:v>3</c:v>
                </c:pt>
                <c:pt idx="4">
                  <c:v>4</c:v>
                </c:pt>
              </c:numCache>
            </c:numRef>
          </c:xVal>
          <c:yVal>
            <c:numRef>
              <c:f>Mixed!$C$9:$G$9</c:f>
              <c:numCache>
                <c:formatCode>General</c:formatCode>
                <c:ptCount val="5"/>
                <c:pt idx="0">
                  <c:v>3</c:v>
                </c:pt>
                <c:pt idx="1">
                  <c:v>2.9966666666666666</c:v>
                </c:pt>
                <c:pt idx="2">
                  <c:v>2.9800000000000004</c:v>
                </c:pt>
                <c:pt idx="3">
                  <c:v>2.97</c:v>
                </c:pt>
                <c:pt idx="4">
                  <c:v>2.97</c:v>
                </c:pt>
              </c:numCache>
            </c:numRef>
          </c:yVal>
          <c:smooth val="1"/>
          <c:extLst>
            <c:ext xmlns:c16="http://schemas.microsoft.com/office/drawing/2014/chart" uri="{C3380CC4-5D6E-409C-BE32-E72D297353CC}">
              <c16:uniqueId val="{00000006-CE21-4B43-8AAD-C6386DA171AD}"/>
            </c:ext>
          </c:extLst>
        </c:ser>
        <c:ser>
          <c:idx val="8"/>
          <c:order val="7"/>
          <c:tx>
            <c:v>Trt2</c:v>
          </c:tx>
          <c:spPr>
            <a:ln w="50800">
              <a:solidFill>
                <a:srgbClr val="0070C0"/>
              </a:solidFill>
            </a:ln>
          </c:spPr>
          <c:marker>
            <c:symbol val="none"/>
          </c:marker>
          <c:xVal>
            <c:numRef>
              <c:f>Mixed!$C$12:$G$12</c:f>
              <c:numCache>
                <c:formatCode>General</c:formatCode>
                <c:ptCount val="5"/>
                <c:pt idx="0">
                  <c:v>0</c:v>
                </c:pt>
                <c:pt idx="1">
                  <c:v>1</c:v>
                </c:pt>
                <c:pt idx="2">
                  <c:v>2</c:v>
                </c:pt>
                <c:pt idx="3">
                  <c:v>3</c:v>
                </c:pt>
                <c:pt idx="4">
                  <c:v>4</c:v>
                </c:pt>
              </c:numCache>
            </c:numRef>
          </c:xVal>
          <c:yVal>
            <c:numRef>
              <c:f>Mixed!$C$10:$G$10</c:f>
              <c:numCache>
                <c:formatCode>General</c:formatCode>
                <c:ptCount val="5"/>
                <c:pt idx="0">
                  <c:v>3.0666666666666664</c:v>
                </c:pt>
                <c:pt idx="1">
                  <c:v>2.9333333333333336</c:v>
                </c:pt>
                <c:pt idx="2">
                  <c:v>2.8000000000000003</c:v>
                </c:pt>
                <c:pt idx="3">
                  <c:v>2.77</c:v>
                </c:pt>
                <c:pt idx="4">
                  <c:v>2.69</c:v>
                </c:pt>
              </c:numCache>
            </c:numRef>
          </c:yVal>
          <c:smooth val="1"/>
          <c:extLst>
            <c:ext xmlns:c16="http://schemas.microsoft.com/office/drawing/2014/chart" uri="{C3380CC4-5D6E-409C-BE32-E72D297353CC}">
              <c16:uniqueId val="{00000007-CE21-4B43-8AAD-C6386DA171AD}"/>
            </c:ext>
          </c:extLst>
        </c:ser>
        <c:dLbls>
          <c:showLegendKey val="0"/>
          <c:showVal val="0"/>
          <c:showCatName val="0"/>
          <c:showSerName val="0"/>
          <c:showPercent val="0"/>
          <c:showBubbleSize val="0"/>
        </c:dLbls>
        <c:axId val="349830160"/>
        <c:axId val="426327824"/>
      </c:scatterChart>
      <c:valAx>
        <c:axId val="349830160"/>
        <c:scaling>
          <c:orientation val="minMax"/>
        </c:scaling>
        <c:delete val="0"/>
        <c:axPos val="b"/>
        <c:numFmt formatCode="General" sourceLinked="1"/>
        <c:majorTickMark val="out"/>
        <c:minorTickMark val="none"/>
        <c:tickLblPos val="nextTo"/>
        <c:crossAx val="426327824"/>
        <c:crosses val="autoZero"/>
        <c:crossBetween val="midCat"/>
      </c:valAx>
      <c:valAx>
        <c:axId val="426327824"/>
        <c:scaling>
          <c:orientation val="minMax"/>
          <c:min val="1.7"/>
        </c:scaling>
        <c:delete val="0"/>
        <c:axPos val="l"/>
        <c:majorGridlines/>
        <c:numFmt formatCode="General" sourceLinked="1"/>
        <c:majorTickMark val="out"/>
        <c:minorTickMark val="none"/>
        <c:tickLblPos val="nextTo"/>
        <c:crossAx val="349830160"/>
        <c:crosses val="autoZero"/>
        <c:crossBetween val="midCat"/>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4" Type="http://schemas.openxmlformats.org/officeDocument/2006/relationships/image" Target="../media/image69.svg"/></Relationships>
</file>

<file path=ppt/diagrams/_rels/data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4" Type="http://schemas.openxmlformats.org/officeDocument/2006/relationships/image" Target="../media/image69.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66FA5-8D2A-4AA7-9A7B-6B779E540717}"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47EC0B5-77E7-49EC-B008-6231B16D7BB7}">
      <dgm:prSet/>
      <dgm:spPr/>
      <dgm:t>
        <a:bodyPr/>
        <a:lstStyle/>
        <a:p>
          <a:pPr>
            <a:lnSpc>
              <a:spcPct val="100000"/>
            </a:lnSpc>
          </a:pPr>
          <a:r>
            <a:rPr lang="en-US"/>
            <a:t>What’s the big deal?</a:t>
          </a:r>
        </a:p>
      </dgm:t>
    </dgm:pt>
    <dgm:pt modelId="{07719EC7-827D-4BBC-B0EF-BF8836871F7D}" type="parTrans" cxnId="{B0CCFD0E-7510-4696-87D2-FC8F6012CE64}">
      <dgm:prSet/>
      <dgm:spPr/>
      <dgm:t>
        <a:bodyPr/>
        <a:lstStyle/>
        <a:p>
          <a:endParaRPr lang="en-US"/>
        </a:p>
      </dgm:t>
    </dgm:pt>
    <dgm:pt modelId="{38701CBC-E2F4-4E3E-9AB6-0025C49F586F}" type="sibTrans" cxnId="{B0CCFD0E-7510-4696-87D2-FC8F6012CE64}">
      <dgm:prSet/>
      <dgm:spPr/>
      <dgm:t>
        <a:bodyPr/>
        <a:lstStyle/>
        <a:p>
          <a:endParaRPr lang="en-US"/>
        </a:p>
      </dgm:t>
    </dgm:pt>
    <dgm:pt modelId="{48CB7151-BE40-47D7-9288-68A2AF1A9902}">
      <dgm:prSet/>
      <dgm:spPr/>
      <dgm:t>
        <a:bodyPr/>
        <a:lstStyle/>
        <a:p>
          <a:pPr>
            <a:lnSpc>
              <a:spcPct val="100000"/>
            </a:lnSpc>
          </a:pPr>
          <a:r>
            <a:rPr lang="en-US"/>
            <a:t>Missing data mechanisms</a:t>
          </a:r>
        </a:p>
      </dgm:t>
    </dgm:pt>
    <dgm:pt modelId="{A625E9E6-9044-47FF-927A-C56456E57EF7}" type="parTrans" cxnId="{AA6EBF09-3196-4F98-9154-E4B8A92344F6}">
      <dgm:prSet/>
      <dgm:spPr/>
      <dgm:t>
        <a:bodyPr/>
        <a:lstStyle/>
        <a:p>
          <a:endParaRPr lang="en-US"/>
        </a:p>
      </dgm:t>
    </dgm:pt>
    <dgm:pt modelId="{D4F7BAFE-DE4B-419F-956E-579452C95B01}" type="sibTrans" cxnId="{AA6EBF09-3196-4F98-9154-E4B8A92344F6}">
      <dgm:prSet/>
      <dgm:spPr/>
      <dgm:t>
        <a:bodyPr/>
        <a:lstStyle/>
        <a:p>
          <a:endParaRPr lang="en-US"/>
        </a:p>
      </dgm:t>
    </dgm:pt>
    <dgm:pt modelId="{FAE520F5-2824-4ECB-9521-81E9824AE202}">
      <dgm:prSet/>
      <dgm:spPr/>
      <dgm:t>
        <a:bodyPr/>
        <a:lstStyle/>
        <a:p>
          <a:pPr>
            <a:lnSpc>
              <a:spcPct val="100000"/>
            </a:lnSpc>
          </a:pPr>
          <a:r>
            <a:rPr lang="en-US"/>
            <a:t>Sensible approaches to handling missing data</a:t>
          </a:r>
        </a:p>
      </dgm:t>
    </dgm:pt>
    <dgm:pt modelId="{587912BD-EEC0-4D78-91AC-E7A106CB9E4C}" type="parTrans" cxnId="{41922ACF-732D-463A-97CF-CAEB9F4E9AEF}">
      <dgm:prSet/>
      <dgm:spPr/>
      <dgm:t>
        <a:bodyPr/>
        <a:lstStyle/>
        <a:p>
          <a:endParaRPr lang="en-US"/>
        </a:p>
      </dgm:t>
    </dgm:pt>
    <dgm:pt modelId="{F62BBF2A-5CF7-4E5D-8F88-F6229FED9FA6}" type="sibTrans" cxnId="{41922ACF-732D-463A-97CF-CAEB9F4E9AEF}">
      <dgm:prSet/>
      <dgm:spPr/>
      <dgm:t>
        <a:bodyPr/>
        <a:lstStyle/>
        <a:p>
          <a:endParaRPr lang="en-US"/>
        </a:p>
      </dgm:t>
    </dgm:pt>
    <dgm:pt modelId="{02A17232-7A9E-4EBC-A33A-C93A82E34B0B}">
      <dgm:prSet/>
      <dgm:spPr/>
      <dgm:t>
        <a:bodyPr/>
        <a:lstStyle/>
        <a:p>
          <a:pPr>
            <a:lnSpc>
              <a:spcPct val="100000"/>
            </a:lnSpc>
          </a:pPr>
          <a:r>
            <a:rPr lang="en-US"/>
            <a:t>Prevention of missing data</a:t>
          </a:r>
        </a:p>
      </dgm:t>
    </dgm:pt>
    <dgm:pt modelId="{51DA1ADD-5332-4CC7-BDC6-4C670BDA0D13}" type="parTrans" cxnId="{FA5C801F-725D-4FED-9257-E968E300CF7E}">
      <dgm:prSet/>
      <dgm:spPr/>
      <dgm:t>
        <a:bodyPr/>
        <a:lstStyle/>
        <a:p>
          <a:endParaRPr lang="en-US"/>
        </a:p>
      </dgm:t>
    </dgm:pt>
    <dgm:pt modelId="{463737B3-3D1B-4E5A-8E58-D7C37E708905}" type="sibTrans" cxnId="{FA5C801F-725D-4FED-9257-E968E300CF7E}">
      <dgm:prSet/>
      <dgm:spPr/>
      <dgm:t>
        <a:bodyPr/>
        <a:lstStyle/>
        <a:p>
          <a:endParaRPr lang="en-US"/>
        </a:p>
      </dgm:t>
    </dgm:pt>
    <dgm:pt modelId="{7FBC876E-5BC7-42F6-8031-EEA2D8D478F6}">
      <dgm:prSet/>
      <dgm:spPr/>
      <dgm:t>
        <a:bodyPr/>
        <a:lstStyle/>
        <a:p>
          <a:pPr>
            <a:lnSpc>
              <a:spcPct val="100000"/>
            </a:lnSpc>
          </a:pPr>
          <a:r>
            <a:rPr lang="en-US"/>
            <a:t>Exploring missing data</a:t>
          </a:r>
        </a:p>
      </dgm:t>
    </dgm:pt>
    <dgm:pt modelId="{CF72C3CD-B276-4EC6-BF5E-55D2BA3BE575}" type="parTrans" cxnId="{5D441D24-322E-4EE7-8096-A3A1B839009C}">
      <dgm:prSet/>
      <dgm:spPr/>
      <dgm:t>
        <a:bodyPr/>
        <a:lstStyle/>
        <a:p>
          <a:endParaRPr lang="en-US"/>
        </a:p>
      </dgm:t>
    </dgm:pt>
    <dgm:pt modelId="{83C292F9-2536-44B6-9A8E-723B368EFF48}" type="sibTrans" cxnId="{5D441D24-322E-4EE7-8096-A3A1B839009C}">
      <dgm:prSet/>
      <dgm:spPr/>
      <dgm:t>
        <a:bodyPr/>
        <a:lstStyle/>
        <a:p>
          <a:endParaRPr lang="en-US"/>
        </a:p>
      </dgm:t>
    </dgm:pt>
    <dgm:pt modelId="{28F0AD25-A98E-4AE4-B3CF-865C37606E39}">
      <dgm:prSet/>
      <dgm:spPr/>
      <dgm:t>
        <a:bodyPr/>
        <a:lstStyle/>
        <a:p>
          <a:pPr>
            <a:lnSpc>
              <a:spcPct val="100000"/>
            </a:lnSpc>
          </a:pPr>
          <a:r>
            <a:rPr lang="en-US"/>
            <a:t>Analytic strategies – which to use, which to avoid</a:t>
          </a:r>
        </a:p>
      </dgm:t>
    </dgm:pt>
    <dgm:pt modelId="{1C25048A-2DD5-4138-89DD-9D2FC70A33B6}" type="parTrans" cxnId="{C653CC47-FA35-4D71-A3BC-E9F021B19094}">
      <dgm:prSet/>
      <dgm:spPr/>
      <dgm:t>
        <a:bodyPr/>
        <a:lstStyle/>
        <a:p>
          <a:endParaRPr lang="en-US"/>
        </a:p>
      </dgm:t>
    </dgm:pt>
    <dgm:pt modelId="{44BCBBDB-82C2-4BB2-A357-9A75F9A2F3AF}" type="sibTrans" cxnId="{C653CC47-FA35-4D71-A3BC-E9F021B19094}">
      <dgm:prSet/>
      <dgm:spPr/>
      <dgm:t>
        <a:bodyPr/>
        <a:lstStyle/>
        <a:p>
          <a:endParaRPr lang="en-US"/>
        </a:p>
      </dgm:t>
    </dgm:pt>
    <dgm:pt modelId="{5202374C-8DA2-4EB4-8EEE-025C3066F237}" type="pres">
      <dgm:prSet presAssocID="{C7166FA5-8D2A-4AA7-9A7B-6B779E540717}" presName="root" presStyleCnt="0">
        <dgm:presLayoutVars>
          <dgm:dir/>
          <dgm:resizeHandles val="exact"/>
        </dgm:presLayoutVars>
      </dgm:prSet>
      <dgm:spPr/>
    </dgm:pt>
    <dgm:pt modelId="{61CB24C0-CECC-4405-929E-C81B03CA4257}" type="pres">
      <dgm:prSet presAssocID="{547EC0B5-77E7-49EC-B008-6231B16D7BB7}" presName="compNode" presStyleCnt="0"/>
      <dgm:spPr/>
    </dgm:pt>
    <dgm:pt modelId="{A61F09D6-3816-4D4F-9235-9957002E38EC}" type="pres">
      <dgm:prSet presAssocID="{547EC0B5-77E7-49EC-B008-6231B16D7BB7}" presName="bgRect" presStyleLbl="bgShp" presStyleIdx="0" presStyleCnt="3"/>
      <dgm:spPr/>
    </dgm:pt>
    <dgm:pt modelId="{9B7A985B-6C66-412F-ACFC-8588BA3692D6}" type="pres">
      <dgm:prSet presAssocID="{547EC0B5-77E7-49EC-B008-6231B16D7BB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176C6F2-75EF-4F31-9176-5989F8F7A112}" type="pres">
      <dgm:prSet presAssocID="{547EC0B5-77E7-49EC-B008-6231B16D7BB7}" presName="spaceRect" presStyleCnt="0"/>
      <dgm:spPr/>
    </dgm:pt>
    <dgm:pt modelId="{0D8D0200-D2C5-4DA0-B3FF-0297F3753D41}" type="pres">
      <dgm:prSet presAssocID="{547EC0B5-77E7-49EC-B008-6231B16D7BB7}" presName="parTx" presStyleLbl="revTx" presStyleIdx="0" presStyleCnt="4">
        <dgm:presLayoutVars>
          <dgm:chMax val="0"/>
          <dgm:chPref val="0"/>
        </dgm:presLayoutVars>
      </dgm:prSet>
      <dgm:spPr/>
    </dgm:pt>
    <dgm:pt modelId="{5B17684B-53E3-49F6-9196-165946404DB4}" type="pres">
      <dgm:prSet presAssocID="{38701CBC-E2F4-4E3E-9AB6-0025C49F586F}" presName="sibTrans" presStyleCnt="0"/>
      <dgm:spPr/>
    </dgm:pt>
    <dgm:pt modelId="{63BBC497-F381-40B1-90F0-1BA8D065CBFF}" type="pres">
      <dgm:prSet presAssocID="{48CB7151-BE40-47D7-9288-68A2AF1A9902}" presName="compNode" presStyleCnt="0"/>
      <dgm:spPr/>
    </dgm:pt>
    <dgm:pt modelId="{0862C1EE-423F-40C4-B513-FEAFC9C03E6F}" type="pres">
      <dgm:prSet presAssocID="{48CB7151-BE40-47D7-9288-68A2AF1A9902}" presName="bgRect" presStyleLbl="bgShp" presStyleIdx="1" presStyleCnt="3"/>
      <dgm:spPr/>
    </dgm:pt>
    <dgm:pt modelId="{B18EE914-283C-4494-92E9-AAACE3A17420}" type="pres">
      <dgm:prSet presAssocID="{48CB7151-BE40-47D7-9288-68A2AF1A9902}"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5B1A4500-F356-4738-83A3-8D2348FD54D0}" type="pres">
      <dgm:prSet presAssocID="{48CB7151-BE40-47D7-9288-68A2AF1A9902}" presName="spaceRect" presStyleCnt="0"/>
      <dgm:spPr/>
    </dgm:pt>
    <dgm:pt modelId="{9E8AA015-73CE-4DAF-9F6B-B5A4DC832137}" type="pres">
      <dgm:prSet presAssocID="{48CB7151-BE40-47D7-9288-68A2AF1A9902}" presName="parTx" presStyleLbl="revTx" presStyleIdx="1" presStyleCnt="4">
        <dgm:presLayoutVars>
          <dgm:chMax val="0"/>
          <dgm:chPref val="0"/>
        </dgm:presLayoutVars>
      </dgm:prSet>
      <dgm:spPr/>
    </dgm:pt>
    <dgm:pt modelId="{97195C2B-FBF6-4A1F-88B9-D6DB7C943E73}" type="pres">
      <dgm:prSet presAssocID="{D4F7BAFE-DE4B-419F-956E-579452C95B01}" presName="sibTrans" presStyleCnt="0"/>
      <dgm:spPr/>
    </dgm:pt>
    <dgm:pt modelId="{7C5C0B7B-116A-4878-ABDC-C724DADBE933}" type="pres">
      <dgm:prSet presAssocID="{FAE520F5-2824-4ECB-9521-81E9824AE202}" presName="compNode" presStyleCnt="0"/>
      <dgm:spPr/>
    </dgm:pt>
    <dgm:pt modelId="{E7AB3099-C9EF-4C35-AFB4-4E41D3FA814C}" type="pres">
      <dgm:prSet presAssocID="{FAE520F5-2824-4ECB-9521-81E9824AE202}" presName="bgRect" presStyleLbl="bgShp" presStyleIdx="2" presStyleCnt="3"/>
      <dgm:spPr/>
    </dgm:pt>
    <dgm:pt modelId="{4AB6DF27-8562-403B-A830-94E864E218A8}" type="pres">
      <dgm:prSet presAssocID="{FAE520F5-2824-4ECB-9521-81E9824AE202}"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ze"/>
        </a:ext>
      </dgm:extLst>
    </dgm:pt>
    <dgm:pt modelId="{3203301A-03BE-48E5-AA05-F689B9588DE0}" type="pres">
      <dgm:prSet presAssocID="{FAE520F5-2824-4ECB-9521-81E9824AE202}" presName="spaceRect" presStyleCnt="0"/>
      <dgm:spPr/>
    </dgm:pt>
    <dgm:pt modelId="{A89E2087-7DCF-424A-96A3-12FD19D4CCAD}" type="pres">
      <dgm:prSet presAssocID="{FAE520F5-2824-4ECB-9521-81E9824AE202}" presName="parTx" presStyleLbl="revTx" presStyleIdx="2" presStyleCnt="4">
        <dgm:presLayoutVars>
          <dgm:chMax val="0"/>
          <dgm:chPref val="0"/>
        </dgm:presLayoutVars>
      </dgm:prSet>
      <dgm:spPr/>
    </dgm:pt>
    <dgm:pt modelId="{98B25F83-F727-4208-A13D-553CA650427C}" type="pres">
      <dgm:prSet presAssocID="{FAE520F5-2824-4ECB-9521-81E9824AE202}" presName="desTx" presStyleLbl="revTx" presStyleIdx="3" presStyleCnt="4">
        <dgm:presLayoutVars/>
      </dgm:prSet>
      <dgm:spPr/>
    </dgm:pt>
  </dgm:ptLst>
  <dgm:cxnLst>
    <dgm:cxn modelId="{AA6EBF09-3196-4F98-9154-E4B8A92344F6}" srcId="{C7166FA5-8D2A-4AA7-9A7B-6B779E540717}" destId="{48CB7151-BE40-47D7-9288-68A2AF1A9902}" srcOrd="1" destOrd="0" parTransId="{A625E9E6-9044-47FF-927A-C56456E57EF7}" sibTransId="{D4F7BAFE-DE4B-419F-956E-579452C95B01}"/>
    <dgm:cxn modelId="{B0CCFD0E-7510-4696-87D2-FC8F6012CE64}" srcId="{C7166FA5-8D2A-4AA7-9A7B-6B779E540717}" destId="{547EC0B5-77E7-49EC-B008-6231B16D7BB7}" srcOrd="0" destOrd="0" parTransId="{07719EC7-827D-4BBC-B0EF-BF8836871F7D}" sibTransId="{38701CBC-E2F4-4E3E-9AB6-0025C49F586F}"/>
    <dgm:cxn modelId="{FA5C801F-725D-4FED-9257-E968E300CF7E}" srcId="{FAE520F5-2824-4ECB-9521-81E9824AE202}" destId="{02A17232-7A9E-4EBC-A33A-C93A82E34B0B}" srcOrd="0" destOrd="0" parTransId="{51DA1ADD-5332-4CC7-BDC6-4C670BDA0D13}" sibTransId="{463737B3-3D1B-4E5A-8E58-D7C37E708905}"/>
    <dgm:cxn modelId="{5D441D24-322E-4EE7-8096-A3A1B839009C}" srcId="{FAE520F5-2824-4ECB-9521-81E9824AE202}" destId="{7FBC876E-5BC7-42F6-8031-EEA2D8D478F6}" srcOrd="1" destOrd="0" parTransId="{CF72C3CD-B276-4EC6-BF5E-55D2BA3BE575}" sibTransId="{83C292F9-2536-44B6-9A8E-723B368EFF48}"/>
    <dgm:cxn modelId="{396F6C38-7174-4453-A4E1-82472039F590}" type="presOf" srcId="{48CB7151-BE40-47D7-9288-68A2AF1A9902}" destId="{9E8AA015-73CE-4DAF-9F6B-B5A4DC832137}" srcOrd="0" destOrd="0" presId="urn:microsoft.com/office/officeart/2018/2/layout/IconVerticalSolidList"/>
    <dgm:cxn modelId="{F8AE7C5F-0E36-4BB1-A85E-3C43C88D6256}" type="presOf" srcId="{28F0AD25-A98E-4AE4-B3CF-865C37606E39}" destId="{98B25F83-F727-4208-A13D-553CA650427C}" srcOrd="0" destOrd="2" presId="urn:microsoft.com/office/officeart/2018/2/layout/IconVerticalSolidList"/>
    <dgm:cxn modelId="{C653CC47-FA35-4D71-A3BC-E9F021B19094}" srcId="{FAE520F5-2824-4ECB-9521-81E9824AE202}" destId="{28F0AD25-A98E-4AE4-B3CF-865C37606E39}" srcOrd="2" destOrd="0" parTransId="{1C25048A-2DD5-4138-89DD-9D2FC70A33B6}" sibTransId="{44BCBBDB-82C2-4BB2-A357-9A75F9A2F3AF}"/>
    <dgm:cxn modelId="{09007A51-3835-4A1D-96D7-03C66FBD0E8B}" type="presOf" srcId="{FAE520F5-2824-4ECB-9521-81E9824AE202}" destId="{A89E2087-7DCF-424A-96A3-12FD19D4CCAD}" srcOrd="0" destOrd="0" presId="urn:microsoft.com/office/officeart/2018/2/layout/IconVerticalSolidList"/>
    <dgm:cxn modelId="{0A19EA9E-4FB5-44B9-A4FB-290884FE59FD}" type="presOf" srcId="{547EC0B5-77E7-49EC-B008-6231B16D7BB7}" destId="{0D8D0200-D2C5-4DA0-B3FF-0297F3753D41}" srcOrd="0" destOrd="0" presId="urn:microsoft.com/office/officeart/2018/2/layout/IconVerticalSolidList"/>
    <dgm:cxn modelId="{1F45E1AA-90FA-4478-85D3-DDED5D87BB44}" type="presOf" srcId="{02A17232-7A9E-4EBC-A33A-C93A82E34B0B}" destId="{98B25F83-F727-4208-A13D-553CA650427C}" srcOrd="0" destOrd="0" presId="urn:microsoft.com/office/officeart/2018/2/layout/IconVerticalSolidList"/>
    <dgm:cxn modelId="{41922ACF-732D-463A-97CF-CAEB9F4E9AEF}" srcId="{C7166FA5-8D2A-4AA7-9A7B-6B779E540717}" destId="{FAE520F5-2824-4ECB-9521-81E9824AE202}" srcOrd="2" destOrd="0" parTransId="{587912BD-EEC0-4D78-91AC-E7A106CB9E4C}" sibTransId="{F62BBF2A-5CF7-4E5D-8F88-F6229FED9FA6}"/>
    <dgm:cxn modelId="{B997BBE7-98DD-4E63-B1E8-62DD08D5B53D}" type="presOf" srcId="{C7166FA5-8D2A-4AA7-9A7B-6B779E540717}" destId="{5202374C-8DA2-4EB4-8EEE-025C3066F237}" srcOrd="0" destOrd="0" presId="urn:microsoft.com/office/officeart/2018/2/layout/IconVerticalSolidList"/>
    <dgm:cxn modelId="{B81CD3ED-26F3-457A-B4DB-0586C6C93519}" type="presOf" srcId="{7FBC876E-5BC7-42F6-8031-EEA2D8D478F6}" destId="{98B25F83-F727-4208-A13D-553CA650427C}" srcOrd="0" destOrd="1" presId="urn:microsoft.com/office/officeart/2018/2/layout/IconVerticalSolidList"/>
    <dgm:cxn modelId="{C1E74EA3-1ACE-4576-8A84-5395B739D668}" type="presParOf" srcId="{5202374C-8DA2-4EB4-8EEE-025C3066F237}" destId="{61CB24C0-CECC-4405-929E-C81B03CA4257}" srcOrd="0" destOrd="0" presId="urn:microsoft.com/office/officeart/2018/2/layout/IconVerticalSolidList"/>
    <dgm:cxn modelId="{5B92A23A-D44C-484B-A38A-419FC8390EF0}" type="presParOf" srcId="{61CB24C0-CECC-4405-929E-C81B03CA4257}" destId="{A61F09D6-3816-4D4F-9235-9957002E38EC}" srcOrd="0" destOrd="0" presId="urn:microsoft.com/office/officeart/2018/2/layout/IconVerticalSolidList"/>
    <dgm:cxn modelId="{97AE55C9-DF3D-4CB2-84F7-C58533E1E9FE}" type="presParOf" srcId="{61CB24C0-CECC-4405-929E-C81B03CA4257}" destId="{9B7A985B-6C66-412F-ACFC-8588BA3692D6}" srcOrd="1" destOrd="0" presId="urn:microsoft.com/office/officeart/2018/2/layout/IconVerticalSolidList"/>
    <dgm:cxn modelId="{E06E8AA7-8757-40CF-B40C-7F1302CBB4DF}" type="presParOf" srcId="{61CB24C0-CECC-4405-929E-C81B03CA4257}" destId="{D176C6F2-75EF-4F31-9176-5989F8F7A112}" srcOrd="2" destOrd="0" presId="urn:microsoft.com/office/officeart/2018/2/layout/IconVerticalSolidList"/>
    <dgm:cxn modelId="{3860F9E9-EDD3-4384-BD88-CA4D1DD13D9D}" type="presParOf" srcId="{61CB24C0-CECC-4405-929E-C81B03CA4257}" destId="{0D8D0200-D2C5-4DA0-B3FF-0297F3753D41}" srcOrd="3" destOrd="0" presId="urn:microsoft.com/office/officeart/2018/2/layout/IconVerticalSolidList"/>
    <dgm:cxn modelId="{510E1F70-CEC0-436C-8551-66ED704E8272}" type="presParOf" srcId="{5202374C-8DA2-4EB4-8EEE-025C3066F237}" destId="{5B17684B-53E3-49F6-9196-165946404DB4}" srcOrd="1" destOrd="0" presId="urn:microsoft.com/office/officeart/2018/2/layout/IconVerticalSolidList"/>
    <dgm:cxn modelId="{3C588ED4-3ED5-48DF-9A1A-9396B53EFF53}" type="presParOf" srcId="{5202374C-8DA2-4EB4-8EEE-025C3066F237}" destId="{63BBC497-F381-40B1-90F0-1BA8D065CBFF}" srcOrd="2" destOrd="0" presId="urn:microsoft.com/office/officeart/2018/2/layout/IconVerticalSolidList"/>
    <dgm:cxn modelId="{B55246E4-B1B5-4936-8E2F-E724294F69BC}" type="presParOf" srcId="{63BBC497-F381-40B1-90F0-1BA8D065CBFF}" destId="{0862C1EE-423F-40C4-B513-FEAFC9C03E6F}" srcOrd="0" destOrd="0" presId="urn:microsoft.com/office/officeart/2018/2/layout/IconVerticalSolidList"/>
    <dgm:cxn modelId="{45191FD8-06B0-4252-8B4C-18DFC7F4F058}" type="presParOf" srcId="{63BBC497-F381-40B1-90F0-1BA8D065CBFF}" destId="{B18EE914-283C-4494-92E9-AAACE3A17420}" srcOrd="1" destOrd="0" presId="urn:microsoft.com/office/officeart/2018/2/layout/IconVerticalSolidList"/>
    <dgm:cxn modelId="{F03DE3A8-9AAA-4098-BFFC-5F54F3F3D6C8}" type="presParOf" srcId="{63BBC497-F381-40B1-90F0-1BA8D065CBFF}" destId="{5B1A4500-F356-4738-83A3-8D2348FD54D0}" srcOrd="2" destOrd="0" presId="urn:microsoft.com/office/officeart/2018/2/layout/IconVerticalSolidList"/>
    <dgm:cxn modelId="{628DDA84-5649-49FF-8D62-C6AA81A2FBB9}" type="presParOf" srcId="{63BBC497-F381-40B1-90F0-1BA8D065CBFF}" destId="{9E8AA015-73CE-4DAF-9F6B-B5A4DC832137}" srcOrd="3" destOrd="0" presId="urn:microsoft.com/office/officeart/2018/2/layout/IconVerticalSolidList"/>
    <dgm:cxn modelId="{BAE12F2D-3229-48B0-821B-BFB6AC2360BB}" type="presParOf" srcId="{5202374C-8DA2-4EB4-8EEE-025C3066F237}" destId="{97195C2B-FBF6-4A1F-88B9-D6DB7C943E73}" srcOrd="3" destOrd="0" presId="urn:microsoft.com/office/officeart/2018/2/layout/IconVerticalSolidList"/>
    <dgm:cxn modelId="{74A7B4CF-3781-4BF1-BEE8-43483091F5AC}" type="presParOf" srcId="{5202374C-8DA2-4EB4-8EEE-025C3066F237}" destId="{7C5C0B7B-116A-4878-ABDC-C724DADBE933}" srcOrd="4" destOrd="0" presId="urn:microsoft.com/office/officeart/2018/2/layout/IconVerticalSolidList"/>
    <dgm:cxn modelId="{26FF3BBA-C851-46B9-AB0E-0AF66CEC8DD8}" type="presParOf" srcId="{7C5C0B7B-116A-4878-ABDC-C724DADBE933}" destId="{E7AB3099-C9EF-4C35-AFB4-4E41D3FA814C}" srcOrd="0" destOrd="0" presId="urn:microsoft.com/office/officeart/2018/2/layout/IconVerticalSolidList"/>
    <dgm:cxn modelId="{B9743F6C-4362-4249-A331-7F7513C3A320}" type="presParOf" srcId="{7C5C0B7B-116A-4878-ABDC-C724DADBE933}" destId="{4AB6DF27-8562-403B-A830-94E864E218A8}" srcOrd="1" destOrd="0" presId="urn:microsoft.com/office/officeart/2018/2/layout/IconVerticalSolidList"/>
    <dgm:cxn modelId="{CF4D80C2-65F7-439E-8649-A7305A5431DD}" type="presParOf" srcId="{7C5C0B7B-116A-4878-ABDC-C724DADBE933}" destId="{3203301A-03BE-48E5-AA05-F689B9588DE0}" srcOrd="2" destOrd="0" presId="urn:microsoft.com/office/officeart/2018/2/layout/IconVerticalSolidList"/>
    <dgm:cxn modelId="{CAC581C2-FB4F-4A74-A783-89653E2CB6B2}" type="presParOf" srcId="{7C5C0B7B-116A-4878-ABDC-C724DADBE933}" destId="{A89E2087-7DCF-424A-96A3-12FD19D4CCAD}" srcOrd="3" destOrd="0" presId="urn:microsoft.com/office/officeart/2018/2/layout/IconVerticalSolidList"/>
    <dgm:cxn modelId="{E2125132-4656-4824-959F-0390FA855E61}" type="presParOf" srcId="{7C5C0B7B-116A-4878-ABDC-C724DADBE933}" destId="{98B25F83-F727-4208-A13D-553CA650427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6F80C2-9999-4F8A-B348-8A0A0B9A44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43C7B63-6BC9-45AF-924F-0E32B15F1506}">
      <dgm:prSet/>
      <dgm:spPr/>
      <dgm:t>
        <a:bodyPr/>
        <a:lstStyle/>
        <a:p>
          <a:r>
            <a:rPr lang="en-US"/>
            <a:t>Mean imputation – for a given variable impute for missing cases the mean of that variable estimated from observed cases</a:t>
          </a:r>
        </a:p>
      </dgm:t>
    </dgm:pt>
    <dgm:pt modelId="{5602DBA9-DF4C-4569-9589-594A468B7CAA}" type="parTrans" cxnId="{E1D5215A-F4E0-404D-A2C8-85FBE7AA99AA}">
      <dgm:prSet/>
      <dgm:spPr/>
      <dgm:t>
        <a:bodyPr/>
        <a:lstStyle/>
        <a:p>
          <a:endParaRPr lang="en-US"/>
        </a:p>
      </dgm:t>
    </dgm:pt>
    <dgm:pt modelId="{28CE528F-C108-4B71-874C-82C14CDCEAFD}" type="sibTrans" cxnId="{E1D5215A-F4E0-404D-A2C8-85FBE7AA99AA}">
      <dgm:prSet/>
      <dgm:spPr/>
      <dgm:t>
        <a:bodyPr/>
        <a:lstStyle/>
        <a:p>
          <a:endParaRPr lang="en-US"/>
        </a:p>
      </dgm:t>
    </dgm:pt>
    <dgm:pt modelId="{DC56B840-82FF-4A60-A476-0147621B6CFE}">
      <dgm:prSet/>
      <dgm:spPr/>
      <dgm:t>
        <a:bodyPr/>
        <a:lstStyle/>
        <a:p>
          <a:r>
            <a:rPr lang="en-US" dirty="0"/>
            <a:t>Conditional imputation - for a given variable impute for missing cases the conditional mean (e.g., estimated from regression) of that variable estimated from observed cases</a:t>
          </a:r>
        </a:p>
      </dgm:t>
    </dgm:pt>
    <dgm:pt modelId="{52A29E03-FC44-4BB1-9BFD-B6A915A70095}" type="parTrans" cxnId="{07DDD403-0AC3-485D-A803-0E2083CB0CBE}">
      <dgm:prSet/>
      <dgm:spPr/>
      <dgm:t>
        <a:bodyPr/>
        <a:lstStyle/>
        <a:p>
          <a:endParaRPr lang="en-US"/>
        </a:p>
      </dgm:t>
    </dgm:pt>
    <dgm:pt modelId="{3C587F11-8484-4966-983D-47EDC0C2ADFF}" type="sibTrans" cxnId="{07DDD403-0AC3-485D-A803-0E2083CB0CBE}">
      <dgm:prSet/>
      <dgm:spPr/>
      <dgm:t>
        <a:bodyPr/>
        <a:lstStyle/>
        <a:p>
          <a:endParaRPr lang="en-US"/>
        </a:p>
      </dgm:t>
    </dgm:pt>
    <dgm:pt modelId="{25A6CABE-71F3-4F2D-8AE2-74B2ACF85F2D}">
      <dgm:prSet/>
      <dgm:spPr/>
      <dgm:t>
        <a:bodyPr/>
        <a:lstStyle/>
        <a:p>
          <a:r>
            <a:rPr lang="en-US" dirty="0"/>
            <a:t>Single random imputation - for a given variable impute for missing cases the conditional mean with random error (e.g., estimated from regression with random error) of that variable estimated from observed cases</a:t>
          </a:r>
        </a:p>
      </dgm:t>
    </dgm:pt>
    <dgm:pt modelId="{CB64E7F9-6791-4A76-9CF9-E56A7BE84A70}" type="parTrans" cxnId="{226C4401-0E40-45E1-9D2A-B39126CAD125}">
      <dgm:prSet/>
      <dgm:spPr/>
      <dgm:t>
        <a:bodyPr/>
        <a:lstStyle/>
        <a:p>
          <a:endParaRPr lang="en-US"/>
        </a:p>
      </dgm:t>
    </dgm:pt>
    <dgm:pt modelId="{FBF50120-03BA-4EDC-BBA3-408AB7EAB02B}" type="sibTrans" cxnId="{226C4401-0E40-45E1-9D2A-B39126CAD125}">
      <dgm:prSet/>
      <dgm:spPr/>
      <dgm:t>
        <a:bodyPr/>
        <a:lstStyle/>
        <a:p>
          <a:endParaRPr lang="en-US"/>
        </a:p>
      </dgm:t>
    </dgm:pt>
    <dgm:pt modelId="{0CF070D7-FE51-49CB-BC2E-327EF8E9D203}" type="pres">
      <dgm:prSet presAssocID="{196F80C2-9999-4F8A-B348-8A0A0B9A44B9}" presName="root" presStyleCnt="0">
        <dgm:presLayoutVars>
          <dgm:dir/>
          <dgm:resizeHandles val="exact"/>
        </dgm:presLayoutVars>
      </dgm:prSet>
      <dgm:spPr/>
    </dgm:pt>
    <dgm:pt modelId="{C803D3F3-19D9-40C5-AAF2-3CF05EC4DD36}" type="pres">
      <dgm:prSet presAssocID="{A43C7B63-6BC9-45AF-924F-0E32B15F1506}" presName="compNode" presStyleCnt="0"/>
      <dgm:spPr/>
    </dgm:pt>
    <dgm:pt modelId="{483FB5D3-60A6-47D2-A4EF-66E5D8AB0466}" type="pres">
      <dgm:prSet presAssocID="{A43C7B63-6BC9-45AF-924F-0E32B15F1506}" presName="bgRect" presStyleLbl="bgShp" presStyleIdx="0" presStyleCnt="3"/>
      <dgm:spPr/>
    </dgm:pt>
    <dgm:pt modelId="{24C0E378-8A9D-4186-BD6C-1FDC3975B0E0}" type="pres">
      <dgm:prSet presAssocID="{A43C7B63-6BC9-45AF-924F-0E32B15F1506}"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A36C879C-0DD5-485E-B4BF-928480A7700A}" type="pres">
      <dgm:prSet presAssocID="{A43C7B63-6BC9-45AF-924F-0E32B15F1506}" presName="spaceRect" presStyleCnt="0"/>
      <dgm:spPr/>
    </dgm:pt>
    <dgm:pt modelId="{76FF57F7-4279-413A-81CF-055520479E63}" type="pres">
      <dgm:prSet presAssocID="{A43C7B63-6BC9-45AF-924F-0E32B15F1506}" presName="parTx" presStyleLbl="revTx" presStyleIdx="0" presStyleCnt="3">
        <dgm:presLayoutVars>
          <dgm:chMax val="0"/>
          <dgm:chPref val="0"/>
        </dgm:presLayoutVars>
      </dgm:prSet>
      <dgm:spPr/>
    </dgm:pt>
    <dgm:pt modelId="{416FB00D-1C7C-41EA-A42E-98BAA8E46AF0}" type="pres">
      <dgm:prSet presAssocID="{28CE528F-C108-4B71-874C-82C14CDCEAFD}" presName="sibTrans" presStyleCnt="0"/>
      <dgm:spPr/>
    </dgm:pt>
    <dgm:pt modelId="{1207DC40-25E6-446C-BA62-E2537E28C1B3}" type="pres">
      <dgm:prSet presAssocID="{DC56B840-82FF-4A60-A476-0147621B6CFE}" presName="compNode" presStyleCnt="0"/>
      <dgm:spPr/>
    </dgm:pt>
    <dgm:pt modelId="{4A3F8C03-DF9E-4549-9081-BC9B415BBFB4}" type="pres">
      <dgm:prSet presAssocID="{DC56B840-82FF-4A60-A476-0147621B6CFE}" presName="bgRect" presStyleLbl="bgShp" presStyleIdx="1" presStyleCnt="3"/>
      <dgm:spPr/>
    </dgm:pt>
    <dgm:pt modelId="{09406197-CBF9-47D8-93D6-4EE7DB0B6314}" type="pres">
      <dgm:prSet presAssocID="{DC56B840-82FF-4A60-A476-0147621B6CFE}"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1FBCAAFE-E7EF-4BC6-AE75-E2A3D4DC06C7}" type="pres">
      <dgm:prSet presAssocID="{DC56B840-82FF-4A60-A476-0147621B6CFE}" presName="spaceRect" presStyleCnt="0"/>
      <dgm:spPr/>
    </dgm:pt>
    <dgm:pt modelId="{93B0D439-C758-48C1-905F-7FC0B572445E}" type="pres">
      <dgm:prSet presAssocID="{DC56B840-82FF-4A60-A476-0147621B6CFE}" presName="parTx" presStyleLbl="revTx" presStyleIdx="1" presStyleCnt="3">
        <dgm:presLayoutVars>
          <dgm:chMax val="0"/>
          <dgm:chPref val="0"/>
        </dgm:presLayoutVars>
      </dgm:prSet>
      <dgm:spPr/>
    </dgm:pt>
    <dgm:pt modelId="{0D5FD901-0292-4392-9E88-1F764477695E}" type="pres">
      <dgm:prSet presAssocID="{3C587F11-8484-4966-983D-47EDC0C2ADFF}" presName="sibTrans" presStyleCnt="0"/>
      <dgm:spPr/>
    </dgm:pt>
    <dgm:pt modelId="{6693E3AB-23EB-4511-972C-26C9016447D2}" type="pres">
      <dgm:prSet presAssocID="{25A6CABE-71F3-4F2D-8AE2-74B2ACF85F2D}" presName="compNode" presStyleCnt="0"/>
      <dgm:spPr/>
    </dgm:pt>
    <dgm:pt modelId="{3D5D054B-4A2C-49FB-995B-56A5382DD1BA}" type="pres">
      <dgm:prSet presAssocID="{25A6CABE-71F3-4F2D-8AE2-74B2ACF85F2D}" presName="bgRect" presStyleLbl="bgShp" presStyleIdx="2" presStyleCnt="3"/>
      <dgm:spPr/>
    </dgm:pt>
    <dgm:pt modelId="{2C3FB380-51D4-406A-8ED2-A6CF57815715}" type="pres">
      <dgm:prSet presAssocID="{25A6CABE-71F3-4F2D-8AE2-74B2ACF85F2D}"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d Bump"/>
        </a:ext>
      </dgm:extLst>
    </dgm:pt>
    <dgm:pt modelId="{CABC4FFB-04AC-4981-9E5B-021D2EECD6F0}" type="pres">
      <dgm:prSet presAssocID="{25A6CABE-71F3-4F2D-8AE2-74B2ACF85F2D}" presName="spaceRect" presStyleCnt="0"/>
      <dgm:spPr/>
    </dgm:pt>
    <dgm:pt modelId="{D5262111-3183-4EF0-B7A5-3FC571DADF11}" type="pres">
      <dgm:prSet presAssocID="{25A6CABE-71F3-4F2D-8AE2-74B2ACF85F2D}" presName="parTx" presStyleLbl="revTx" presStyleIdx="2" presStyleCnt="3">
        <dgm:presLayoutVars>
          <dgm:chMax val="0"/>
          <dgm:chPref val="0"/>
        </dgm:presLayoutVars>
      </dgm:prSet>
      <dgm:spPr/>
    </dgm:pt>
  </dgm:ptLst>
  <dgm:cxnLst>
    <dgm:cxn modelId="{226C4401-0E40-45E1-9D2A-B39126CAD125}" srcId="{196F80C2-9999-4F8A-B348-8A0A0B9A44B9}" destId="{25A6CABE-71F3-4F2D-8AE2-74B2ACF85F2D}" srcOrd="2" destOrd="0" parTransId="{CB64E7F9-6791-4A76-9CF9-E56A7BE84A70}" sibTransId="{FBF50120-03BA-4EDC-BBA3-408AB7EAB02B}"/>
    <dgm:cxn modelId="{07DDD403-0AC3-485D-A803-0E2083CB0CBE}" srcId="{196F80C2-9999-4F8A-B348-8A0A0B9A44B9}" destId="{DC56B840-82FF-4A60-A476-0147621B6CFE}" srcOrd="1" destOrd="0" parTransId="{52A29E03-FC44-4BB1-9BFD-B6A915A70095}" sibTransId="{3C587F11-8484-4966-983D-47EDC0C2ADFF}"/>
    <dgm:cxn modelId="{97B6AE10-7140-4F0F-9E07-6F78CA5655E4}" type="presOf" srcId="{196F80C2-9999-4F8A-B348-8A0A0B9A44B9}" destId="{0CF070D7-FE51-49CB-BC2E-327EF8E9D203}" srcOrd="0" destOrd="0" presId="urn:microsoft.com/office/officeart/2018/2/layout/IconVerticalSolidList"/>
    <dgm:cxn modelId="{CF07E96F-1D9A-4724-B357-09EF59E05121}" type="presOf" srcId="{25A6CABE-71F3-4F2D-8AE2-74B2ACF85F2D}" destId="{D5262111-3183-4EF0-B7A5-3FC571DADF11}" srcOrd="0" destOrd="0" presId="urn:microsoft.com/office/officeart/2018/2/layout/IconVerticalSolidList"/>
    <dgm:cxn modelId="{E1D5215A-F4E0-404D-A2C8-85FBE7AA99AA}" srcId="{196F80C2-9999-4F8A-B348-8A0A0B9A44B9}" destId="{A43C7B63-6BC9-45AF-924F-0E32B15F1506}" srcOrd="0" destOrd="0" parTransId="{5602DBA9-DF4C-4569-9589-594A468B7CAA}" sibTransId="{28CE528F-C108-4B71-874C-82C14CDCEAFD}"/>
    <dgm:cxn modelId="{5EB20AA1-B567-4DB4-8038-8BD6781D87E4}" type="presOf" srcId="{DC56B840-82FF-4A60-A476-0147621B6CFE}" destId="{93B0D439-C758-48C1-905F-7FC0B572445E}" srcOrd="0" destOrd="0" presId="urn:microsoft.com/office/officeart/2018/2/layout/IconVerticalSolidList"/>
    <dgm:cxn modelId="{14E5C3E3-D64A-4E45-9D9F-808F7D2FF670}" type="presOf" srcId="{A43C7B63-6BC9-45AF-924F-0E32B15F1506}" destId="{76FF57F7-4279-413A-81CF-055520479E63}" srcOrd="0" destOrd="0" presId="urn:microsoft.com/office/officeart/2018/2/layout/IconVerticalSolidList"/>
    <dgm:cxn modelId="{D32E5755-E79F-48D5-802F-2CBEC9CAB6C6}" type="presParOf" srcId="{0CF070D7-FE51-49CB-BC2E-327EF8E9D203}" destId="{C803D3F3-19D9-40C5-AAF2-3CF05EC4DD36}" srcOrd="0" destOrd="0" presId="urn:microsoft.com/office/officeart/2018/2/layout/IconVerticalSolidList"/>
    <dgm:cxn modelId="{7F32127F-FE07-49C1-B67B-6C535DDD7A20}" type="presParOf" srcId="{C803D3F3-19D9-40C5-AAF2-3CF05EC4DD36}" destId="{483FB5D3-60A6-47D2-A4EF-66E5D8AB0466}" srcOrd="0" destOrd="0" presId="urn:microsoft.com/office/officeart/2018/2/layout/IconVerticalSolidList"/>
    <dgm:cxn modelId="{6051AEAC-0BE1-48FA-9143-2991C24FFC17}" type="presParOf" srcId="{C803D3F3-19D9-40C5-AAF2-3CF05EC4DD36}" destId="{24C0E378-8A9D-4186-BD6C-1FDC3975B0E0}" srcOrd="1" destOrd="0" presId="urn:microsoft.com/office/officeart/2018/2/layout/IconVerticalSolidList"/>
    <dgm:cxn modelId="{2D89530C-1E1D-4842-A3E6-B7B46F3C7174}" type="presParOf" srcId="{C803D3F3-19D9-40C5-AAF2-3CF05EC4DD36}" destId="{A36C879C-0DD5-485E-B4BF-928480A7700A}" srcOrd="2" destOrd="0" presId="urn:microsoft.com/office/officeart/2018/2/layout/IconVerticalSolidList"/>
    <dgm:cxn modelId="{1B7B77FE-8A26-4CF8-A5AE-F25C6C0121DF}" type="presParOf" srcId="{C803D3F3-19D9-40C5-AAF2-3CF05EC4DD36}" destId="{76FF57F7-4279-413A-81CF-055520479E63}" srcOrd="3" destOrd="0" presId="urn:microsoft.com/office/officeart/2018/2/layout/IconVerticalSolidList"/>
    <dgm:cxn modelId="{353EDEC1-4DF3-4D55-B1EB-1074F5B5D9C7}" type="presParOf" srcId="{0CF070D7-FE51-49CB-BC2E-327EF8E9D203}" destId="{416FB00D-1C7C-41EA-A42E-98BAA8E46AF0}" srcOrd="1" destOrd="0" presId="urn:microsoft.com/office/officeart/2018/2/layout/IconVerticalSolidList"/>
    <dgm:cxn modelId="{86C211BC-387F-4F51-8528-A80FA16ECDA7}" type="presParOf" srcId="{0CF070D7-FE51-49CB-BC2E-327EF8E9D203}" destId="{1207DC40-25E6-446C-BA62-E2537E28C1B3}" srcOrd="2" destOrd="0" presId="urn:microsoft.com/office/officeart/2018/2/layout/IconVerticalSolidList"/>
    <dgm:cxn modelId="{23F45706-1F17-49F7-81C9-03E42F2452CF}" type="presParOf" srcId="{1207DC40-25E6-446C-BA62-E2537E28C1B3}" destId="{4A3F8C03-DF9E-4549-9081-BC9B415BBFB4}" srcOrd="0" destOrd="0" presId="urn:microsoft.com/office/officeart/2018/2/layout/IconVerticalSolidList"/>
    <dgm:cxn modelId="{581509A3-986C-4C4E-BA3B-B8E77E71E584}" type="presParOf" srcId="{1207DC40-25E6-446C-BA62-E2537E28C1B3}" destId="{09406197-CBF9-47D8-93D6-4EE7DB0B6314}" srcOrd="1" destOrd="0" presId="urn:microsoft.com/office/officeart/2018/2/layout/IconVerticalSolidList"/>
    <dgm:cxn modelId="{F1CED0D5-E41D-40D3-AE3C-CB5FF07CEDBF}" type="presParOf" srcId="{1207DC40-25E6-446C-BA62-E2537E28C1B3}" destId="{1FBCAAFE-E7EF-4BC6-AE75-E2A3D4DC06C7}" srcOrd="2" destOrd="0" presId="urn:microsoft.com/office/officeart/2018/2/layout/IconVerticalSolidList"/>
    <dgm:cxn modelId="{0F3C0E27-3B4E-4A59-9E61-AF12765B2CC8}" type="presParOf" srcId="{1207DC40-25E6-446C-BA62-E2537E28C1B3}" destId="{93B0D439-C758-48C1-905F-7FC0B572445E}" srcOrd="3" destOrd="0" presId="urn:microsoft.com/office/officeart/2018/2/layout/IconVerticalSolidList"/>
    <dgm:cxn modelId="{93A62E99-FFB4-4426-A902-55322665CB4A}" type="presParOf" srcId="{0CF070D7-FE51-49CB-BC2E-327EF8E9D203}" destId="{0D5FD901-0292-4392-9E88-1F764477695E}" srcOrd="3" destOrd="0" presId="urn:microsoft.com/office/officeart/2018/2/layout/IconVerticalSolidList"/>
    <dgm:cxn modelId="{D62EEBC6-D44A-4ECE-9C8F-1B38F68F904E}" type="presParOf" srcId="{0CF070D7-FE51-49CB-BC2E-327EF8E9D203}" destId="{6693E3AB-23EB-4511-972C-26C9016447D2}" srcOrd="4" destOrd="0" presId="urn:microsoft.com/office/officeart/2018/2/layout/IconVerticalSolidList"/>
    <dgm:cxn modelId="{F752BB05-10E5-4886-9784-93F820E81D94}" type="presParOf" srcId="{6693E3AB-23EB-4511-972C-26C9016447D2}" destId="{3D5D054B-4A2C-49FB-995B-56A5382DD1BA}" srcOrd="0" destOrd="0" presId="urn:microsoft.com/office/officeart/2018/2/layout/IconVerticalSolidList"/>
    <dgm:cxn modelId="{E2BA0A89-5CD0-4D62-8604-8501A82D8D57}" type="presParOf" srcId="{6693E3AB-23EB-4511-972C-26C9016447D2}" destId="{2C3FB380-51D4-406A-8ED2-A6CF57815715}" srcOrd="1" destOrd="0" presId="urn:microsoft.com/office/officeart/2018/2/layout/IconVerticalSolidList"/>
    <dgm:cxn modelId="{8EC577D0-9C1C-4A25-A11E-82AEFD245C26}" type="presParOf" srcId="{6693E3AB-23EB-4511-972C-26C9016447D2}" destId="{CABC4FFB-04AC-4981-9E5B-021D2EECD6F0}" srcOrd="2" destOrd="0" presId="urn:microsoft.com/office/officeart/2018/2/layout/IconVerticalSolidList"/>
    <dgm:cxn modelId="{89ADA0FA-8D70-4CE9-BA02-D80AE357BD44}" type="presParOf" srcId="{6693E3AB-23EB-4511-972C-26C9016447D2}" destId="{D5262111-3183-4EF0-B7A5-3FC571DADF1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BB8D29-1BE0-4470-9590-2D87883F65A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7386BDB-1C99-464B-804A-1853749C45E1}">
      <dgm:prSet/>
      <dgm:spPr/>
      <dgm:t>
        <a:bodyPr/>
        <a:lstStyle/>
        <a:p>
          <a:r>
            <a:rPr lang="en-US"/>
            <a:t>Problem 1: Treat the imputed value like all the other observed values, even though we’re uncertain that it’s the correct value</a:t>
          </a:r>
        </a:p>
      </dgm:t>
    </dgm:pt>
    <dgm:pt modelId="{6FF6D8B9-E75D-4FDF-8E71-93A2D76C0768}" type="parTrans" cxnId="{24FB66D0-0A84-4BF2-925A-1B18517E3E5D}">
      <dgm:prSet/>
      <dgm:spPr/>
      <dgm:t>
        <a:bodyPr/>
        <a:lstStyle/>
        <a:p>
          <a:endParaRPr lang="en-US"/>
        </a:p>
      </dgm:t>
    </dgm:pt>
    <dgm:pt modelId="{647A661B-F304-40E9-A816-8F74D14DAC20}" type="sibTrans" cxnId="{24FB66D0-0A84-4BF2-925A-1B18517E3E5D}">
      <dgm:prSet/>
      <dgm:spPr/>
      <dgm:t>
        <a:bodyPr/>
        <a:lstStyle/>
        <a:p>
          <a:endParaRPr lang="en-US"/>
        </a:p>
      </dgm:t>
    </dgm:pt>
    <dgm:pt modelId="{B3ED874C-707E-4AA9-81B3-4624B7881D5F}">
      <dgm:prSet/>
      <dgm:spPr/>
      <dgm:t>
        <a:bodyPr/>
        <a:lstStyle/>
        <a:p>
          <a:r>
            <a:rPr lang="en-US"/>
            <a:t>Problem 2: We also assume that the intercept and beta coefficient for the regression of x on y were true parameters, rather than sample estimates</a:t>
          </a:r>
        </a:p>
      </dgm:t>
    </dgm:pt>
    <dgm:pt modelId="{E9564B2D-FB1B-46B4-B117-EF8C656A3F47}" type="parTrans" cxnId="{EE65E36C-CABA-4A0F-BDA7-D65383122E6F}">
      <dgm:prSet/>
      <dgm:spPr/>
      <dgm:t>
        <a:bodyPr/>
        <a:lstStyle/>
        <a:p>
          <a:endParaRPr lang="en-US"/>
        </a:p>
      </dgm:t>
    </dgm:pt>
    <dgm:pt modelId="{B0A1BB07-BEAF-454E-8359-699DDF92B4CC}" type="sibTrans" cxnId="{EE65E36C-CABA-4A0F-BDA7-D65383122E6F}">
      <dgm:prSet/>
      <dgm:spPr/>
      <dgm:t>
        <a:bodyPr/>
        <a:lstStyle/>
        <a:p>
          <a:endParaRPr lang="en-US"/>
        </a:p>
      </dgm:t>
    </dgm:pt>
    <dgm:pt modelId="{721BAAC4-FC7E-44B2-9749-C21921B3B7C9}">
      <dgm:prSet/>
      <dgm:spPr/>
      <dgm:t>
        <a:bodyPr/>
        <a:lstStyle/>
        <a:p>
          <a:r>
            <a:rPr lang="en-US"/>
            <a:t>Multiple imputation can accommodate both of these sources of uncertainty</a:t>
          </a:r>
        </a:p>
      </dgm:t>
    </dgm:pt>
    <dgm:pt modelId="{ACA5B70E-14B5-494F-9788-3A5CCE524070}" type="parTrans" cxnId="{BA545A82-6D97-4252-B87F-78E7C7496A17}">
      <dgm:prSet/>
      <dgm:spPr/>
      <dgm:t>
        <a:bodyPr/>
        <a:lstStyle/>
        <a:p>
          <a:endParaRPr lang="en-US"/>
        </a:p>
      </dgm:t>
    </dgm:pt>
    <dgm:pt modelId="{09088E5D-A923-4E32-9F80-349F6DBD37CF}" type="sibTrans" cxnId="{BA545A82-6D97-4252-B87F-78E7C7496A17}">
      <dgm:prSet/>
      <dgm:spPr/>
      <dgm:t>
        <a:bodyPr/>
        <a:lstStyle/>
        <a:p>
          <a:endParaRPr lang="en-US"/>
        </a:p>
      </dgm:t>
    </dgm:pt>
    <dgm:pt modelId="{D66EA885-7CC1-4142-83B5-BD152AECF8BB}" type="pres">
      <dgm:prSet presAssocID="{76BB8D29-1BE0-4470-9590-2D87883F65AE}" presName="linear" presStyleCnt="0">
        <dgm:presLayoutVars>
          <dgm:animLvl val="lvl"/>
          <dgm:resizeHandles val="exact"/>
        </dgm:presLayoutVars>
      </dgm:prSet>
      <dgm:spPr/>
    </dgm:pt>
    <dgm:pt modelId="{460DD7DF-6B5C-497B-846A-D7B9D8A3DDFD}" type="pres">
      <dgm:prSet presAssocID="{C7386BDB-1C99-464B-804A-1853749C45E1}" presName="parentText" presStyleLbl="node1" presStyleIdx="0" presStyleCnt="3">
        <dgm:presLayoutVars>
          <dgm:chMax val="0"/>
          <dgm:bulletEnabled val="1"/>
        </dgm:presLayoutVars>
      </dgm:prSet>
      <dgm:spPr/>
    </dgm:pt>
    <dgm:pt modelId="{7F015CEA-7F75-41A3-ABD8-0893AAFB4F02}" type="pres">
      <dgm:prSet presAssocID="{647A661B-F304-40E9-A816-8F74D14DAC20}" presName="spacer" presStyleCnt="0"/>
      <dgm:spPr/>
    </dgm:pt>
    <dgm:pt modelId="{86314C78-E747-447E-8F01-404AB963F3A2}" type="pres">
      <dgm:prSet presAssocID="{B3ED874C-707E-4AA9-81B3-4624B7881D5F}" presName="parentText" presStyleLbl="node1" presStyleIdx="1" presStyleCnt="3">
        <dgm:presLayoutVars>
          <dgm:chMax val="0"/>
          <dgm:bulletEnabled val="1"/>
        </dgm:presLayoutVars>
      </dgm:prSet>
      <dgm:spPr/>
    </dgm:pt>
    <dgm:pt modelId="{13DFB869-A599-4F54-9037-109A3CDE4A21}" type="pres">
      <dgm:prSet presAssocID="{B0A1BB07-BEAF-454E-8359-699DDF92B4CC}" presName="spacer" presStyleCnt="0"/>
      <dgm:spPr/>
    </dgm:pt>
    <dgm:pt modelId="{502F89C3-895B-49D1-B767-7CA8BB65159B}" type="pres">
      <dgm:prSet presAssocID="{721BAAC4-FC7E-44B2-9749-C21921B3B7C9}" presName="parentText" presStyleLbl="node1" presStyleIdx="2" presStyleCnt="3">
        <dgm:presLayoutVars>
          <dgm:chMax val="0"/>
          <dgm:bulletEnabled val="1"/>
        </dgm:presLayoutVars>
      </dgm:prSet>
      <dgm:spPr/>
    </dgm:pt>
  </dgm:ptLst>
  <dgm:cxnLst>
    <dgm:cxn modelId="{5AD25E0B-A6FA-46DC-9F2B-02BF220BEE13}" type="presOf" srcId="{721BAAC4-FC7E-44B2-9749-C21921B3B7C9}" destId="{502F89C3-895B-49D1-B767-7CA8BB65159B}" srcOrd="0" destOrd="0" presId="urn:microsoft.com/office/officeart/2005/8/layout/vList2"/>
    <dgm:cxn modelId="{EE65E36C-CABA-4A0F-BDA7-D65383122E6F}" srcId="{76BB8D29-1BE0-4470-9590-2D87883F65AE}" destId="{B3ED874C-707E-4AA9-81B3-4624B7881D5F}" srcOrd="1" destOrd="0" parTransId="{E9564B2D-FB1B-46B4-B117-EF8C656A3F47}" sibTransId="{B0A1BB07-BEAF-454E-8359-699DDF92B4CC}"/>
    <dgm:cxn modelId="{6FD9A372-2A47-431C-AEF0-BC934563F8E8}" type="presOf" srcId="{B3ED874C-707E-4AA9-81B3-4624B7881D5F}" destId="{86314C78-E747-447E-8F01-404AB963F3A2}" srcOrd="0" destOrd="0" presId="urn:microsoft.com/office/officeart/2005/8/layout/vList2"/>
    <dgm:cxn modelId="{DC36AD72-118E-4CB3-9092-5D920E058405}" type="presOf" srcId="{C7386BDB-1C99-464B-804A-1853749C45E1}" destId="{460DD7DF-6B5C-497B-846A-D7B9D8A3DDFD}" srcOrd="0" destOrd="0" presId="urn:microsoft.com/office/officeart/2005/8/layout/vList2"/>
    <dgm:cxn modelId="{BA545A82-6D97-4252-B87F-78E7C7496A17}" srcId="{76BB8D29-1BE0-4470-9590-2D87883F65AE}" destId="{721BAAC4-FC7E-44B2-9749-C21921B3B7C9}" srcOrd="2" destOrd="0" parTransId="{ACA5B70E-14B5-494F-9788-3A5CCE524070}" sibTransId="{09088E5D-A923-4E32-9F80-349F6DBD37CF}"/>
    <dgm:cxn modelId="{18BB03C1-EC36-40DA-9252-2D4E3E7F1B87}" type="presOf" srcId="{76BB8D29-1BE0-4470-9590-2D87883F65AE}" destId="{D66EA885-7CC1-4142-83B5-BD152AECF8BB}" srcOrd="0" destOrd="0" presId="urn:microsoft.com/office/officeart/2005/8/layout/vList2"/>
    <dgm:cxn modelId="{24FB66D0-0A84-4BF2-925A-1B18517E3E5D}" srcId="{76BB8D29-1BE0-4470-9590-2D87883F65AE}" destId="{C7386BDB-1C99-464B-804A-1853749C45E1}" srcOrd="0" destOrd="0" parTransId="{6FF6D8B9-E75D-4FDF-8E71-93A2D76C0768}" sibTransId="{647A661B-F304-40E9-A816-8F74D14DAC20}"/>
    <dgm:cxn modelId="{327B70DE-E57D-42E6-9734-C7C70612416F}" type="presParOf" srcId="{D66EA885-7CC1-4142-83B5-BD152AECF8BB}" destId="{460DD7DF-6B5C-497B-846A-D7B9D8A3DDFD}" srcOrd="0" destOrd="0" presId="urn:microsoft.com/office/officeart/2005/8/layout/vList2"/>
    <dgm:cxn modelId="{C25BF2C6-D263-44F7-B95B-F0E2C52135F6}" type="presParOf" srcId="{D66EA885-7CC1-4142-83B5-BD152AECF8BB}" destId="{7F015CEA-7F75-41A3-ABD8-0893AAFB4F02}" srcOrd="1" destOrd="0" presId="urn:microsoft.com/office/officeart/2005/8/layout/vList2"/>
    <dgm:cxn modelId="{A9EBC2AF-2FD1-49E8-A6AC-635A6DF685C4}" type="presParOf" srcId="{D66EA885-7CC1-4142-83B5-BD152AECF8BB}" destId="{86314C78-E747-447E-8F01-404AB963F3A2}" srcOrd="2" destOrd="0" presId="urn:microsoft.com/office/officeart/2005/8/layout/vList2"/>
    <dgm:cxn modelId="{03D7525D-36FC-4F6A-B7E6-44978EFC3AE4}" type="presParOf" srcId="{D66EA885-7CC1-4142-83B5-BD152AECF8BB}" destId="{13DFB869-A599-4F54-9037-109A3CDE4A21}" srcOrd="3" destOrd="0" presId="urn:microsoft.com/office/officeart/2005/8/layout/vList2"/>
    <dgm:cxn modelId="{DB934E6C-C14E-42AD-B002-1B9AF53D244D}" type="presParOf" srcId="{D66EA885-7CC1-4142-83B5-BD152AECF8BB}" destId="{502F89C3-895B-49D1-B767-7CA8BB65159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6DEBAA-C5B1-4BBE-A007-4DA0AB9B4F7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7A5272F-30E3-46FD-9449-5753CC236D3D}">
      <dgm:prSet/>
      <dgm:spPr/>
      <dgm:t>
        <a:bodyPr/>
        <a:lstStyle/>
        <a:p>
          <a:r>
            <a:rPr lang="en-US"/>
            <a:t>Problem 2: We also assume that the intercept and beta coefficient for the regression of x on y were true parameters, rather than sample estimates</a:t>
          </a:r>
        </a:p>
      </dgm:t>
    </dgm:pt>
    <dgm:pt modelId="{D453E061-60AB-4174-B88F-19B9A3211D19}" type="parTrans" cxnId="{801CC2D4-83DD-46FB-9891-528632D294EA}">
      <dgm:prSet/>
      <dgm:spPr/>
      <dgm:t>
        <a:bodyPr/>
        <a:lstStyle/>
        <a:p>
          <a:endParaRPr lang="en-US"/>
        </a:p>
      </dgm:t>
    </dgm:pt>
    <dgm:pt modelId="{2BFC6AA4-357E-4FF6-9DC0-812401122002}" type="sibTrans" cxnId="{801CC2D4-83DD-46FB-9891-528632D294EA}">
      <dgm:prSet/>
      <dgm:spPr/>
      <dgm:t>
        <a:bodyPr/>
        <a:lstStyle/>
        <a:p>
          <a:endParaRPr lang="en-US"/>
        </a:p>
      </dgm:t>
    </dgm:pt>
    <dgm:pt modelId="{0E4870FF-DA18-443C-A5F6-F3AE4E4D176B}">
      <dgm:prSet/>
      <dgm:spPr/>
      <dgm:t>
        <a:bodyPr/>
        <a:lstStyle/>
        <a:p>
          <a:r>
            <a:rPr lang="en-US" dirty="0"/>
            <a:t>For proper multiple imputation, each imputed data set should have different values for the parameters used in imputation</a:t>
          </a:r>
        </a:p>
      </dgm:t>
    </dgm:pt>
    <dgm:pt modelId="{78710388-5F8F-4087-9669-E014515F707A}" type="parTrans" cxnId="{47AFD7FB-3D7A-4D19-8DA2-18F88D23F441}">
      <dgm:prSet/>
      <dgm:spPr/>
      <dgm:t>
        <a:bodyPr/>
        <a:lstStyle/>
        <a:p>
          <a:endParaRPr lang="en-US"/>
        </a:p>
      </dgm:t>
    </dgm:pt>
    <dgm:pt modelId="{8911B607-581D-44B9-A01B-4DA3059C1025}" type="sibTrans" cxnId="{47AFD7FB-3D7A-4D19-8DA2-18F88D23F441}">
      <dgm:prSet/>
      <dgm:spPr/>
      <dgm:t>
        <a:bodyPr/>
        <a:lstStyle/>
        <a:p>
          <a:endParaRPr lang="en-US"/>
        </a:p>
      </dgm:t>
    </dgm:pt>
    <dgm:pt modelId="{4AA9A325-D2CE-4919-AF00-64ED5BAE0CA0}">
      <dgm:prSet/>
      <dgm:spPr/>
      <dgm:t>
        <a:bodyPr/>
        <a:lstStyle/>
        <a:p>
          <a:r>
            <a:rPr lang="en-US"/>
            <a:t>Random draws from the Bayesian posterior distribution</a:t>
          </a:r>
        </a:p>
      </dgm:t>
    </dgm:pt>
    <dgm:pt modelId="{FB0DDC86-3B33-4E1A-83E3-526303F3FD6B}" type="parTrans" cxnId="{1F0B8C59-D7F0-48BD-B914-7CD815A315A5}">
      <dgm:prSet/>
      <dgm:spPr/>
      <dgm:t>
        <a:bodyPr/>
        <a:lstStyle/>
        <a:p>
          <a:endParaRPr lang="en-US"/>
        </a:p>
      </dgm:t>
    </dgm:pt>
    <dgm:pt modelId="{E573533B-5245-4542-90B1-A5A617F4AAB2}" type="sibTrans" cxnId="{1F0B8C59-D7F0-48BD-B914-7CD815A315A5}">
      <dgm:prSet/>
      <dgm:spPr/>
      <dgm:t>
        <a:bodyPr/>
        <a:lstStyle/>
        <a:p>
          <a:endParaRPr lang="en-US"/>
        </a:p>
      </dgm:t>
    </dgm:pt>
    <dgm:pt modelId="{64455ECC-E54C-4F62-959C-EE6CE4473825}">
      <dgm:prSet/>
      <dgm:spPr/>
      <dgm:t>
        <a:bodyPr/>
        <a:lstStyle/>
        <a:p>
          <a:r>
            <a:rPr lang="en-US"/>
            <a:t>Data Augmentation – algorithm for random draws from posterior (a type of MCMC)</a:t>
          </a:r>
        </a:p>
      </dgm:t>
    </dgm:pt>
    <dgm:pt modelId="{6BAAA718-6AAA-4CED-9130-DF077A6ACCCA}" type="parTrans" cxnId="{55D8639D-3A5C-4AC8-B36C-BF3D9F69C496}">
      <dgm:prSet/>
      <dgm:spPr/>
      <dgm:t>
        <a:bodyPr/>
        <a:lstStyle/>
        <a:p>
          <a:endParaRPr lang="en-US"/>
        </a:p>
      </dgm:t>
    </dgm:pt>
    <dgm:pt modelId="{F54CE7C8-0CD0-414A-912F-3391CC7B16F0}" type="sibTrans" cxnId="{55D8639D-3A5C-4AC8-B36C-BF3D9F69C496}">
      <dgm:prSet/>
      <dgm:spPr/>
      <dgm:t>
        <a:bodyPr/>
        <a:lstStyle/>
        <a:p>
          <a:endParaRPr lang="en-US"/>
        </a:p>
      </dgm:t>
    </dgm:pt>
    <dgm:pt modelId="{323D4535-F5A1-48C1-89B5-7BEEFE82D5A4}" type="pres">
      <dgm:prSet presAssocID="{3D6DEBAA-C5B1-4BBE-A007-4DA0AB9B4F78}" presName="linear" presStyleCnt="0">
        <dgm:presLayoutVars>
          <dgm:animLvl val="lvl"/>
          <dgm:resizeHandles val="exact"/>
        </dgm:presLayoutVars>
      </dgm:prSet>
      <dgm:spPr/>
    </dgm:pt>
    <dgm:pt modelId="{960B450B-903A-4682-89E7-35632C065EAD}" type="pres">
      <dgm:prSet presAssocID="{D7A5272F-30E3-46FD-9449-5753CC236D3D}" presName="parentText" presStyleLbl="node1" presStyleIdx="0" presStyleCnt="2">
        <dgm:presLayoutVars>
          <dgm:chMax val="0"/>
          <dgm:bulletEnabled val="1"/>
        </dgm:presLayoutVars>
      </dgm:prSet>
      <dgm:spPr/>
    </dgm:pt>
    <dgm:pt modelId="{2AFD56AD-2D7B-408F-985E-4A0715E55306}" type="pres">
      <dgm:prSet presAssocID="{2BFC6AA4-357E-4FF6-9DC0-812401122002}" presName="spacer" presStyleCnt="0"/>
      <dgm:spPr/>
    </dgm:pt>
    <dgm:pt modelId="{BCD7FFCE-A23D-49C4-AB3D-E802996D3787}" type="pres">
      <dgm:prSet presAssocID="{0E4870FF-DA18-443C-A5F6-F3AE4E4D176B}" presName="parentText" presStyleLbl="node1" presStyleIdx="1" presStyleCnt="2">
        <dgm:presLayoutVars>
          <dgm:chMax val="0"/>
          <dgm:bulletEnabled val="1"/>
        </dgm:presLayoutVars>
      </dgm:prSet>
      <dgm:spPr/>
    </dgm:pt>
    <dgm:pt modelId="{F60DBC5C-187E-433C-861F-9596225E71ED}" type="pres">
      <dgm:prSet presAssocID="{0E4870FF-DA18-443C-A5F6-F3AE4E4D176B}" presName="childText" presStyleLbl="revTx" presStyleIdx="0" presStyleCnt="1">
        <dgm:presLayoutVars>
          <dgm:bulletEnabled val="1"/>
        </dgm:presLayoutVars>
      </dgm:prSet>
      <dgm:spPr/>
    </dgm:pt>
  </dgm:ptLst>
  <dgm:cxnLst>
    <dgm:cxn modelId="{1F0B8C59-D7F0-48BD-B914-7CD815A315A5}" srcId="{0E4870FF-DA18-443C-A5F6-F3AE4E4D176B}" destId="{4AA9A325-D2CE-4919-AF00-64ED5BAE0CA0}" srcOrd="0" destOrd="0" parTransId="{FB0DDC86-3B33-4E1A-83E3-526303F3FD6B}" sibTransId="{E573533B-5245-4542-90B1-A5A617F4AAB2}"/>
    <dgm:cxn modelId="{F4082881-1FCC-4FB9-9087-6F1A4A4CE21F}" type="presOf" srcId="{3D6DEBAA-C5B1-4BBE-A007-4DA0AB9B4F78}" destId="{323D4535-F5A1-48C1-89B5-7BEEFE82D5A4}" srcOrd="0" destOrd="0" presId="urn:microsoft.com/office/officeart/2005/8/layout/vList2"/>
    <dgm:cxn modelId="{7134DC93-AEA5-4AC3-A3E0-2C0B30279499}" type="presOf" srcId="{D7A5272F-30E3-46FD-9449-5753CC236D3D}" destId="{960B450B-903A-4682-89E7-35632C065EAD}" srcOrd="0" destOrd="0" presId="urn:microsoft.com/office/officeart/2005/8/layout/vList2"/>
    <dgm:cxn modelId="{BDCC589A-D066-4342-9AC1-CA44E2DB787A}" type="presOf" srcId="{0E4870FF-DA18-443C-A5F6-F3AE4E4D176B}" destId="{BCD7FFCE-A23D-49C4-AB3D-E802996D3787}" srcOrd="0" destOrd="0" presId="urn:microsoft.com/office/officeart/2005/8/layout/vList2"/>
    <dgm:cxn modelId="{55D8639D-3A5C-4AC8-B36C-BF3D9F69C496}" srcId="{4AA9A325-D2CE-4919-AF00-64ED5BAE0CA0}" destId="{64455ECC-E54C-4F62-959C-EE6CE4473825}" srcOrd="0" destOrd="0" parTransId="{6BAAA718-6AAA-4CED-9130-DF077A6ACCCA}" sibTransId="{F54CE7C8-0CD0-414A-912F-3391CC7B16F0}"/>
    <dgm:cxn modelId="{801CC2D4-83DD-46FB-9891-528632D294EA}" srcId="{3D6DEBAA-C5B1-4BBE-A007-4DA0AB9B4F78}" destId="{D7A5272F-30E3-46FD-9449-5753CC236D3D}" srcOrd="0" destOrd="0" parTransId="{D453E061-60AB-4174-B88F-19B9A3211D19}" sibTransId="{2BFC6AA4-357E-4FF6-9DC0-812401122002}"/>
    <dgm:cxn modelId="{1BE1F2F1-4EAA-4942-A32A-8D972AC84447}" type="presOf" srcId="{64455ECC-E54C-4F62-959C-EE6CE4473825}" destId="{F60DBC5C-187E-433C-861F-9596225E71ED}" srcOrd="0" destOrd="1" presId="urn:microsoft.com/office/officeart/2005/8/layout/vList2"/>
    <dgm:cxn modelId="{F639C5F4-80E1-4DC8-82B5-AC968EE9A9A7}" type="presOf" srcId="{4AA9A325-D2CE-4919-AF00-64ED5BAE0CA0}" destId="{F60DBC5C-187E-433C-861F-9596225E71ED}" srcOrd="0" destOrd="0" presId="urn:microsoft.com/office/officeart/2005/8/layout/vList2"/>
    <dgm:cxn modelId="{47AFD7FB-3D7A-4D19-8DA2-18F88D23F441}" srcId="{3D6DEBAA-C5B1-4BBE-A007-4DA0AB9B4F78}" destId="{0E4870FF-DA18-443C-A5F6-F3AE4E4D176B}" srcOrd="1" destOrd="0" parTransId="{78710388-5F8F-4087-9669-E014515F707A}" sibTransId="{8911B607-581D-44B9-A01B-4DA3059C1025}"/>
    <dgm:cxn modelId="{CC6282DF-03FD-4ADA-93E3-02789EEC8869}" type="presParOf" srcId="{323D4535-F5A1-48C1-89B5-7BEEFE82D5A4}" destId="{960B450B-903A-4682-89E7-35632C065EAD}" srcOrd="0" destOrd="0" presId="urn:microsoft.com/office/officeart/2005/8/layout/vList2"/>
    <dgm:cxn modelId="{468F140B-6A22-4269-B59C-EB61A87EE4E5}" type="presParOf" srcId="{323D4535-F5A1-48C1-89B5-7BEEFE82D5A4}" destId="{2AFD56AD-2D7B-408F-985E-4A0715E55306}" srcOrd="1" destOrd="0" presId="urn:microsoft.com/office/officeart/2005/8/layout/vList2"/>
    <dgm:cxn modelId="{4A22CCA6-846C-45F1-AE37-74DFFF16B1F0}" type="presParOf" srcId="{323D4535-F5A1-48C1-89B5-7BEEFE82D5A4}" destId="{BCD7FFCE-A23D-49C4-AB3D-E802996D3787}" srcOrd="2" destOrd="0" presId="urn:microsoft.com/office/officeart/2005/8/layout/vList2"/>
    <dgm:cxn modelId="{25807444-E9A7-43E3-9E9C-CA8914C4EC6D}" type="presParOf" srcId="{323D4535-F5A1-48C1-89B5-7BEEFE82D5A4}" destId="{F60DBC5C-187E-433C-861F-9596225E71E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01E11F-CA9C-4F08-AD37-7C8396A178F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C001057-BB88-4D3C-A23A-C20F239FC152}">
      <dgm:prSet/>
      <dgm:spPr/>
      <dgm:t>
        <a:bodyPr/>
        <a:lstStyle/>
        <a:p>
          <a:r>
            <a:rPr lang="en-US"/>
            <a:t>Dependent variable should be used to impute missing values of independent variables</a:t>
          </a:r>
        </a:p>
      </dgm:t>
    </dgm:pt>
    <dgm:pt modelId="{9053E615-C1B0-4F17-97E3-F2F27D35B254}" type="parTrans" cxnId="{CA728378-5A69-40B8-8D21-4F26AD88887B}">
      <dgm:prSet/>
      <dgm:spPr/>
      <dgm:t>
        <a:bodyPr/>
        <a:lstStyle/>
        <a:p>
          <a:endParaRPr lang="en-US"/>
        </a:p>
      </dgm:t>
    </dgm:pt>
    <dgm:pt modelId="{E142FD87-ABC6-4D39-8E0A-392B43965EF1}" type="sibTrans" cxnId="{CA728378-5A69-40B8-8D21-4F26AD88887B}">
      <dgm:prSet/>
      <dgm:spPr/>
      <dgm:t>
        <a:bodyPr/>
        <a:lstStyle/>
        <a:p>
          <a:endParaRPr lang="en-US"/>
        </a:p>
      </dgm:t>
    </dgm:pt>
    <dgm:pt modelId="{0F84DDFF-9EE5-476F-8DF7-1AEAAF7ABC1D}">
      <dgm:prSet/>
      <dgm:spPr/>
      <dgm:t>
        <a:bodyPr/>
        <a:lstStyle/>
        <a:p>
          <a:r>
            <a:rPr lang="en-US"/>
            <a:t>Should we impute data on the dependent variable:</a:t>
          </a:r>
        </a:p>
      </dgm:t>
    </dgm:pt>
    <dgm:pt modelId="{54075D9C-C8E6-424A-880B-7C3455B95969}" type="parTrans" cxnId="{EA8B9898-C0C3-4090-B8F6-DC1AC379EDCB}">
      <dgm:prSet/>
      <dgm:spPr/>
      <dgm:t>
        <a:bodyPr/>
        <a:lstStyle/>
        <a:p>
          <a:endParaRPr lang="en-US"/>
        </a:p>
      </dgm:t>
    </dgm:pt>
    <dgm:pt modelId="{7943EB0F-A57E-4A55-9A6A-D6DFA47BF34A}" type="sibTrans" cxnId="{EA8B9898-C0C3-4090-B8F6-DC1AC379EDCB}">
      <dgm:prSet/>
      <dgm:spPr/>
      <dgm:t>
        <a:bodyPr/>
        <a:lstStyle/>
        <a:p>
          <a:endParaRPr lang="en-US"/>
        </a:p>
      </dgm:t>
    </dgm:pt>
    <dgm:pt modelId="{D3FE5F7F-FFF4-459B-9D87-1FBBB3A03630}">
      <dgm:prSet/>
      <dgm:spPr/>
      <dgm:t>
        <a:bodyPr/>
        <a:lstStyle/>
        <a:p>
          <a:r>
            <a:rPr lang="en-US"/>
            <a:t>If have auxiliary variables that are strongly correlated with dependent and/or have missing independent:</a:t>
          </a:r>
        </a:p>
      </dgm:t>
    </dgm:pt>
    <dgm:pt modelId="{36156450-6AA0-4394-8A78-4A894B34D9C1}" type="parTrans" cxnId="{08320E3F-DC76-4B0D-8C44-DD3B17C6B75D}">
      <dgm:prSet/>
      <dgm:spPr/>
      <dgm:t>
        <a:bodyPr/>
        <a:lstStyle/>
        <a:p>
          <a:endParaRPr lang="en-US"/>
        </a:p>
      </dgm:t>
    </dgm:pt>
    <dgm:pt modelId="{7E1ACF9C-FE88-401C-A040-A70673FA1556}" type="sibTrans" cxnId="{08320E3F-DC76-4B0D-8C44-DD3B17C6B75D}">
      <dgm:prSet/>
      <dgm:spPr/>
      <dgm:t>
        <a:bodyPr/>
        <a:lstStyle/>
        <a:p>
          <a:endParaRPr lang="en-US"/>
        </a:p>
      </dgm:t>
    </dgm:pt>
    <dgm:pt modelId="{183FFC61-71E1-4A3C-BBF8-EA4DC6DBAA7F}">
      <dgm:prSet/>
      <dgm:spPr/>
      <dgm:t>
        <a:bodyPr/>
        <a:lstStyle/>
        <a:p>
          <a:r>
            <a:rPr lang="en-US"/>
            <a:t>YES</a:t>
          </a:r>
        </a:p>
      </dgm:t>
    </dgm:pt>
    <dgm:pt modelId="{099DDD11-6E57-483E-B17F-11D8989A5D16}" type="parTrans" cxnId="{A8210F5B-0EFA-44C4-9E9C-FCAF1C036421}">
      <dgm:prSet/>
      <dgm:spPr/>
      <dgm:t>
        <a:bodyPr/>
        <a:lstStyle/>
        <a:p>
          <a:endParaRPr lang="en-US"/>
        </a:p>
      </dgm:t>
    </dgm:pt>
    <dgm:pt modelId="{2860FEF3-64FA-441B-BBC3-166CD0211836}" type="sibTrans" cxnId="{A8210F5B-0EFA-44C4-9E9C-FCAF1C036421}">
      <dgm:prSet/>
      <dgm:spPr/>
      <dgm:t>
        <a:bodyPr/>
        <a:lstStyle/>
        <a:p>
          <a:endParaRPr lang="en-US"/>
        </a:p>
      </dgm:t>
    </dgm:pt>
    <dgm:pt modelId="{11D5A340-86B2-44CA-BB9F-2A9A7E72A7B9}">
      <dgm:prSet/>
      <dgm:spPr/>
      <dgm:t>
        <a:bodyPr/>
        <a:lstStyle/>
        <a:p>
          <a:r>
            <a:rPr lang="en-US"/>
            <a:t>If no missing data on predictors and no auxiliary variables:</a:t>
          </a:r>
        </a:p>
      </dgm:t>
    </dgm:pt>
    <dgm:pt modelId="{23606712-B51B-4933-8946-3DC1966AA3BC}" type="parTrans" cxnId="{521422D3-C94B-4258-B76E-EBAFA1E4763B}">
      <dgm:prSet/>
      <dgm:spPr/>
      <dgm:t>
        <a:bodyPr/>
        <a:lstStyle/>
        <a:p>
          <a:endParaRPr lang="en-US"/>
        </a:p>
      </dgm:t>
    </dgm:pt>
    <dgm:pt modelId="{CC74604B-8BAB-40AD-8B2E-EBDB08F0979A}" type="sibTrans" cxnId="{521422D3-C94B-4258-B76E-EBAFA1E4763B}">
      <dgm:prSet/>
      <dgm:spPr/>
      <dgm:t>
        <a:bodyPr/>
        <a:lstStyle/>
        <a:p>
          <a:endParaRPr lang="en-US"/>
        </a:p>
      </dgm:t>
    </dgm:pt>
    <dgm:pt modelId="{8188B810-7939-49A6-9E14-70BB49AF112F}">
      <dgm:prSet/>
      <dgm:spPr/>
      <dgm:t>
        <a:bodyPr/>
        <a:lstStyle/>
        <a:p>
          <a:r>
            <a:rPr lang="en-US"/>
            <a:t>NO, imputation will only increase sampling variability</a:t>
          </a:r>
        </a:p>
      </dgm:t>
    </dgm:pt>
    <dgm:pt modelId="{98DA7028-9841-4842-909A-87CDD5D66261}" type="parTrans" cxnId="{15E01826-A9AA-495E-A9BB-5F0D6038E899}">
      <dgm:prSet/>
      <dgm:spPr/>
      <dgm:t>
        <a:bodyPr/>
        <a:lstStyle/>
        <a:p>
          <a:endParaRPr lang="en-US"/>
        </a:p>
      </dgm:t>
    </dgm:pt>
    <dgm:pt modelId="{67D222C4-71B8-4997-A53F-9EF43FD00F39}" type="sibTrans" cxnId="{15E01826-A9AA-495E-A9BB-5F0D6038E899}">
      <dgm:prSet/>
      <dgm:spPr/>
      <dgm:t>
        <a:bodyPr/>
        <a:lstStyle/>
        <a:p>
          <a:endParaRPr lang="en-US"/>
        </a:p>
      </dgm:t>
    </dgm:pt>
    <dgm:pt modelId="{C36B5CAE-8662-4B51-AF5D-92C31FCE722E}" type="pres">
      <dgm:prSet presAssocID="{6301E11F-CA9C-4F08-AD37-7C8396A178F1}" presName="linear" presStyleCnt="0">
        <dgm:presLayoutVars>
          <dgm:animLvl val="lvl"/>
          <dgm:resizeHandles val="exact"/>
        </dgm:presLayoutVars>
      </dgm:prSet>
      <dgm:spPr/>
    </dgm:pt>
    <dgm:pt modelId="{65A9825D-F587-4C06-8042-BF28C350699A}" type="pres">
      <dgm:prSet presAssocID="{AC001057-BB88-4D3C-A23A-C20F239FC152}" presName="parentText" presStyleLbl="node1" presStyleIdx="0" presStyleCnt="2">
        <dgm:presLayoutVars>
          <dgm:chMax val="0"/>
          <dgm:bulletEnabled val="1"/>
        </dgm:presLayoutVars>
      </dgm:prSet>
      <dgm:spPr/>
    </dgm:pt>
    <dgm:pt modelId="{2366E1D0-F8CC-46B2-B459-135E01F3E738}" type="pres">
      <dgm:prSet presAssocID="{E142FD87-ABC6-4D39-8E0A-392B43965EF1}" presName="spacer" presStyleCnt="0"/>
      <dgm:spPr/>
    </dgm:pt>
    <dgm:pt modelId="{00E08F35-87A8-4694-9DCA-CFC65E21B5A7}" type="pres">
      <dgm:prSet presAssocID="{0F84DDFF-9EE5-476F-8DF7-1AEAAF7ABC1D}" presName="parentText" presStyleLbl="node1" presStyleIdx="1" presStyleCnt="2">
        <dgm:presLayoutVars>
          <dgm:chMax val="0"/>
          <dgm:bulletEnabled val="1"/>
        </dgm:presLayoutVars>
      </dgm:prSet>
      <dgm:spPr/>
    </dgm:pt>
    <dgm:pt modelId="{93D2B7B3-97F9-4D01-BF1A-4660925F8CAD}" type="pres">
      <dgm:prSet presAssocID="{0F84DDFF-9EE5-476F-8DF7-1AEAAF7ABC1D}" presName="childText" presStyleLbl="revTx" presStyleIdx="0" presStyleCnt="1">
        <dgm:presLayoutVars>
          <dgm:bulletEnabled val="1"/>
        </dgm:presLayoutVars>
      </dgm:prSet>
      <dgm:spPr/>
    </dgm:pt>
  </dgm:ptLst>
  <dgm:cxnLst>
    <dgm:cxn modelId="{BAC03203-A3E9-4EDB-B5EE-BDF6F39F9C61}" type="presOf" srcId="{183FFC61-71E1-4A3C-BBF8-EA4DC6DBAA7F}" destId="{93D2B7B3-97F9-4D01-BF1A-4660925F8CAD}" srcOrd="0" destOrd="1" presId="urn:microsoft.com/office/officeart/2005/8/layout/vList2"/>
    <dgm:cxn modelId="{B704F920-DB11-4C63-A6AC-7CE3D198352A}" type="presOf" srcId="{0F84DDFF-9EE5-476F-8DF7-1AEAAF7ABC1D}" destId="{00E08F35-87A8-4694-9DCA-CFC65E21B5A7}" srcOrd="0" destOrd="0" presId="urn:microsoft.com/office/officeart/2005/8/layout/vList2"/>
    <dgm:cxn modelId="{15E01826-A9AA-495E-A9BB-5F0D6038E899}" srcId="{11D5A340-86B2-44CA-BB9F-2A9A7E72A7B9}" destId="{8188B810-7939-49A6-9E14-70BB49AF112F}" srcOrd="0" destOrd="0" parTransId="{98DA7028-9841-4842-909A-87CDD5D66261}" sibTransId="{67D222C4-71B8-4997-A53F-9EF43FD00F39}"/>
    <dgm:cxn modelId="{08320E3F-DC76-4B0D-8C44-DD3B17C6B75D}" srcId="{0F84DDFF-9EE5-476F-8DF7-1AEAAF7ABC1D}" destId="{D3FE5F7F-FFF4-459B-9D87-1FBBB3A03630}" srcOrd="0" destOrd="0" parTransId="{36156450-6AA0-4394-8A78-4A894B34D9C1}" sibTransId="{7E1ACF9C-FE88-401C-A040-A70673FA1556}"/>
    <dgm:cxn modelId="{A8210F5B-0EFA-44C4-9E9C-FCAF1C036421}" srcId="{D3FE5F7F-FFF4-459B-9D87-1FBBB3A03630}" destId="{183FFC61-71E1-4A3C-BBF8-EA4DC6DBAA7F}" srcOrd="0" destOrd="0" parTransId="{099DDD11-6E57-483E-B17F-11D8989A5D16}" sibTransId="{2860FEF3-64FA-441B-BBC3-166CD0211836}"/>
    <dgm:cxn modelId="{A5028A66-46CF-43BD-8013-7E7A676328CC}" type="presOf" srcId="{D3FE5F7F-FFF4-459B-9D87-1FBBB3A03630}" destId="{93D2B7B3-97F9-4D01-BF1A-4660925F8CAD}" srcOrd="0" destOrd="0" presId="urn:microsoft.com/office/officeart/2005/8/layout/vList2"/>
    <dgm:cxn modelId="{CBF8E26F-8295-4AAB-A384-C3A1FC7E411D}" type="presOf" srcId="{8188B810-7939-49A6-9E14-70BB49AF112F}" destId="{93D2B7B3-97F9-4D01-BF1A-4660925F8CAD}" srcOrd="0" destOrd="3" presId="urn:microsoft.com/office/officeart/2005/8/layout/vList2"/>
    <dgm:cxn modelId="{CA728378-5A69-40B8-8D21-4F26AD88887B}" srcId="{6301E11F-CA9C-4F08-AD37-7C8396A178F1}" destId="{AC001057-BB88-4D3C-A23A-C20F239FC152}" srcOrd="0" destOrd="0" parTransId="{9053E615-C1B0-4F17-97E3-F2F27D35B254}" sibTransId="{E142FD87-ABC6-4D39-8E0A-392B43965EF1}"/>
    <dgm:cxn modelId="{4A9D8B87-DA57-44CD-9B9C-A32BA3A67B4D}" type="presOf" srcId="{11D5A340-86B2-44CA-BB9F-2A9A7E72A7B9}" destId="{93D2B7B3-97F9-4D01-BF1A-4660925F8CAD}" srcOrd="0" destOrd="2" presId="urn:microsoft.com/office/officeart/2005/8/layout/vList2"/>
    <dgm:cxn modelId="{EA8B9898-C0C3-4090-B8F6-DC1AC379EDCB}" srcId="{6301E11F-CA9C-4F08-AD37-7C8396A178F1}" destId="{0F84DDFF-9EE5-476F-8DF7-1AEAAF7ABC1D}" srcOrd="1" destOrd="0" parTransId="{54075D9C-C8E6-424A-880B-7C3455B95969}" sibTransId="{7943EB0F-A57E-4A55-9A6A-D6DFA47BF34A}"/>
    <dgm:cxn modelId="{A59E77BD-5D47-4C86-9B4E-AF449D286848}" type="presOf" srcId="{6301E11F-CA9C-4F08-AD37-7C8396A178F1}" destId="{C36B5CAE-8662-4B51-AF5D-92C31FCE722E}" srcOrd="0" destOrd="0" presId="urn:microsoft.com/office/officeart/2005/8/layout/vList2"/>
    <dgm:cxn modelId="{DCE672C0-B226-47A8-80E7-D88E2B0F48EE}" type="presOf" srcId="{AC001057-BB88-4D3C-A23A-C20F239FC152}" destId="{65A9825D-F587-4C06-8042-BF28C350699A}" srcOrd="0" destOrd="0" presId="urn:microsoft.com/office/officeart/2005/8/layout/vList2"/>
    <dgm:cxn modelId="{521422D3-C94B-4258-B76E-EBAFA1E4763B}" srcId="{0F84DDFF-9EE5-476F-8DF7-1AEAAF7ABC1D}" destId="{11D5A340-86B2-44CA-BB9F-2A9A7E72A7B9}" srcOrd="1" destOrd="0" parTransId="{23606712-B51B-4933-8946-3DC1966AA3BC}" sibTransId="{CC74604B-8BAB-40AD-8B2E-EBDB08F0979A}"/>
    <dgm:cxn modelId="{A244FE70-C6BB-4608-8156-0346CF5AAE67}" type="presParOf" srcId="{C36B5CAE-8662-4B51-AF5D-92C31FCE722E}" destId="{65A9825D-F587-4C06-8042-BF28C350699A}" srcOrd="0" destOrd="0" presId="urn:microsoft.com/office/officeart/2005/8/layout/vList2"/>
    <dgm:cxn modelId="{1C03BA4C-B188-4FB8-88DC-F533B5D4C64B}" type="presParOf" srcId="{C36B5CAE-8662-4B51-AF5D-92C31FCE722E}" destId="{2366E1D0-F8CC-46B2-B459-135E01F3E738}" srcOrd="1" destOrd="0" presId="urn:microsoft.com/office/officeart/2005/8/layout/vList2"/>
    <dgm:cxn modelId="{7CC31DA9-2862-4CEB-96CD-504FF606A4E8}" type="presParOf" srcId="{C36B5CAE-8662-4B51-AF5D-92C31FCE722E}" destId="{00E08F35-87A8-4694-9DCA-CFC65E21B5A7}" srcOrd="2" destOrd="0" presId="urn:microsoft.com/office/officeart/2005/8/layout/vList2"/>
    <dgm:cxn modelId="{077AB898-C546-421E-AAB6-DD8D0F06A128}" type="presParOf" srcId="{C36B5CAE-8662-4B51-AF5D-92C31FCE722E}" destId="{93D2B7B3-97F9-4D01-BF1A-4660925F8CA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9A97C6-6A01-4F5B-BD74-ACC297163680}"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3635FA-0A0C-455C-9491-8A71638E6BB0}">
      <dgm:prSet/>
      <dgm:spPr/>
      <dgm:t>
        <a:bodyPr/>
        <a:lstStyle/>
        <a:p>
          <a:pPr>
            <a:defRPr b="1"/>
          </a:pPr>
          <a:r>
            <a:rPr lang="en-US"/>
            <a:t>Advantages</a:t>
          </a:r>
        </a:p>
      </dgm:t>
    </dgm:pt>
    <dgm:pt modelId="{62ED8A50-DF56-44D8-AAB3-B191331664CB}" type="parTrans" cxnId="{561D7C21-54F1-4504-BFA4-05C6B312A40D}">
      <dgm:prSet/>
      <dgm:spPr/>
      <dgm:t>
        <a:bodyPr/>
        <a:lstStyle/>
        <a:p>
          <a:endParaRPr lang="en-US"/>
        </a:p>
      </dgm:t>
    </dgm:pt>
    <dgm:pt modelId="{E6E8E783-FE6B-454F-810B-EFF0E70EF2B7}" type="sibTrans" cxnId="{561D7C21-54F1-4504-BFA4-05C6B312A40D}">
      <dgm:prSet/>
      <dgm:spPr/>
      <dgm:t>
        <a:bodyPr/>
        <a:lstStyle/>
        <a:p>
          <a:endParaRPr lang="en-US"/>
        </a:p>
      </dgm:t>
    </dgm:pt>
    <dgm:pt modelId="{7A0245FF-D871-4DC0-B7CD-46E659C234AF}">
      <dgm:prSet/>
      <dgm:spPr/>
      <dgm:t>
        <a:bodyPr/>
        <a:lstStyle/>
        <a:p>
          <a:r>
            <a:rPr lang="en-US"/>
            <a:t>Use all available data</a:t>
          </a:r>
        </a:p>
      </dgm:t>
    </dgm:pt>
    <dgm:pt modelId="{E45591D7-7F78-4A19-A9FB-4C6450942A19}" type="parTrans" cxnId="{FD1ECBC5-4D88-4293-B4D1-69409CC7F685}">
      <dgm:prSet/>
      <dgm:spPr/>
      <dgm:t>
        <a:bodyPr/>
        <a:lstStyle/>
        <a:p>
          <a:endParaRPr lang="en-US"/>
        </a:p>
      </dgm:t>
    </dgm:pt>
    <dgm:pt modelId="{54281641-17DC-48F8-BD95-BAA702DF76A0}" type="sibTrans" cxnId="{FD1ECBC5-4D88-4293-B4D1-69409CC7F685}">
      <dgm:prSet/>
      <dgm:spPr/>
      <dgm:t>
        <a:bodyPr/>
        <a:lstStyle/>
        <a:p>
          <a:endParaRPr lang="en-US"/>
        </a:p>
      </dgm:t>
    </dgm:pt>
    <dgm:pt modelId="{F8CDF958-A29C-4FD8-8DCE-F33BFFF886CB}">
      <dgm:prSet/>
      <dgm:spPr/>
      <dgm:t>
        <a:bodyPr/>
        <a:lstStyle/>
        <a:p>
          <a:r>
            <a:rPr lang="en-US"/>
            <a:t>Can handle both missing outcome and covariates</a:t>
          </a:r>
        </a:p>
      </dgm:t>
    </dgm:pt>
    <dgm:pt modelId="{33185A52-9319-4431-BCED-3F0501D133CD}" type="parTrans" cxnId="{B2F6DA38-F124-4CE6-82DA-0DDECFF8BC1A}">
      <dgm:prSet/>
      <dgm:spPr/>
      <dgm:t>
        <a:bodyPr/>
        <a:lstStyle/>
        <a:p>
          <a:endParaRPr lang="en-US"/>
        </a:p>
      </dgm:t>
    </dgm:pt>
    <dgm:pt modelId="{B7BD9CF2-B8D7-4847-BFB6-DBD47E5C2214}" type="sibTrans" cxnId="{B2F6DA38-F124-4CE6-82DA-0DDECFF8BC1A}">
      <dgm:prSet/>
      <dgm:spPr/>
      <dgm:t>
        <a:bodyPr/>
        <a:lstStyle/>
        <a:p>
          <a:endParaRPr lang="en-US"/>
        </a:p>
      </dgm:t>
    </dgm:pt>
    <dgm:pt modelId="{C6207B4D-EA6D-4996-9DFA-568675D5F51C}">
      <dgm:prSet/>
      <dgm:spPr/>
      <dgm:t>
        <a:bodyPr/>
        <a:lstStyle/>
        <a:p>
          <a:r>
            <a:rPr lang="en-US"/>
            <a:t>Under MAR</a:t>
          </a:r>
        </a:p>
      </dgm:t>
    </dgm:pt>
    <dgm:pt modelId="{0450AC66-7B5D-4B82-87DC-42D043310B67}" type="parTrans" cxnId="{E6250FAE-9389-4680-ACE7-1E7465E7B185}">
      <dgm:prSet/>
      <dgm:spPr/>
      <dgm:t>
        <a:bodyPr/>
        <a:lstStyle/>
        <a:p>
          <a:endParaRPr lang="en-US"/>
        </a:p>
      </dgm:t>
    </dgm:pt>
    <dgm:pt modelId="{E1175583-B99E-4516-B30F-2E4812041567}" type="sibTrans" cxnId="{E6250FAE-9389-4680-ACE7-1E7465E7B185}">
      <dgm:prSet/>
      <dgm:spPr/>
      <dgm:t>
        <a:bodyPr/>
        <a:lstStyle/>
        <a:p>
          <a:endParaRPr lang="en-US"/>
        </a:p>
      </dgm:t>
    </dgm:pt>
    <dgm:pt modelId="{582C8ACA-3114-4745-B8B5-66C31BD6A4C1}">
      <dgm:prSet/>
      <dgm:spPr/>
      <dgm:t>
        <a:bodyPr/>
        <a:lstStyle/>
        <a:p>
          <a:r>
            <a:rPr lang="en-US"/>
            <a:t>Unbiased estimates of exposure effect</a:t>
          </a:r>
        </a:p>
      </dgm:t>
    </dgm:pt>
    <dgm:pt modelId="{344380B0-075E-437A-9E1E-266693D7DE43}" type="parTrans" cxnId="{ADEDC105-F995-4ED9-AF80-1057368763D3}">
      <dgm:prSet/>
      <dgm:spPr/>
      <dgm:t>
        <a:bodyPr/>
        <a:lstStyle/>
        <a:p>
          <a:endParaRPr lang="en-US"/>
        </a:p>
      </dgm:t>
    </dgm:pt>
    <dgm:pt modelId="{AEB75D01-4194-4A90-B8BA-DB95166C28DB}" type="sibTrans" cxnId="{ADEDC105-F995-4ED9-AF80-1057368763D3}">
      <dgm:prSet/>
      <dgm:spPr/>
      <dgm:t>
        <a:bodyPr/>
        <a:lstStyle/>
        <a:p>
          <a:endParaRPr lang="en-US"/>
        </a:p>
      </dgm:t>
    </dgm:pt>
    <dgm:pt modelId="{6DB557CA-0FB1-4931-85D1-D71442D3A096}">
      <dgm:prSet/>
      <dgm:spPr/>
      <dgm:t>
        <a:bodyPr/>
        <a:lstStyle/>
        <a:p>
          <a:r>
            <a:rPr lang="en-US"/>
            <a:t>Unbiased estimates of variance</a:t>
          </a:r>
        </a:p>
      </dgm:t>
    </dgm:pt>
    <dgm:pt modelId="{F74D3762-FFAD-458F-8F07-30A0666117BC}" type="parTrans" cxnId="{57FA7E14-32F8-4272-A3D9-1D6DE61A87D4}">
      <dgm:prSet/>
      <dgm:spPr/>
      <dgm:t>
        <a:bodyPr/>
        <a:lstStyle/>
        <a:p>
          <a:endParaRPr lang="en-US"/>
        </a:p>
      </dgm:t>
    </dgm:pt>
    <dgm:pt modelId="{0016D948-96DB-419A-AACC-E140E1B78E5B}" type="sibTrans" cxnId="{57FA7E14-32F8-4272-A3D9-1D6DE61A87D4}">
      <dgm:prSet/>
      <dgm:spPr/>
      <dgm:t>
        <a:bodyPr/>
        <a:lstStyle/>
        <a:p>
          <a:endParaRPr lang="en-US"/>
        </a:p>
      </dgm:t>
    </dgm:pt>
    <dgm:pt modelId="{DA94314D-A0A1-4CF9-86C5-405CB321B4D3}">
      <dgm:prSet/>
      <dgm:spPr/>
      <dgm:t>
        <a:bodyPr/>
        <a:lstStyle/>
        <a:p>
          <a:pPr>
            <a:defRPr b="1"/>
          </a:pPr>
          <a:r>
            <a:rPr lang="en-US"/>
            <a:t>Disadvantages</a:t>
          </a:r>
        </a:p>
      </dgm:t>
    </dgm:pt>
    <dgm:pt modelId="{700B4451-7013-4F41-9C4C-C2E7A06E48E1}" type="parTrans" cxnId="{080A447F-C597-4F6E-86BD-5656437DFE81}">
      <dgm:prSet/>
      <dgm:spPr/>
      <dgm:t>
        <a:bodyPr/>
        <a:lstStyle/>
        <a:p>
          <a:endParaRPr lang="en-US"/>
        </a:p>
      </dgm:t>
    </dgm:pt>
    <dgm:pt modelId="{25D5B677-BA2C-4CDE-B812-B3A8AE330446}" type="sibTrans" cxnId="{080A447F-C597-4F6E-86BD-5656437DFE81}">
      <dgm:prSet/>
      <dgm:spPr/>
      <dgm:t>
        <a:bodyPr/>
        <a:lstStyle/>
        <a:p>
          <a:endParaRPr lang="en-US"/>
        </a:p>
      </dgm:t>
    </dgm:pt>
    <dgm:pt modelId="{31C01E55-A806-47A9-8C30-610DA0C9A8C3}">
      <dgm:prSet/>
      <dgm:spPr/>
      <dgm:t>
        <a:bodyPr/>
        <a:lstStyle/>
        <a:p>
          <a:r>
            <a:rPr lang="en-US"/>
            <a:t>Doesn’t give a unique exposure effect</a:t>
          </a:r>
        </a:p>
      </dgm:t>
    </dgm:pt>
    <dgm:pt modelId="{E25A0384-CC15-4A30-B240-6574D303AD7F}" type="parTrans" cxnId="{EB91160C-0875-415A-B500-228F2255C905}">
      <dgm:prSet/>
      <dgm:spPr/>
      <dgm:t>
        <a:bodyPr/>
        <a:lstStyle/>
        <a:p>
          <a:endParaRPr lang="en-US"/>
        </a:p>
      </dgm:t>
    </dgm:pt>
    <dgm:pt modelId="{5C75DFCB-E5C2-4E6E-B882-A713881CBE87}" type="sibTrans" cxnId="{EB91160C-0875-415A-B500-228F2255C905}">
      <dgm:prSet/>
      <dgm:spPr/>
      <dgm:t>
        <a:bodyPr/>
        <a:lstStyle/>
        <a:p>
          <a:endParaRPr lang="en-US"/>
        </a:p>
      </dgm:t>
    </dgm:pt>
    <dgm:pt modelId="{4CB874BE-58FC-4220-A4FD-297DE9D861E1}">
      <dgm:prSet/>
      <dgm:spPr/>
      <dgm:t>
        <a:bodyPr/>
        <a:lstStyle/>
        <a:p>
          <a:r>
            <a:rPr lang="en-US"/>
            <a:t>Imputation model needs to be compatible with the analysis model</a:t>
          </a:r>
        </a:p>
      </dgm:t>
    </dgm:pt>
    <dgm:pt modelId="{4CB1F178-9F32-43FA-8CFC-D3BA544EAC53}" type="parTrans" cxnId="{3B81E6CA-2DD6-4158-835E-E6BB8761304D}">
      <dgm:prSet/>
      <dgm:spPr/>
      <dgm:t>
        <a:bodyPr/>
        <a:lstStyle/>
        <a:p>
          <a:endParaRPr lang="en-US"/>
        </a:p>
      </dgm:t>
    </dgm:pt>
    <dgm:pt modelId="{351AA136-E215-45B3-B7BC-C9433E551555}" type="sibTrans" cxnId="{3B81E6CA-2DD6-4158-835E-E6BB8761304D}">
      <dgm:prSet/>
      <dgm:spPr/>
      <dgm:t>
        <a:bodyPr/>
        <a:lstStyle/>
        <a:p>
          <a:endParaRPr lang="en-US"/>
        </a:p>
      </dgm:t>
    </dgm:pt>
    <dgm:pt modelId="{93255510-1A79-451C-B314-AC5C3A333D9C}">
      <dgm:prSet/>
      <dgm:spPr/>
      <dgm:t>
        <a:bodyPr/>
        <a:lstStyle/>
        <a:p>
          <a:r>
            <a:rPr lang="en-US"/>
            <a:t>The imputation model can be more complex, but analysis model cannot contain variables that are not in the imputation model</a:t>
          </a:r>
        </a:p>
      </dgm:t>
    </dgm:pt>
    <dgm:pt modelId="{0DACC47A-A465-4E17-94C5-E94B945D35F0}" type="parTrans" cxnId="{B51B5F92-5786-4450-8F56-6AC244885861}">
      <dgm:prSet/>
      <dgm:spPr/>
      <dgm:t>
        <a:bodyPr/>
        <a:lstStyle/>
        <a:p>
          <a:endParaRPr lang="en-US"/>
        </a:p>
      </dgm:t>
    </dgm:pt>
    <dgm:pt modelId="{F04F14B4-F018-4C3E-8206-FD81E4910124}" type="sibTrans" cxnId="{B51B5F92-5786-4450-8F56-6AC244885861}">
      <dgm:prSet/>
      <dgm:spPr/>
      <dgm:t>
        <a:bodyPr/>
        <a:lstStyle/>
        <a:p>
          <a:endParaRPr lang="en-US"/>
        </a:p>
      </dgm:t>
    </dgm:pt>
    <dgm:pt modelId="{042B83AF-8576-47B5-A56C-E48E8F57E021}" type="pres">
      <dgm:prSet presAssocID="{DC9A97C6-6A01-4F5B-BD74-ACC297163680}" presName="root" presStyleCnt="0">
        <dgm:presLayoutVars>
          <dgm:dir/>
          <dgm:resizeHandles val="exact"/>
        </dgm:presLayoutVars>
      </dgm:prSet>
      <dgm:spPr/>
    </dgm:pt>
    <dgm:pt modelId="{C6BC8E5A-176F-4624-B66A-E3F92DC0928E}" type="pres">
      <dgm:prSet presAssocID="{3E3635FA-0A0C-455C-9491-8A71638E6BB0}" presName="compNode" presStyleCnt="0"/>
      <dgm:spPr/>
    </dgm:pt>
    <dgm:pt modelId="{3B220AB3-CEE5-4891-B41A-ACEEA8AAAEA5}" type="pres">
      <dgm:prSet presAssocID="{3E3635FA-0A0C-455C-9491-8A71638E6BB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D5EF79A-32AF-45AC-90A7-9B737FA8F9E2}" type="pres">
      <dgm:prSet presAssocID="{3E3635FA-0A0C-455C-9491-8A71638E6BB0}" presName="iconSpace" presStyleCnt="0"/>
      <dgm:spPr/>
    </dgm:pt>
    <dgm:pt modelId="{5FC4CDBD-2F24-427F-93B2-70C4B1BA754F}" type="pres">
      <dgm:prSet presAssocID="{3E3635FA-0A0C-455C-9491-8A71638E6BB0}" presName="parTx" presStyleLbl="revTx" presStyleIdx="0" presStyleCnt="4">
        <dgm:presLayoutVars>
          <dgm:chMax val="0"/>
          <dgm:chPref val="0"/>
        </dgm:presLayoutVars>
      </dgm:prSet>
      <dgm:spPr/>
    </dgm:pt>
    <dgm:pt modelId="{908EA980-C6F4-4C0E-A102-48C50760B3FE}" type="pres">
      <dgm:prSet presAssocID="{3E3635FA-0A0C-455C-9491-8A71638E6BB0}" presName="txSpace" presStyleCnt="0"/>
      <dgm:spPr/>
    </dgm:pt>
    <dgm:pt modelId="{37AF1178-C182-447A-A861-E4B0063DD87D}" type="pres">
      <dgm:prSet presAssocID="{3E3635FA-0A0C-455C-9491-8A71638E6BB0}" presName="desTx" presStyleLbl="revTx" presStyleIdx="1" presStyleCnt="4">
        <dgm:presLayoutVars/>
      </dgm:prSet>
      <dgm:spPr/>
    </dgm:pt>
    <dgm:pt modelId="{04BB7228-7A6D-40FA-BBDA-496412AEF30F}" type="pres">
      <dgm:prSet presAssocID="{E6E8E783-FE6B-454F-810B-EFF0E70EF2B7}" presName="sibTrans" presStyleCnt="0"/>
      <dgm:spPr/>
    </dgm:pt>
    <dgm:pt modelId="{26801B33-6F84-4316-82A3-2DEDE9F3657A}" type="pres">
      <dgm:prSet presAssocID="{DA94314D-A0A1-4CF9-86C5-405CB321B4D3}" presName="compNode" presStyleCnt="0"/>
      <dgm:spPr/>
    </dgm:pt>
    <dgm:pt modelId="{03354FD7-50D9-4DFB-8E0B-9DA507F37CD3}" type="pres">
      <dgm:prSet presAssocID="{DA94314D-A0A1-4CF9-86C5-405CB321B4D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D4B7EFEC-792D-41E4-B8AB-5A938F2A4AB8}" type="pres">
      <dgm:prSet presAssocID="{DA94314D-A0A1-4CF9-86C5-405CB321B4D3}" presName="iconSpace" presStyleCnt="0"/>
      <dgm:spPr/>
    </dgm:pt>
    <dgm:pt modelId="{E34254CB-8FE9-4173-930F-A350FD43D28E}" type="pres">
      <dgm:prSet presAssocID="{DA94314D-A0A1-4CF9-86C5-405CB321B4D3}" presName="parTx" presStyleLbl="revTx" presStyleIdx="2" presStyleCnt="4">
        <dgm:presLayoutVars>
          <dgm:chMax val="0"/>
          <dgm:chPref val="0"/>
        </dgm:presLayoutVars>
      </dgm:prSet>
      <dgm:spPr/>
    </dgm:pt>
    <dgm:pt modelId="{B3BBEA27-A4BB-4BBA-B5A4-C737E3C18B9B}" type="pres">
      <dgm:prSet presAssocID="{DA94314D-A0A1-4CF9-86C5-405CB321B4D3}" presName="txSpace" presStyleCnt="0"/>
      <dgm:spPr/>
    </dgm:pt>
    <dgm:pt modelId="{3E19FD2F-9713-4C64-B675-EC5DCA5981B8}" type="pres">
      <dgm:prSet presAssocID="{DA94314D-A0A1-4CF9-86C5-405CB321B4D3}" presName="desTx" presStyleLbl="revTx" presStyleIdx="3" presStyleCnt="4">
        <dgm:presLayoutVars/>
      </dgm:prSet>
      <dgm:spPr/>
    </dgm:pt>
  </dgm:ptLst>
  <dgm:cxnLst>
    <dgm:cxn modelId="{ADEDC105-F995-4ED9-AF80-1057368763D3}" srcId="{C6207B4D-EA6D-4996-9DFA-568675D5F51C}" destId="{582C8ACA-3114-4745-B8B5-66C31BD6A4C1}" srcOrd="0" destOrd="0" parTransId="{344380B0-075E-437A-9E1E-266693D7DE43}" sibTransId="{AEB75D01-4194-4A90-B8BA-DB95166C28DB}"/>
    <dgm:cxn modelId="{EB91160C-0875-415A-B500-228F2255C905}" srcId="{DA94314D-A0A1-4CF9-86C5-405CB321B4D3}" destId="{31C01E55-A806-47A9-8C30-610DA0C9A8C3}" srcOrd="0" destOrd="0" parTransId="{E25A0384-CC15-4A30-B240-6574D303AD7F}" sibTransId="{5C75DFCB-E5C2-4E6E-B882-A713881CBE87}"/>
    <dgm:cxn modelId="{57FA7E14-32F8-4272-A3D9-1D6DE61A87D4}" srcId="{C6207B4D-EA6D-4996-9DFA-568675D5F51C}" destId="{6DB557CA-0FB1-4931-85D1-D71442D3A096}" srcOrd="1" destOrd="0" parTransId="{F74D3762-FFAD-458F-8F07-30A0666117BC}" sibTransId="{0016D948-96DB-419A-AACC-E140E1B78E5B}"/>
    <dgm:cxn modelId="{561D7C21-54F1-4504-BFA4-05C6B312A40D}" srcId="{DC9A97C6-6A01-4F5B-BD74-ACC297163680}" destId="{3E3635FA-0A0C-455C-9491-8A71638E6BB0}" srcOrd="0" destOrd="0" parTransId="{62ED8A50-DF56-44D8-AAB3-B191331664CB}" sibTransId="{E6E8E783-FE6B-454F-810B-EFF0E70EF2B7}"/>
    <dgm:cxn modelId="{546B0A33-5B0B-4154-973A-77B7A97CA6B5}" type="presOf" srcId="{582C8ACA-3114-4745-B8B5-66C31BD6A4C1}" destId="{37AF1178-C182-447A-A861-E4B0063DD87D}" srcOrd="0" destOrd="3" presId="urn:microsoft.com/office/officeart/2018/2/layout/IconLabelDescriptionList"/>
    <dgm:cxn modelId="{B2F6DA38-F124-4CE6-82DA-0DDECFF8BC1A}" srcId="{3E3635FA-0A0C-455C-9491-8A71638E6BB0}" destId="{F8CDF958-A29C-4FD8-8DCE-F33BFFF886CB}" srcOrd="1" destOrd="0" parTransId="{33185A52-9319-4431-BCED-3F0501D133CD}" sibTransId="{B7BD9CF2-B8D7-4847-BFB6-DBD47E5C2214}"/>
    <dgm:cxn modelId="{D8CBC25C-9407-400E-9001-26D1AF30F59B}" type="presOf" srcId="{31C01E55-A806-47A9-8C30-610DA0C9A8C3}" destId="{3E19FD2F-9713-4C64-B675-EC5DCA5981B8}" srcOrd="0" destOrd="0" presId="urn:microsoft.com/office/officeart/2018/2/layout/IconLabelDescriptionList"/>
    <dgm:cxn modelId="{A1E9BF60-1080-4892-BAD6-F65E7FCE1A17}" type="presOf" srcId="{6DB557CA-0FB1-4931-85D1-D71442D3A096}" destId="{37AF1178-C182-447A-A861-E4B0063DD87D}" srcOrd="0" destOrd="4" presId="urn:microsoft.com/office/officeart/2018/2/layout/IconLabelDescriptionList"/>
    <dgm:cxn modelId="{6FF59767-634B-47BD-97DA-7E451FFF8104}" type="presOf" srcId="{7A0245FF-D871-4DC0-B7CD-46E659C234AF}" destId="{37AF1178-C182-447A-A861-E4B0063DD87D}" srcOrd="0" destOrd="0" presId="urn:microsoft.com/office/officeart/2018/2/layout/IconLabelDescriptionList"/>
    <dgm:cxn modelId="{A016CA58-1277-44FE-86F4-44508F51505F}" type="presOf" srcId="{C6207B4D-EA6D-4996-9DFA-568675D5F51C}" destId="{37AF1178-C182-447A-A861-E4B0063DD87D}" srcOrd="0" destOrd="2" presId="urn:microsoft.com/office/officeart/2018/2/layout/IconLabelDescriptionList"/>
    <dgm:cxn modelId="{080A447F-C597-4F6E-86BD-5656437DFE81}" srcId="{DC9A97C6-6A01-4F5B-BD74-ACC297163680}" destId="{DA94314D-A0A1-4CF9-86C5-405CB321B4D3}" srcOrd="1" destOrd="0" parTransId="{700B4451-7013-4F41-9C4C-C2E7A06E48E1}" sibTransId="{25D5B677-BA2C-4CDE-B812-B3A8AE330446}"/>
    <dgm:cxn modelId="{B51B5F92-5786-4450-8F56-6AC244885861}" srcId="{4CB874BE-58FC-4220-A4FD-297DE9D861E1}" destId="{93255510-1A79-451C-B314-AC5C3A333D9C}" srcOrd="0" destOrd="0" parTransId="{0DACC47A-A465-4E17-94C5-E94B945D35F0}" sibTransId="{F04F14B4-F018-4C3E-8206-FD81E4910124}"/>
    <dgm:cxn modelId="{D15A14A8-48FC-42A2-B707-DF6D5E04AA3E}" type="presOf" srcId="{DC9A97C6-6A01-4F5B-BD74-ACC297163680}" destId="{042B83AF-8576-47B5-A56C-E48E8F57E021}" srcOrd="0" destOrd="0" presId="urn:microsoft.com/office/officeart/2018/2/layout/IconLabelDescriptionList"/>
    <dgm:cxn modelId="{E6250FAE-9389-4680-ACE7-1E7465E7B185}" srcId="{3E3635FA-0A0C-455C-9491-8A71638E6BB0}" destId="{C6207B4D-EA6D-4996-9DFA-568675D5F51C}" srcOrd="2" destOrd="0" parTransId="{0450AC66-7B5D-4B82-87DC-42D043310B67}" sibTransId="{E1175583-B99E-4516-B30F-2E4812041567}"/>
    <dgm:cxn modelId="{BB3322BD-4AFF-4CFF-9E61-DB501D27D5DD}" type="presOf" srcId="{3E3635FA-0A0C-455C-9491-8A71638E6BB0}" destId="{5FC4CDBD-2F24-427F-93B2-70C4B1BA754F}" srcOrd="0" destOrd="0" presId="urn:microsoft.com/office/officeart/2018/2/layout/IconLabelDescriptionList"/>
    <dgm:cxn modelId="{FD1ECBC5-4D88-4293-B4D1-69409CC7F685}" srcId="{3E3635FA-0A0C-455C-9491-8A71638E6BB0}" destId="{7A0245FF-D871-4DC0-B7CD-46E659C234AF}" srcOrd="0" destOrd="0" parTransId="{E45591D7-7F78-4A19-A9FB-4C6450942A19}" sibTransId="{54281641-17DC-48F8-BD95-BAA702DF76A0}"/>
    <dgm:cxn modelId="{4510A4C7-CF76-4BA9-A847-524616BB226B}" type="presOf" srcId="{F8CDF958-A29C-4FD8-8DCE-F33BFFF886CB}" destId="{37AF1178-C182-447A-A861-E4B0063DD87D}" srcOrd="0" destOrd="1" presId="urn:microsoft.com/office/officeart/2018/2/layout/IconLabelDescriptionList"/>
    <dgm:cxn modelId="{3B81E6CA-2DD6-4158-835E-E6BB8761304D}" srcId="{DA94314D-A0A1-4CF9-86C5-405CB321B4D3}" destId="{4CB874BE-58FC-4220-A4FD-297DE9D861E1}" srcOrd="1" destOrd="0" parTransId="{4CB1F178-9F32-43FA-8CFC-D3BA544EAC53}" sibTransId="{351AA136-E215-45B3-B7BC-C9433E551555}"/>
    <dgm:cxn modelId="{2923C9EB-0C6D-4CEC-B441-56002990EE96}" type="presOf" srcId="{93255510-1A79-451C-B314-AC5C3A333D9C}" destId="{3E19FD2F-9713-4C64-B675-EC5DCA5981B8}" srcOrd="0" destOrd="2" presId="urn:microsoft.com/office/officeart/2018/2/layout/IconLabelDescriptionList"/>
    <dgm:cxn modelId="{215A5EF4-EE8C-4676-B367-44E7B3F642C4}" type="presOf" srcId="{4CB874BE-58FC-4220-A4FD-297DE9D861E1}" destId="{3E19FD2F-9713-4C64-B675-EC5DCA5981B8}" srcOrd="0" destOrd="1" presId="urn:microsoft.com/office/officeart/2018/2/layout/IconLabelDescriptionList"/>
    <dgm:cxn modelId="{507662FB-FC71-48AB-B108-E816308CBDFD}" type="presOf" srcId="{DA94314D-A0A1-4CF9-86C5-405CB321B4D3}" destId="{E34254CB-8FE9-4173-930F-A350FD43D28E}" srcOrd="0" destOrd="0" presId="urn:microsoft.com/office/officeart/2018/2/layout/IconLabelDescriptionList"/>
    <dgm:cxn modelId="{57FB8B73-9A0C-43F8-B4E8-D39DE91A116E}" type="presParOf" srcId="{042B83AF-8576-47B5-A56C-E48E8F57E021}" destId="{C6BC8E5A-176F-4624-B66A-E3F92DC0928E}" srcOrd="0" destOrd="0" presId="urn:microsoft.com/office/officeart/2018/2/layout/IconLabelDescriptionList"/>
    <dgm:cxn modelId="{E05D9FCE-4CFB-4C32-BAC0-60E710DC9CF5}" type="presParOf" srcId="{C6BC8E5A-176F-4624-B66A-E3F92DC0928E}" destId="{3B220AB3-CEE5-4891-B41A-ACEEA8AAAEA5}" srcOrd="0" destOrd="0" presId="urn:microsoft.com/office/officeart/2018/2/layout/IconLabelDescriptionList"/>
    <dgm:cxn modelId="{53D64E9F-8CBF-4CCE-8C6E-AF14A41088EF}" type="presParOf" srcId="{C6BC8E5A-176F-4624-B66A-E3F92DC0928E}" destId="{2D5EF79A-32AF-45AC-90A7-9B737FA8F9E2}" srcOrd="1" destOrd="0" presId="urn:microsoft.com/office/officeart/2018/2/layout/IconLabelDescriptionList"/>
    <dgm:cxn modelId="{8D00569F-B96A-40D4-8C5A-035F0D86BCCC}" type="presParOf" srcId="{C6BC8E5A-176F-4624-B66A-E3F92DC0928E}" destId="{5FC4CDBD-2F24-427F-93B2-70C4B1BA754F}" srcOrd="2" destOrd="0" presId="urn:microsoft.com/office/officeart/2018/2/layout/IconLabelDescriptionList"/>
    <dgm:cxn modelId="{CE966CA4-9C99-41E3-8829-FD4F65204C26}" type="presParOf" srcId="{C6BC8E5A-176F-4624-B66A-E3F92DC0928E}" destId="{908EA980-C6F4-4C0E-A102-48C50760B3FE}" srcOrd="3" destOrd="0" presId="urn:microsoft.com/office/officeart/2018/2/layout/IconLabelDescriptionList"/>
    <dgm:cxn modelId="{9BD29EB3-2A1B-418C-8BF0-70B02CE1EB3C}" type="presParOf" srcId="{C6BC8E5A-176F-4624-B66A-E3F92DC0928E}" destId="{37AF1178-C182-447A-A861-E4B0063DD87D}" srcOrd="4" destOrd="0" presId="urn:microsoft.com/office/officeart/2018/2/layout/IconLabelDescriptionList"/>
    <dgm:cxn modelId="{BDD3692C-4A0A-4B9F-BFFF-B9DDE5CC82D9}" type="presParOf" srcId="{042B83AF-8576-47B5-A56C-E48E8F57E021}" destId="{04BB7228-7A6D-40FA-BBDA-496412AEF30F}" srcOrd="1" destOrd="0" presId="urn:microsoft.com/office/officeart/2018/2/layout/IconLabelDescriptionList"/>
    <dgm:cxn modelId="{43075CEF-7075-4406-81A6-A8525DCF9CE0}" type="presParOf" srcId="{042B83AF-8576-47B5-A56C-E48E8F57E021}" destId="{26801B33-6F84-4316-82A3-2DEDE9F3657A}" srcOrd="2" destOrd="0" presId="urn:microsoft.com/office/officeart/2018/2/layout/IconLabelDescriptionList"/>
    <dgm:cxn modelId="{BF671201-9BC7-45FF-A7E9-01512487CBA7}" type="presParOf" srcId="{26801B33-6F84-4316-82A3-2DEDE9F3657A}" destId="{03354FD7-50D9-4DFB-8E0B-9DA507F37CD3}" srcOrd="0" destOrd="0" presId="urn:microsoft.com/office/officeart/2018/2/layout/IconLabelDescriptionList"/>
    <dgm:cxn modelId="{4214BC6B-4710-4B3D-A660-B1700884F038}" type="presParOf" srcId="{26801B33-6F84-4316-82A3-2DEDE9F3657A}" destId="{D4B7EFEC-792D-41E4-B8AB-5A938F2A4AB8}" srcOrd="1" destOrd="0" presId="urn:microsoft.com/office/officeart/2018/2/layout/IconLabelDescriptionList"/>
    <dgm:cxn modelId="{F86072C4-1A51-4B2A-9D41-070939B5DCCE}" type="presParOf" srcId="{26801B33-6F84-4316-82A3-2DEDE9F3657A}" destId="{E34254CB-8FE9-4173-930F-A350FD43D28E}" srcOrd="2" destOrd="0" presId="urn:microsoft.com/office/officeart/2018/2/layout/IconLabelDescriptionList"/>
    <dgm:cxn modelId="{FEDDA811-1833-461F-84D2-8ED7FFC80700}" type="presParOf" srcId="{26801B33-6F84-4316-82A3-2DEDE9F3657A}" destId="{B3BBEA27-A4BB-4BBA-B5A4-C737E3C18B9B}" srcOrd="3" destOrd="0" presId="urn:microsoft.com/office/officeart/2018/2/layout/IconLabelDescriptionList"/>
    <dgm:cxn modelId="{28430B86-CD67-4CEF-B49E-04C888D8BA04}" type="presParOf" srcId="{26801B33-6F84-4316-82A3-2DEDE9F3657A}" destId="{3E19FD2F-9713-4C64-B675-EC5DCA5981B8}"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8F720F-862E-4B98-B3D1-AA77AF277CF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E6459BA-B333-4C21-A924-44ED6DE513C9}">
      <dgm:prSet/>
      <dgm:spPr/>
      <dgm:t>
        <a:bodyPr/>
        <a:lstStyle/>
        <a:p>
          <a:r>
            <a:rPr lang="en-US"/>
            <a:t>First, generate imputations under an ignorable assumption.</a:t>
          </a:r>
        </a:p>
      </dgm:t>
    </dgm:pt>
    <dgm:pt modelId="{F488E24A-2282-4447-AFDB-A02554147F18}" type="parTrans" cxnId="{62562812-7DC5-4CE6-AD4E-7036D39BAC2F}">
      <dgm:prSet/>
      <dgm:spPr/>
      <dgm:t>
        <a:bodyPr/>
        <a:lstStyle/>
        <a:p>
          <a:endParaRPr lang="en-US"/>
        </a:p>
      </dgm:t>
    </dgm:pt>
    <dgm:pt modelId="{936FF0D9-4B6C-4C8E-AE38-344DFD2FFCE0}" type="sibTrans" cxnId="{62562812-7DC5-4CE6-AD4E-7036D39BAC2F}">
      <dgm:prSet/>
      <dgm:spPr/>
      <dgm:t>
        <a:bodyPr/>
        <a:lstStyle/>
        <a:p>
          <a:endParaRPr lang="en-US"/>
        </a:p>
      </dgm:t>
    </dgm:pt>
    <dgm:pt modelId="{FF6A2AFD-1B46-4CC8-856F-0EAA5FCF6B23}">
      <dgm:prSet/>
      <dgm:spPr/>
      <dgm:t>
        <a:bodyPr/>
        <a:lstStyle/>
        <a:p>
          <a:r>
            <a:rPr lang="en-US" dirty="0"/>
            <a:t>Modify the imputations using a transformation</a:t>
          </a:r>
        </a:p>
      </dgm:t>
    </dgm:pt>
    <dgm:pt modelId="{C53A4B11-6119-40A3-ACF5-626987877926}" type="parTrans" cxnId="{9A4AEE3A-B3F6-4936-A035-16E74F8EB7D3}">
      <dgm:prSet/>
      <dgm:spPr/>
      <dgm:t>
        <a:bodyPr/>
        <a:lstStyle/>
        <a:p>
          <a:endParaRPr lang="en-US"/>
        </a:p>
      </dgm:t>
    </dgm:pt>
    <dgm:pt modelId="{5DADED6D-C8B8-46C1-8DB3-C2038E62958C}" type="sibTrans" cxnId="{9A4AEE3A-B3F6-4936-A035-16E74F8EB7D3}">
      <dgm:prSet/>
      <dgm:spPr/>
      <dgm:t>
        <a:bodyPr/>
        <a:lstStyle/>
        <a:p>
          <a:endParaRPr lang="en-US"/>
        </a:p>
      </dgm:t>
    </dgm:pt>
    <dgm:pt modelId="{4F223B56-7319-484E-80C1-521E0831850E}">
      <dgm:prSet/>
      <dgm:spPr/>
      <dgm:t>
        <a:bodyPr/>
        <a:lstStyle/>
        <a:p>
          <a:r>
            <a:rPr lang="en-US" dirty="0"/>
            <a:t>E.g., missing observations are 10% higher then observed</a:t>
          </a:r>
        </a:p>
      </dgm:t>
    </dgm:pt>
    <dgm:pt modelId="{501655E7-0A8E-4A50-B7D1-E71F8F6B5CF8}" type="parTrans" cxnId="{94009AC7-3B56-443B-9840-7221A450AB8A}">
      <dgm:prSet/>
      <dgm:spPr/>
      <dgm:t>
        <a:bodyPr/>
        <a:lstStyle/>
        <a:p>
          <a:endParaRPr lang="en-US"/>
        </a:p>
      </dgm:t>
    </dgm:pt>
    <dgm:pt modelId="{7EFE7DC3-CDA6-43A8-AD05-4237F03F719E}" type="sibTrans" cxnId="{94009AC7-3B56-443B-9840-7221A450AB8A}">
      <dgm:prSet/>
      <dgm:spPr/>
      <dgm:t>
        <a:bodyPr/>
        <a:lstStyle/>
        <a:p>
          <a:endParaRPr lang="en-US"/>
        </a:p>
      </dgm:t>
    </dgm:pt>
    <dgm:pt modelId="{8A050212-F74E-4573-8B84-8C81C730280D}">
      <dgm:prSet/>
      <dgm:spPr/>
      <dgm:t>
        <a:bodyPr/>
        <a:lstStyle/>
        <a:p>
          <a:r>
            <a:rPr lang="en-US"/>
            <a:t>Repeat the process by modifying transformation</a:t>
          </a:r>
        </a:p>
      </dgm:t>
    </dgm:pt>
    <dgm:pt modelId="{D50363BD-E6BB-46DC-93CF-8EA0DD5F1F9C}" type="parTrans" cxnId="{81B21B28-24DD-48E9-970D-A6E2B8076081}">
      <dgm:prSet/>
      <dgm:spPr/>
      <dgm:t>
        <a:bodyPr/>
        <a:lstStyle/>
        <a:p>
          <a:endParaRPr lang="en-US"/>
        </a:p>
      </dgm:t>
    </dgm:pt>
    <dgm:pt modelId="{2B9953D1-289A-459C-A6B6-29425D08E9F9}" type="sibTrans" cxnId="{81B21B28-24DD-48E9-970D-A6E2B8076081}">
      <dgm:prSet/>
      <dgm:spPr/>
      <dgm:t>
        <a:bodyPr/>
        <a:lstStyle/>
        <a:p>
          <a:endParaRPr lang="en-US"/>
        </a:p>
      </dgm:t>
    </dgm:pt>
    <dgm:pt modelId="{F33F914E-360D-432C-8FD2-C53D340584E5}" type="pres">
      <dgm:prSet presAssocID="{198F720F-862E-4B98-B3D1-AA77AF277CFA}" presName="root" presStyleCnt="0">
        <dgm:presLayoutVars>
          <dgm:dir/>
          <dgm:resizeHandles val="exact"/>
        </dgm:presLayoutVars>
      </dgm:prSet>
      <dgm:spPr/>
    </dgm:pt>
    <dgm:pt modelId="{5DA227D6-8E72-4682-8849-84B0298D8D52}" type="pres">
      <dgm:prSet presAssocID="{3E6459BA-B333-4C21-A924-44ED6DE513C9}" presName="compNode" presStyleCnt="0"/>
      <dgm:spPr/>
    </dgm:pt>
    <dgm:pt modelId="{D7A9117D-9F3D-4A66-85EF-42BA260B8866}" type="pres">
      <dgm:prSet presAssocID="{3E6459BA-B333-4C21-A924-44ED6DE513C9}" presName="bgRect" presStyleLbl="bgShp" presStyleIdx="0" presStyleCnt="3"/>
      <dgm:spPr/>
    </dgm:pt>
    <dgm:pt modelId="{D4B7F65E-B026-46C0-B796-8D94CF086AB5}" type="pres">
      <dgm:prSet presAssocID="{3E6459BA-B333-4C21-A924-44ED6DE513C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plosion"/>
        </a:ext>
      </dgm:extLst>
    </dgm:pt>
    <dgm:pt modelId="{E5EEFCE1-6D21-4259-BC29-43D8D6BE7BFB}" type="pres">
      <dgm:prSet presAssocID="{3E6459BA-B333-4C21-A924-44ED6DE513C9}" presName="spaceRect" presStyleCnt="0"/>
      <dgm:spPr/>
    </dgm:pt>
    <dgm:pt modelId="{51229B77-E7BB-4E9C-A820-FF4DF3E29F14}" type="pres">
      <dgm:prSet presAssocID="{3E6459BA-B333-4C21-A924-44ED6DE513C9}" presName="parTx" presStyleLbl="revTx" presStyleIdx="0" presStyleCnt="4">
        <dgm:presLayoutVars>
          <dgm:chMax val="0"/>
          <dgm:chPref val="0"/>
        </dgm:presLayoutVars>
      </dgm:prSet>
      <dgm:spPr/>
    </dgm:pt>
    <dgm:pt modelId="{73051BC8-C484-4FE6-AB45-F622A256920C}" type="pres">
      <dgm:prSet presAssocID="{936FF0D9-4B6C-4C8E-AE38-344DFD2FFCE0}" presName="sibTrans" presStyleCnt="0"/>
      <dgm:spPr/>
    </dgm:pt>
    <dgm:pt modelId="{DAFEA91E-3C9B-43AF-A8F8-F4645B3155B1}" type="pres">
      <dgm:prSet presAssocID="{FF6A2AFD-1B46-4CC8-856F-0EAA5FCF6B23}" presName="compNode" presStyleCnt="0"/>
      <dgm:spPr/>
    </dgm:pt>
    <dgm:pt modelId="{660E214B-434D-40B5-BC5B-EFA311E5FC5E}" type="pres">
      <dgm:prSet presAssocID="{FF6A2AFD-1B46-4CC8-856F-0EAA5FCF6B23}" presName="bgRect" presStyleLbl="bgShp" presStyleIdx="1" presStyleCnt="3"/>
      <dgm:spPr/>
    </dgm:pt>
    <dgm:pt modelId="{50F271F9-3239-49F7-8C59-44ABC92D7209}" type="pres">
      <dgm:prSet presAssocID="{FF6A2AFD-1B46-4CC8-856F-0EAA5FCF6B23}"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69C4CBEC-F15F-4088-BFE7-69A0119DE9F2}" type="pres">
      <dgm:prSet presAssocID="{FF6A2AFD-1B46-4CC8-856F-0EAA5FCF6B23}" presName="spaceRect" presStyleCnt="0"/>
      <dgm:spPr/>
    </dgm:pt>
    <dgm:pt modelId="{C9D021A8-0552-43EB-B5B2-D136BDC47CC7}" type="pres">
      <dgm:prSet presAssocID="{FF6A2AFD-1B46-4CC8-856F-0EAA5FCF6B23}" presName="parTx" presStyleLbl="revTx" presStyleIdx="1" presStyleCnt="4">
        <dgm:presLayoutVars>
          <dgm:chMax val="0"/>
          <dgm:chPref val="0"/>
        </dgm:presLayoutVars>
      </dgm:prSet>
      <dgm:spPr/>
    </dgm:pt>
    <dgm:pt modelId="{1D30C9C3-1A17-41DE-A53E-4E295180A7A8}" type="pres">
      <dgm:prSet presAssocID="{FF6A2AFD-1B46-4CC8-856F-0EAA5FCF6B23}" presName="desTx" presStyleLbl="revTx" presStyleIdx="2" presStyleCnt="4">
        <dgm:presLayoutVars/>
      </dgm:prSet>
      <dgm:spPr/>
    </dgm:pt>
    <dgm:pt modelId="{EABDFA97-5DBD-4C82-92C0-093FCED6BB01}" type="pres">
      <dgm:prSet presAssocID="{5DADED6D-C8B8-46C1-8DB3-C2038E62958C}" presName="sibTrans" presStyleCnt="0"/>
      <dgm:spPr/>
    </dgm:pt>
    <dgm:pt modelId="{0B33D126-419C-4B61-A00D-981A59DBBDDF}" type="pres">
      <dgm:prSet presAssocID="{8A050212-F74E-4573-8B84-8C81C730280D}" presName="compNode" presStyleCnt="0"/>
      <dgm:spPr/>
    </dgm:pt>
    <dgm:pt modelId="{5AB1D2E6-DE8F-4BC2-85D9-939F9EF093E7}" type="pres">
      <dgm:prSet presAssocID="{8A050212-F74E-4573-8B84-8C81C730280D}" presName="bgRect" presStyleLbl="bgShp" presStyleIdx="2" presStyleCnt="3"/>
      <dgm:spPr/>
    </dgm:pt>
    <dgm:pt modelId="{9E081A44-74DE-476B-9AE5-8B63E0C3257A}" type="pres">
      <dgm:prSet presAssocID="{8A050212-F74E-4573-8B84-8C81C730280D}"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peat"/>
        </a:ext>
      </dgm:extLst>
    </dgm:pt>
    <dgm:pt modelId="{033F4262-B842-46DA-8126-DB0E4B2D7A94}" type="pres">
      <dgm:prSet presAssocID="{8A050212-F74E-4573-8B84-8C81C730280D}" presName="spaceRect" presStyleCnt="0"/>
      <dgm:spPr/>
    </dgm:pt>
    <dgm:pt modelId="{B5C20C8D-DC96-4E9E-BE63-4DF30B6F2FE8}" type="pres">
      <dgm:prSet presAssocID="{8A050212-F74E-4573-8B84-8C81C730280D}" presName="parTx" presStyleLbl="revTx" presStyleIdx="3" presStyleCnt="4">
        <dgm:presLayoutVars>
          <dgm:chMax val="0"/>
          <dgm:chPref val="0"/>
        </dgm:presLayoutVars>
      </dgm:prSet>
      <dgm:spPr/>
    </dgm:pt>
  </dgm:ptLst>
  <dgm:cxnLst>
    <dgm:cxn modelId="{62562812-7DC5-4CE6-AD4E-7036D39BAC2F}" srcId="{198F720F-862E-4B98-B3D1-AA77AF277CFA}" destId="{3E6459BA-B333-4C21-A924-44ED6DE513C9}" srcOrd="0" destOrd="0" parTransId="{F488E24A-2282-4447-AFDB-A02554147F18}" sibTransId="{936FF0D9-4B6C-4C8E-AE38-344DFD2FFCE0}"/>
    <dgm:cxn modelId="{DA4D8212-BDD6-406A-B454-1C6566A53C18}" type="presOf" srcId="{FF6A2AFD-1B46-4CC8-856F-0EAA5FCF6B23}" destId="{C9D021A8-0552-43EB-B5B2-D136BDC47CC7}" srcOrd="0" destOrd="0" presId="urn:microsoft.com/office/officeart/2018/2/layout/IconVerticalSolidList"/>
    <dgm:cxn modelId="{81B21B28-24DD-48E9-970D-A6E2B8076081}" srcId="{198F720F-862E-4B98-B3D1-AA77AF277CFA}" destId="{8A050212-F74E-4573-8B84-8C81C730280D}" srcOrd="2" destOrd="0" parTransId="{D50363BD-E6BB-46DC-93CF-8EA0DD5F1F9C}" sibTransId="{2B9953D1-289A-459C-A6B6-29425D08E9F9}"/>
    <dgm:cxn modelId="{9A4AEE3A-B3F6-4936-A035-16E74F8EB7D3}" srcId="{198F720F-862E-4B98-B3D1-AA77AF277CFA}" destId="{FF6A2AFD-1B46-4CC8-856F-0EAA5FCF6B23}" srcOrd="1" destOrd="0" parTransId="{C53A4B11-6119-40A3-ACF5-626987877926}" sibTransId="{5DADED6D-C8B8-46C1-8DB3-C2038E62958C}"/>
    <dgm:cxn modelId="{781F0B5C-72DF-41B9-87DE-C47528989E4F}" type="presOf" srcId="{8A050212-F74E-4573-8B84-8C81C730280D}" destId="{B5C20C8D-DC96-4E9E-BE63-4DF30B6F2FE8}" srcOrd="0" destOrd="0" presId="urn:microsoft.com/office/officeart/2018/2/layout/IconVerticalSolidList"/>
    <dgm:cxn modelId="{4C914943-36F9-4384-AC55-A5886DFEF3B8}" type="presOf" srcId="{198F720F-862E-4B98-B3D1-AA77AF277CFA}" destId="{F33F914E-360D-432C-8FD2-C53D340584E5}" srcOrd="0" destOrd="0" presId="urn:microsoft.com/office/officeart/2018/2/layout/IconVerticalSolidList"/>
    <dgm:cxn modelId="{4407B98B-88C2-4FD7-B15F-9D497C4CE3F2}" type="presOf" srcId="{3E6459BA-B333-4C21-A924-44ED6DE513C9}" destId="{51229B77-E7BB-4E9C-A820-FF4DF3E29F14}" srcOrd="0" destOrd="0" presId="urn:microsoft.com/office/officeart/2018/2/layout/IconVerticalSolidList"/>
    <dgm:cxn modelId="{94009AC7-3B56-443B-9840-7221A450AB8A}" srcId="{FF6A2AFD-1B46-4CC8-856F-0EAA5FCF6B23}" destId="{4F223B56-7319-484E-80C1-521E0831850E}" srcOrd="0" destOrd="0" parTransId="{501655E7-0A8E-4A50-B7D1-E71F8F6B5CF8}" sibTransId="{7EFE7DC3-CDA6-43A8-AD05-4237F03F719E}"/>
    <dgm:cxn modelId="{AB4D28F7-40F8-4949-BD1D-3EF9D64A662F}" type="presOf" srcId="{4F223B56-7319-484E-80C1-521E0831850E}" destId="{1D30C9C3-1A17-41DE-A53E-4E295180A7A8}" srcOrd="0" destOrd="0" presId="urn:microsoft.com/office/officeart/2018/2/layout/IconVerticalSolidList"/>
    <dgm:cxn modelId="{AE742807-3A91-48F2-967B-A531F784699B}" type="presParOf" srcId="{F33F914E-360D-432C-8FD2-C53D340584E5}" destId="{5DA227D6-8E72-4682-8849-84B0298D8D52}" srcOrd="0" destOrd="0" presId="urn:microsoft.com/office/officeart/2018/2/layout/IconVerticalSolidList"/>
    <dgm:cxn modelId="{6E454EAF-9BA0-4BFD-A5C9-6906B90D4F97}" type="presParOf" srcId="{5DA227D6-8E72-4682-8849-84B0298D8D52}" destId="{D7A9117D-9F3D-4A66-85EF-42BA260B8866}" srcOrd="0" destOrd="0" presId="urn:microsoft.com/office/officeart/2018/2/layout/IconVerticalSolidList"/>
    <dgm:cxn modelId="{92B69979-C376-49A0-9366-45E9F059162F}" type="presParOf" srcId="{5DA227D6-8E72-4682-8849-84B0298D8D52}" destId="{D4B7F65E-B026-46C0-B796-8D94CF086AB5}" srcOrd="1" destOrd="0" presId="urn:microsoft.com/office/officeart/2018/2/layout/IconVerticalSolidList"/>
    <dgm:cxn modelId="{FE6E3359-9DB5-401A-812A-F71AF17143CE}" type="presParOf" srcId="{5DA227D6-8E72-4682-8849-84B0298D8D52}" destId="{E5EEFCE1-6D21-4259-BC29-43D8D6BE7BFB}" srcOrd="2" destOrd="0" presId="urn:microsoft.com/office/officeart/2018/2/layout/IconVerticalSolidList"/>
    <dgm:cxn modelId="{1055B98B-343B-4A29-9AED-880EF020EAA0}" type="presParOf" srcId="{5DA227D6-8E72-4682-8849-84B0298D8D52}" destId="{51229B77-E7BB-4E9C-A820-FF4DF3E29F14}" srcOrd="3" destOrd="0" presId="urn:microsoft.com/office/officeart/2018/2/layout/IconVerticalSolidList"/>
    <dgm:cxn modelId="{EF92FB7E-B1EF-4E47-B414-47A67D2E60AB}" type="presParOf" srcId="{F33F914E-360D-432C-8FD2-C53D340584E5}" destId="{73051BC8-C484-4FE6-AB45-F622A256920C}" srcOrd="1" destOrd="0" presId="urn:microsoft.com/office/officeart/2018/2/layout/IconVerticalSolidList"/>
    <dgm:cxn modelId="{CCF135A3-6F93-4313-BB23-59E8B96310D3}" type="presParOf" srcId="{F33F914E-360D-432C-8FD2-C53D340584E5}" destId="{DAFEA91E-3C9B-43AF-A8F8-F4645B3155B1}" srcOrd="2" destOrd="0" presId="urn:microsoft.com/office/officeart/2018/2/layout/IconVerticalSolidList"/>
    <dgm:cxn modelId="{765CDE21-05FC-49AE-8CE2-31A5EA491889}" type="presParOf" srcId="{DAFEA91E-3C9B-43AF-A8F8-F4645B3155B1}" destId="{660E214B-434D-40B5-BC5B-EFA311E5FC5E}" srcOrd="0" destOrd="0" presId="urn:microsoft.com/office/officeart/2018/2/layout/IconVerticalSolidList"/>
    <dgm:cxn modelId="{D48E0F4B-653C-400D-89A8-4656FE68EEF8}" type="presParOf" srcId="{DAFEA91E-3C9B-43AF-A8F8-F4645B3155B1}" destId="{50F271F9-3239-49F7-8C59-44ABC92D7209}" srcOrd="1" destOrd="0" presId="urn:microsoft.com/office/officeart/2018/2/layout/IconVerticalSolidList"/>
    <dgm:cxn modelId="{E9F2B15E-4121-4C53-B36F-2B5F4165DFB2}" type="presParOf" srcId="{DAFEA91E-3C9B-43AF-A8F8-F4645B3155B1}" destId="{69C4CBEC-F15F-4088-BFE7-69A0119DE9F2}" srcOrd="2" destOrd="0" presId="urn:microsoft.com/office/officeart/2018/2/layout/IconVerticalSolidList"/>
    <dgm:cxn modelId="{B42D77C6-2752-4DCB-BED0-E31307FA73A2}" type="presParOf" srcId="{DAFEA91E-3C9B-43AF-A8F8-F4645B3155B1}" destId="{C9D021A8-0552-43EB-B5B2-D136BDC47CC7}" srcOrd="3" destOrd="0" presId="urn:microsoft.com/office/officeart/2018/2/layout/IconVerticalSolidList"/>
    <dgm:cxn modelId="{F7C08E3B-B282-4E28-BA17-BEB01003C3B1}" type="presParOf" srcId="{DAFEA91E-3C9B-43AF-A8F8-F4645B3155B1}" destId="{1D30C9C3-1A17-41DE-A53E-4E295180A7A8}" srcOrd="4" destOrd="0" presId="urn:microsoft.com/office/officeart/2018/2/layout/IconVerticalSolidList"/>
    <dgm:cxn modelId="{D6FF8523-B29D-482C-9EDE-AB8CB00912C3}" type="presParOf" srcId="{F33F914E-360D-432C-8FD2-C53D340584E5}" destId="{EABDFA97-5DBD-4C82-92C0-093FCED6BB01}" srcOrd="3" destOrd="0" presId="urn:microsoft.com/office/officeart/2018/2/layout/IconVerticalSolidList"/>
    <dgm:cxn modelId="{060BAC4C-17B8-4518-9299-D92F6615925D}" type="presParOf" srcId="{F33F914E-360D-432C-8FD2-C53D340584E5}" destId="{0B33D126-419C-4B61-A00D-981A59DBBDDF}" srcOrd="4" destOrd="0" presId="urn:microsoft.com/office/officeart/2018/2/layout/IconVerticalSolidList"/>
    <dgm:cxn modelId="{C01B4D70-EE55-44E6-8613-0558CB56FECD}" type="presParOf" srcId="{0B33D126-419C-4B61-A00D-981A59DBBDDF}" destId="{5AB1D2E6-DE8F-4BC2-85D9-939F9EF093E7}" srcOrd="0" destOrd="0" presId="urn:microsoft.com/office/officeart/2018/2/layout/IconVerticalSolidList"/>
    <dgm:cxn modelId="{29BFF4D3-CB33-41EC-A4C7-B8CEFA2F9566}" type="presParOf" srcId="{0B33D126-419C-4B61-A00D-981A59DBBDDF}" destId="{9E081A44-74DE-476B-9AE5-8B63E0C3257A}" srcOrd="1" destOrd="0" presId="urn:microsoft.com/office/officeart/2018/2/layout/IconVerticalSolidList"/>
    <dgm:cxn modelId="{21F3A55F-91B7-42FB-859F-B8AA59175713}" type="presParOf" srcId="{0B33D126-419C-4B61-A00D-981A59DBBDDF}" destId="{033F4262-B842-46DA-8126-DB0E4B2D7A94}" srcOrd="2" destOrd="0" presId="urn:microsoft.com/office/officeart/2018/2/layout/IconVerticalSolidList"/>
    <dgm:cxn modelId="{2EDE6A53-D327-4BE3-9310-C6B0B9037F96}" type="presParOf" srcId="{0B33D126-419C-4B61-A00D-981A59DBBDDF}" destId="{B5C20C8D-DC96-4E9E-BE63-4DF30B6F2F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66FA5-8D2A-4AA7-9A7B-6B779E540717}"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47EC0B5-77E7-49EC-B008-6231B16D7BB7}">
      <dgm:prSet/>
      <dgm:spPr/>
      <dgm:t>
        <a:bodyPr/>
        <a:lstStyle/>
        <a:p>
          <a:pPr>
            <a:lnSpc>
              <a:spcPct val="100000"/>
            </a:lnSpc>
          </a:pPr>
          <a:r>
            <a:rPr lang="en-US"/>
            <a:t>What’s the big deal?</a:t>
          </a:r>
        </a:p>
      </dgm:t>
    </dgm:pt>
    <dgm:pt modelId="{07719EC7-827D-4BBC-B0EF-BF8836871F7D}" type="parTrans" cxnId="{B0CCFD0E-7510-4696-87D2-FC8F6012CE64}">
      <dgm:prSet/>
      <dgm:spPr/>
      <dgm:t>
        <a:bodyPr/>
        <a:lstStyle/>
        <a:p>
          <a:endParaRPr lang="en-US"/>
        </a:p>
      </dgm:t>
    </dgm:pt>
    <dgm:pt modelId="{38701CBC-E2F4-4E3E-9AB6-0025C49F586F}" type="sibTrans" cxnId="{B0CCFD0E-7510-4696-87D2-FC8F6012CE64}">
      <dgm:prSet/>
      <dgm:spPr/>
      <dgm:t>
        <a:bodyPr/>
        <a:lstStyle/>
        <a:p>
          <a:endParaRPr lang="en-US"/>
        </a:p>
      </dgm:t>
    </dgm:pt>
    <dgm:pt modelId="{48CB7151-BE40-47D7-9288-68A2AF1A9902}">
      <dgm:prSet/>
      <dgm:spPr/>
      <dgm:t>
        <a:bodyPr/>
        <a:lstStyle/>
        <a:p>
          <a:pPr>
            <a:lnSpc>
              <a:spcPct val="100000"/>
            </a:lnSpc>
          </a:pPr>
          <a:r>
            <a:rPr lang="en-US"/>
            <a:t>Missing data mechanisms</a:t>
          </a:r>
        </a:p>
      </dgm:t>
    </dgm:pt>
    <dgm:pt modelId="{A625E9E6-9044-47FF-927A-C56456E57EF7}" type="parTrans" cxnId="{AA6EBF09-3196-4F98-9154-E4B8A92344F6}">
      <dgm:prSet/>
      <dgm:spPr/>
      <dgm:t>
        <a:bodyPr/>
        <a:lstStyle/>
        <a:p>
          <a:endParaRPr lang="en-US"/>
        </a:p>
      </dgm:t>
    </dgm:pt>
    <dgm:pt modelId="{D4F7BAFE-DE4B-419F-956E-579452C95B01}" type="sibTrans" cxnId="{AA6EBF09-3196-4F98-9154-E4B8A92344F6}">
      <dgm:prSet/>
      <dgm:spPr/>
      <dgm:t>
        <a:bodyPr/>
        <a:lstStyle/>
        <a:p>
          <a:endParaRPr lang="en-US"/>
        </a:p>
      </dgm:t>
    </dgm:pt>
    <dgm:pt modelId="{FAE520F5-2824-4ECB-9521-81E9824AE202}">
      <dgm:prSet/>
      <dgm:spPr/>
      <dgm:t>
        <a:bodyPr/>
        <a:lstStyle/>
        <a:p>
          <a:pPr>
            <a:lnSpc>
              <a:spcPct val="100000"/>
            </a:lnSpc>
          </a:pPr>
          <a:r>
            <a:rPr lang="en-US"/>
            <a:t>Sensible approaches to handling missing data</a:t>
          </a:r>
        </a:p>
      </dgm:t>
    </dgm:pt>
    <dgm:pt modelId="{587912BD-EEC0-4D78-91AC-E7A106CB9E4C}" type="parTrans" cxnId="{41922ACF-732D-463A-97CF-CAEB9F4E9AEF}">
      <dgm:prSet/>
      <dgm:spPr/>
      <dgm:t>
        <a:bodyPr/>
        <a:lstStyle/>
        <a:p>
          <a:endParaRPr lang="en-US"/>
        </a:p>
      </dgm:t>
    </dgm:pt>
    <dgm:pt modelId="{F62BBF2A-5CF7-4E5D-8F88-F6229FED9FA6}" type="sibTrans" cxnId="{41922ACF-732D-463A-97CF-CAEB9F4E9AEF}">
      <dgm:prSet/>
      <dgm:spPr/>
      <dgm:t>
        <a:bodyPr/>
        <a:lstStyle/>
        <a:p>
          <a:endParaRPr lang="en-US"/>
        </a:p>
      </dgm:t>
    </dgm:pt>
    <dgm:pt modelId="{02A17232-7A9E-4EBC-A33A-C93A82E34B0B}">
      <dgm:prSet/>
      <dgm:spPr/>
      <dgm:t>
        <a:bodyPr/>
        <a:lstStyle/>
        <a:p>
          <a:pPr>
            <a:lnSpc>
              <a:spcPct val="100000"/>
            </a:lnSpc>
          </a:pPr>
          <a:r>
            <a:rPr lang="en-US"/>
            <a:t>Prevention of missing data</a:t>
          </a:r>
        </a:p>
      </dgm:t>
    </dgm:pt>
    <dgm:pt modelId="{51DA1ADD-5332-4CC7-BDC6-4C670BDA0D13}" type="parTrans" cxnId="{FA5C801F-725D-4FED-9257-E968E300CF7E}">
      <dgm:prSet/>
      <dgm:spPr/>
      <dgm:t>
        <a:bodyPr/>
        <a:lstStyle/>
        <a:p>
          <a:endParaRPr lang="en-US"/>
        </a:p>
      </dgm:t>
    </dgm:pt>
    <dgm:pt modelId="{463737B3-3D1B-4E5A-8E58-D7C37E708905}" type="sibTrans" cxnId="{FA5C801F-725D-4FED-9257-E968E300CF7E}">
      <dgm:prSet/>
      <dgm:spPr/>
      <dgm:t>
        <a:bodyPr/>
        <a:lstStyle/>
        <a:p>
          <a:endParaRPr lang="en-US"/>
        </a:p>
      </dgm:t>
    </dgm:pt>
    <dgm:pt modelId="{7FBC876E-5BC7-42F6-8031-EEA2D8D478F6}">
      <dgm:prSet/>
      <dgm:spPr/>
      <dgm:t>
        <a:bodyPr/>
        <a:lstStyle/>
        <a:p>
          <a:pPr>
            <a:lnSpc>
              <a:spcPct val="100000"/>
            </a:lnSpc>
          </a:pPr>
          <a:r>
            <a:rPr lang="en-US"/>
            <a:t>Exploring missing data</a:t>
          </a:r>
        </a:p>
      </dgm:t>
    </dgm:pt>
    <dgm:pt modelId="{CF72C3CD-B276-4EC6-BF5E-55D2BA3BE575}" type="parTrans" cxnId="{5D441D24-322E-4EE7-8096-A3A1B839009C}">
      <dgm:prSet/>
      <dgm:spPr/>
      <dgm:t>
        <a:bodyPr/>
        <a:lstStyle/>
        <a:p>
          <a:endParaRPr lang="en-US"/>
        </a:p>
      </dgm:t>
    </dgm:pt>
    <dgm:pt modelId="{83C292F9-2536-44B6-9A8E-723B368EFF48}" type="sibTrans" cxnId="{5D441D24-322E-4EE7-8096-A3A1B839009C}">
      <dgm:prSet/>
      <dgm:spPr/>
      <dgm:t>
        <a:bodyPr/>
        <a:lstStyle/>
        <a:p>
          <a:endParaRPr lang="en-US"/>
        </a:p>
      </dgm:t>
    </dgm:pt>
    <dgm:pt modelId="{28F0AD25-A98E-4AE4-B3CF-865C37606E39}">
      <dgm:prSet/>
      <dgm:spPr/>
      <dgm:t>
        <a:bodyPr/>
        <a:lstStyle/>
        <a:p>
          <a:pPr>
            <a:lnSpc>
              <a:spcPct val="100000"/>
            </a:lnSpc>
          </a:pPr>
          <a:r>
            <a:rPr lang="en-US"/>
            <a:t>Analytic strategies – which to use, which to avoid</a:t>
          </a:r>
        </a:p>
      </dgm:t>
    </dgm:pt>
    <dgm:pt modelId="{1C25048A-2DD5-4138-89DD-9D2FC70A33B6}" type="parTrans" cxnId="{C653CC47-FA35-4D71-A3BC-E9F021B19094}">
      <dgm:prSet/>
      <dgm:spPr/>
      <dgm:t>
        <a:bodyPr/>
        <a:lstStyle/>
        <a:p>
          <a:endParaRPr lang="en-US"/>
        </a:p>
      </dgm:t>
    </dgm:pt>
    <dgm:pt modelId="{44BCBBDB-82C2-4BB2-A357-9A75F9A2F3AF}" type="sibTrans" cxnId="{C653CC47-FA35-4D71-A3BC-E9F021B19094}">
      <dgm:prSet/>
      <dgm:spPr/>
      <dgm:t>
        <a:bodyPr/>
        <a:lstStyle/>
        <a:p>
          <a:endParaRPr lang="en-US"/>
        </a:p>
      </dgm:t>
    </dgm:pt>
    <dgm:pt modelId="{5202374C-8DA2-4EB4-8EEE-025C3066F237}" type="pres">
      <dgm:prSet presAssocID="{C7166FA5-8D2A-4AA7-9A7B-6B779E540717}" presName="root" presStyleCnt="0">
        <dgm:presLayoutVars>
          <dgm:dir/>
          <dgm:resizeHandles val="exact"/>
        </dgm:presLayoutVars>
      </dgm:prSet>
      <dgm:spPr/>
    </dgm:pt>
    <dgm:pt modelId="{61CB24C0-CECC-4405-929E-C81B03CA4257}" type="pres">
      <dgm:prSet presAssocID="{547EC0B5-77E7-49EC-B008-6231B16D7BB7}" presName="compNode" presStyleCnt="0"/>
      <dgm:spPr/>
    </dgm:pt>
    <dgm:pt modelId="{A61F09D6-3816-4D4F-9235-9957002E38EC}" type="pres">
      <dgm:prSet presAssocID="{547EC0B5-77E7-49EC-B008-6231B16D7BB7}" presName="bgRect" presStyleLbl="bgShp" presStyleIdx="0" presStyleCnt="3"/>
      <dgm:spPr/>
    </dgm:pt>
    <dgm:pt modelId="{9B7A985B-6C66-412F-ACFC-8588BA3692D6}" type="pres">
      <dgm:prSet presAssocID="{547EC0B5-77E7-49EC-B008-6231B16D7BB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176C6F2-75EF-4F31-9176-5989F8F7A112}" type="pres">
      <dgm:prSet presAssocID="{547EC0B5-77E7-49EC-B008-6231B16D7BB7}" presName="spaceRect" presStyleCnt="0"/>
      <dgm:spPr/>
    </dgm:pt>
    <dgm:pt modelId="{0D8D0200-D2C5-4DA0-B3FF-0297F3753D41}" type="pres">
      <dgm:prSet presAssocID="{547EC0B5-77E7-49EC-B008-6231B16D7BB7}" presName="parTx" presStyleLbl="revTx" presStyleIdx="0" presStyleCnt="4">
        <dgm:presLayoutVars>
          <dgm:chMax val="0"/>
          <dgm:chPref val="0"/>
        </dgm:presLayoutVars>
      </dgm:prSet>
      <dgm:spPr/>
    </dgm:pt>
    <dgm:pt modelId="{5B17684B-53E3-49F6-9196-165946404DB4}" type="pres">
      <dgm:prSet presAssocID="{38701CBC-E2F4-4E3E-9AB6-0025C49F586F}" presName="sibTrans" presStyleCnt="0"/>
      <dgm:spPr/>
    </dgm:pt>
    <dgm:pt modelId="{63BBC497-F381-40B1-90F0-1BA8D065CBFF}" type="pres">
      <dgm:prSet presAssocID="{48CB7151-BE40-47D7-9288-68A2AF1A9902}" presName="compNode" presStyleCnt="0"/>
      <dgm:spPr/>
    </dgm:pt>
    <dgm:pt modelId="{0862C1EE-423F-40C4-B513-FEAFC9C03E6F}" type="pres">
      <dgm:prSet presAssocID="{48CB7151-BE40-47D7-9288-68A2AF1A9902}" presName="bgRect" presStyleLbl="bgShp" presStyleIdx="1" presStyleCnt="3"/>
      <dgm:spPr/>
    </dgm:pt>
    <dgm:pt modelId="{B18EE914-283C-4494-92E9-AAACE3A17420}" type="pres">
      <dgm:prSet presAssocID="{48CB7151-BE40-47D7-9288-68A2AF1A9902}"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5B1A4500-F356-4738-83A3-8D2348FD54D0}" type="pres">
      <dgm:prSet presAssocID="{48CB7151-BE40-47D7-9288-68A2AF1A9902}" presName="spaceRect" presStyleCnt="0"/>
      <dgm:spPr/>
    </dgm:pt>
    <dgm:pt modelId="{9E8AA015-73CE-4DAF-9F6B-B5A4DC832137}" type="pres">
      <dgm:prSet presAssocID="{48CB7151-BE40-47D7-9288-68A2AF1A9902}" presName="parTx" presStyleLbl="revTx" presStyleIdx="1" presStyleCnt="4">
        <dgm:presLayoutVars>
          <dgm:chMax val="0"/>
          <dgm:chPref val="0"/>
        </dgm:presLayoutVars>
      </dgm:prSet>
      <dgm:spPr/>
    </dgm:pt>
    <dgm:pt modelId="{97195C2B-FBF6-4A1F-88B9-D6DB7C943E73}" type="pres">
      <dgm:prSet presAssocID="{D4F7BAFE-DE4B-419F-956E-579452C95B01}" presName="sibTrans" presStyleCnt="0"/>
      <dgm:spPr/>
    </dgm:pt>
    <dgm:pt modelId="{7C5C0B7B-116A-4878-ABDC-C724DADBE933}" type="pres">
      <dgm:prSet presAssocID="{FAE520F5-2824-4ECB-9521-81E9824AE202}" presName="compNode" presStyleCnt="0"/>
      <dgm:spPr/>
    </dgm:pt>
    <dgm:pt modelId="{E7AB3099-C9EF-4C35-AFB4-4E41D3FA814C}" type="pres">
      <dgm:prSet presAssocID="{FAE520F5-2824-4ECB-9521-81E9824AE202}" presName="bgRect" presStyleLbl="bgShp" presStyleIdx="2" presStyleCnt="3"/>
      <dgm:spPr/>
    </dgm:pt>
    <dgm:pt modelId="{4AB6DF27-8562-403B-A830-94E864E218A8}" type="pres">
      <dgm:prSet presAssocID="{FAE520F5-2824-4ECB-9521-81E9824AE202}"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ze"/>
        </a:ext>
      </dgm:extLst>
    </dgm:pt>
    <dgm:pt modelId="{3203301A-03BE-48E5-AA05-F689B9588DE0}" type="pres">
      <dgm:prSet presAssocID="{FAE520F5-2824-4ECB-9521-81E9824AE202}" presName="spaceRect" presStyleCnt="0"/>
      <dgm:spPr/>
    </dgm:pt>
    <dgm:pt modelId="{A89E2087-7DCF-424A-96A3-12FD19D4CCAD}" type="pres">
      <dgm:prSet presAssocID="{FAE520F5-2824-4ECB-9521-81E9824AE202}" presName="parTx" presStyleLbl="revTx" presStyleIdx="2" presStyleCnt="4">
        <dgm:presLayoutVars>
          <dgm:chMax val="0"/>
          <dgm:chPref val="0"/>
        </dgm:presLayoutVars>
      </dgm:prSet>
      <dgm:spPr/>
    </dgm:pt>
    <dgm:pt modelId="{98B25F83-F727-4208-A13D-553CA650427C}" type="pres">
      <dgm:prSet presAssocID="{FAE520F5-2824-4ECB-9521-81E9824AE202}" presName="desTx" presStyleLbl="revTx" presStyleIdx="3" presStyleCnt="4">
        <dgm:presLayoutVars/>
      </dgm:prSet>
      <dgm:spPr/>
    </dgm:pt>
  </dgm:ptLst>
  <dgm:cxnLst>
    <dgm:cxn modelId="{AA6EBF09-3196-4F98-9154-E4B8A92344F6}" srcId="{C7166FA5-8D2A-4AA7-9A7B-6B779E540717}" destId="{48CB7151-BE40-47D7-9288-68A2AF1A9902}" srcOrd="1" destOrd="0" parTransId="{A625E9E6-9044-47FF-927A-C56456E57EF7}" sibTransId="{D4F7BAFE-DE4B-419F-956E-579452C95B01}"/>
    <dgm:cxn modelId="{B0CCFD0E-7510-4696-87D2-FC8F6012CE64}" srcId="{C7166FA5-8D2A-4AA7-9A7B-6B779E540717}" destId="{547EC0B5-77E7-49EC-B008-6231B16D7BB7}" srcOrd="0" destOrd="0" parTransId="{07719EC7-827D-4BBC-B0EF-BF8836871F7D}" sibTransId="{38701CBC-E2F4-4E3E-9AB6-0025C49F586F}"/>
    <dgm:cxn modelId="{FA5C801F-725D-4FED-9257-E968E300CF7E}" srcId="{FAE520F5-2824-4ECB-9521-81E9824AE202}" destId="{02A17232-7A9E-4EBC-A33A-C93A82E34B0B}" srcOrd="0" destOrd="0" parTransId="{51DA1ADD-5332-4CC7-BDC6-4C670BDA0D13}" sibTransId="{463737B3-3D1B-4E5A-8E58-D7C37E708905}"/>
    <dgm:cxn modelId="{5D441D24-322E-4EE7-8096-A3A1B839009C}" srcId="{FAE520F5-2824-4ECB-9521-81E9824AE202}" destId="{7FBC876E-5BC7-42F6-8031-EEA2D8D478F6}" srcOrd="1" destOrd="0" parTransId="{CF72C3CD-B276-4EC6-BF5E-55D2BA3BE575}" sibTransId="{83C292F9-2536-44B6-9A8E-723B368EFF48}"/>
    <dgm:cxn modelId="{396F6C38-7174-4453-A4E1-82472039F590}" type="presOf" srcId="{48CB7151-BE40-47D7-9288-68A2AF1A9902}" destId="{9E8AA015-73CE-4DAF-9F6B-B5A4DC832137}" srcOrd="0" destOrd="0" presId="urn:microsoft.com/office/officeart/2018/2/layout/IconVerticalSolidList"/>
    <dgm:cxn modelId="{F8AE7C5F-0E36-4BB1-A85E-3C43C88D6256}" type="presOf" srcId="{28F0AD25-A98E-4AE4-B3CF-865C37606E39}" destId="{98B25F83-F727-4208-A13D-553CA650427C}" srcOrd="0" destOrd="2" presId="urn:microsoft.com/office/officeart/2018/2/layout/IconVerticalSolidList"/>
    <dgm:cxn modelId="{C653CC47-FA35-4D71-A3BC-E9F021B19094}" srcId="{FAE520F5-2824-4ECB-9521-81E9824AE202}" destId="{28F0AD25-A98E-4AE4-B3CF-865C37606E39}" srcOrd="2" destOrd="0" parTransId="{1C25048A-2DD5-4138-89DD-9D2FC70A33B6}" sibTransId="{44BCBBDB-82C2-4BB2-A357-9A75F9A2F3AF}"/>
    <dgm:cxn modelId="{09007A51-3835-4A1D-96D7-03C66FBD0E8B}" type="presOf" srcId="{FAE520F5-2824-4ECB-9521-81E9824AE202}" destId="{A89E2087-7DCF-424A-96A3-12FD19D4CCAD}" srcOrd="0" destOrd="0" presId="urn:microsoft.com/office/officeart/2018/2/layout/IconVerticalSolidList"/>
    <dgm:cxn modelId="{0A19EA9E-4FB5-44B9-A4FB-290884FE59FD}" type="presOf" srcId="{547EC0B5-77E7-49EC-B008-6231B16D7BB7}" destId="{0D8D0200-D2C5-4DA0-B3FF-0297F3753D41}" srcOrd="0" destOrd="0" presId="urn:microsoft.com/office/officeart/2018/2/layout/IconVerticalSolidList"/>
    <dgm:cxn modelId="{1F45E1AA-90FA-4478-85D3-DDED5D87BB44}" type="presOf" srcId="{02A17232-7A9E-4EBC-A33A-C93A82E34B0B}" destId="{98B25F83-F727-4208-A13D-553CA650427C}" srcOrd="0" destOrd="0" presId="urn:microsoft.com/office/officeart/2018/2/layout/IconVerticalSolidList"/>
    <dgm:cxn modelId="{41922ACF-732D-463A-97CF-CAEB9F4E9AEF}" srcId="{C7166FA5-8D2A-4AA7-9A7B-6B779E540717}" destId="{FAE520F5-2824-4ECB-9521-81E9824AE202}" srcOrd="2" destOrd="0" parTransId="{587912BD-EEC0-4D78-91AC-E7A106CB9E4C}" sibTransId="{F62BBF2A-5CF7-4E5D-8F88-F6229FED9FA6}"/>
    <dgm:cxn modelId="{B997BBE7-98DD-4E63-B1E8-62DD08D5B53D}" type="presOf" srcId="{C7166FA5-8D2A-4AA7-9A7B-6B779E540717}" destId="{5202374C-8DA2-4EB4-8EEE-025C3066F237}" srcOrd="0" destOrd="0" presId="urn:microsoft.com/office/officeart/2018/2/layout/IconVerticalSolidList"/>
    <dgm:cxn modelId="{B81CD3ED-26F3-457A-B4DB-0586C6C93519}" type="presOf" srcId="{7FBC876E-5BC7-42F6-8031-EEA2D8D478F6}" destId="{98B25F83-F727-4208-A13D-553CA650427C}" srcOrd="0" destOrd="1" presId="urn:microsoft.com/office/officeart/2018/2/layout/IconVerticalSolidList"/>
    <dgm:cxn modelId="{C1E74EA3-1ACE-4576-8A84-5395B739D668}" type="presParOf" srcId="{5202374C-8DA2-4EB4-8EEE-025C3066F237}" destId="{61CB24C0-CECC-4405-929E-C81B03CA4257}" srcOrd="0" destOrd="0" presId="urn:microsoft.com/office/officeart/2018/2/layout/IconVerticalSolidList"/>
    <dgm:cxn modelId="{5B92A23A-D44C-484B-A38A-419FC8390EF0}" type="presParOf" srcId="{61CB24C0-CECC-4405-929E-C81B03CA4257}" destId="{A61F09D6-3816-4D4F-9235-9957002E38EC}" srcOrd="0" destOrd="0" presId="urn:microsoft.com/office/officeart/2018/2/layout/IconVerticalSolidList"/>
    <dgm:cxn modelId="{97AE55C9-DF3D-4CB2-84F7-C58533E1E9FE}" type="presParOf" srcId="{61CB24C0-CECC-4405-929E-C81B03CA4257}" destId="{9B7A985B-6C66-412F-ACFC-8588BA3692D6}" srcOrd="1" destOrd="0" presId="urn:microsoft.com/office/officeart/2018/2/layout/IconVerticalSolidList"/>
    <dgm:cxn modelId="{E06E8AA7-8757-40CF-B40C-7F1302CBB4DF}" type="presParOf" srcId="{61CB24C0-CECC-4405-929E-C81B03CA4257}" destId="{D176C6F2-75EF-4F31-9176-5989F8F7A112}" srcOrd="2" destOrd="0" presId="urn:microsoft.com/office/officeart/2018/2/layout/IconVerticalSolidList"/>
    <dgm:cxn modelId="{3860F9E9-EDD3-4384-BD88-CA4D1DD13D9D}" type="presParOf" srcId="{61CB24C0-CECC-4405-929E-C81B03CA4257}" destId="{0D8D0200-D2C5-4DA0-B3FF-0297F3753D41}" srcOrd="3" destOrd="0" presId="urn:microsoft.com/office/officeart/2018/2/layout/IconVerticalSolidList"/>
    <dgm:cxn modelId="{510E1F70-CEC0-436C-8551-66ED704E8272}" type="presParOf" srcId="{5202374C-8DA2-4EB4-8EEE-025C3066F237}" destId="{5B17684B-53E3-49F6-9196-165946404DB4}" srcOrd="1" destOrd="0" presId="urn:microsoft.com/office/officeart/2018/2/layout/IconVerticalSolidList"/>
    <dgm:cxn modelId="{3C588ED4-3ED5-48DF-9A1A-9396B53EFF53}" type="presParOf" srcId="{5202374C-8DA2-4EB4-8EEE-025C3066F237}" destId="{63BBC497-F381-40B1-90F0-1BA8D065CBFF}" srcOrd="2" destOrd="0" presId="urn:microsoft.com/office/officeart/2018/2/layout/IconVerticalSolidList"/>
    <dgm:cxn modelId="{B55246E4-B1B5-4936-8E2F-E724294F69BC}" type="presParOf" srcId="{63BBC497-F381-40B1-90F0-1BA8D065CBFF}" destId="{0862C1EE-423F-40C4-B513-FEAFC9C03E6F}" srcOrd="0" destOrd="0" presId="urn:microsoft.com/office/officeart/2018/2/layout/IconVerticalSolidList"/>
    <dgm:cxn modelId="{45191FD8-06B0-4252-8B4C-18DFC7F4F058}" type="presParOf" srcId="{63BBC497-F381-40B1-90F0-1BA8D065CBFF}" destId="{B18EE914-283C-4494-92E9-AAACE3A17420}" srcOrd="1" destOrd="0" presId="urn:microsoft.com/office/officeart/2018/2/layout/IconVerticalSolidList"/>
    <dgm:cxn modelId="{F03DE3A8-9AAA-4098-BFFC-5F54F3F3D6C8}" type="presParOf" srcId="{63BBC497-F381-40B1-90F0-1BA8D065CBFF}" destId="{5B1A4500-F356-4738-83A3-8D2348FD54D0}" srcOrd="2" destOrd="0" presId="urn:microsoft.com/office/officeart/2018/2/layout/IconVerticalSolidList"/>
    <dgm:cxn modelId="{628DDA84-5649-49FF-8D62-C6AA81A2FBB9}" type="presParOf" srcId="{63BBC497-F381-40B1-90F0-1BA8D065CBFF}" destId="{9E8AA015-73CE-4DAF-9F6B-B5A4DC832137}" srcOrd="3" destOrd="0" presId="urn:microsoft.com/office/officeart/2018/2/layout/IconVerticalSolidList"/>
    <dgm:cxn modelId="{BAE12F2D-3229-48B0-821B-BFB6AC2360BB}" type="presParOf" srcId="{5202374C-8DA2-4EB4-8EEE-025C3066F237}" destId="{97195C2B-FBF6-4A1F-88B9-D6DB7C943E73}" srcOrd="3" destOrd="0" presId="urn:microsoft.com/office/officeart/2018/2/layout/IconVerticalSolidList"/>
    <dgm:cxn modelId="{74A7B4CF-3781-4BF1-BEE8-43483091F5AC}" type="presParOf" srcId="{5202374C-8DA2-4EB4-8EEE-025C3066F237}" destId="{7C5C0B7B-116A-4878-ABDC-C724DADBE933}" srcOrd="4" destOrd="0" presId="urn:microsoft.com/office/officeart/2018/2/layout/IconVerticalSolidList"/>
    <dgm:cxn modelId="{26FF3BBA-C851-46B9-AB0E-0AF66CEC8DD8}" type="presParOf" srcId="{7C5C0B7B-116A-4878-ABDC-C724DADBE933}" destId="{E7AB3099-C9EF-4C35-AFB4-4E41D3FA814C}" srcOrd="0" destOrd="0" presId="urn:microsoft.com/office/officeart/2018/2/layout/IconVerticalSolidList"/>
    <dgm:cxn modelId="{B9743F6C-4362-4249-A331-7F7513C3A320}" type="presParOf" srcId="{7C5C0B7B-116A-4878-ABDC-C724DADBE933}" destId="{4AB6DF27-8562-403B-A830-94E864E218A8}" srcOrd="1" destOrd="0" presId="urn:microsoft.com/office/officeart/2018/2/layout/IconVerticalSolidList"/>
    <dgm:cxn modelId="{CF4D80C2-65F7-439E-8649-A7305A5431DD}" type="presParOf" srcId="{7C5C0B7B-116A-4878-ABDC-C724DADBE933}" destId="{3203301A-03BE-48E5-AA05-F689B9588DE0}" srcOrd="2" destOrd="0" presId="urn:microsoft.com/office/officeart/2018/2/layout/IconVerticalSolidList"/>
    <dgm:cxn modelId="{CAC581C2-FB4F-4A74-A783-89653E2CB6B2}" type="presParOf" srcId="{7C5C0B7B-116A-4878-ABDC-C724DADBE933}" destId="{A89E2087-7DCF-424A-96A3-12FD19D4CCAD}" srcOrd="3" destOrd="0" presId="urn:microsoft.com/office/officeart/2018/2/layout/IconVerticalSolidList"/>
    <dgm:cxn modelId="{E2125132-4656-4824-959F-0390FA855E61}" type="presParOf" srcId="{7C5C0B7B-116A-4878-ABDC-C724DADBE933}" destId="{98B25F83-F727-4208-A13D-553CA650427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DA220C-D905-4558-A14A-4F7435007F5E}"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E1CF37F9-F7BE-4673-982C-36730E6F08A8}">
      <dgm:prSet/>
      <dgm:spPr/>
      <dgm:t>
        <a:bodyPr/>
        <a:lstStyle/>
        <a:p>
          <a:r>
            <a:rPr lang="en-US" dirty="0"/>
            <a:t>Missing Completely at Random (MCAR) – the likelihood of missing data is unrelated to observed variables or unobserved values</a:t>
          </a:r>
        </a:p>
      </dgm:t>
    </dgm:pt>
    <dgm:pt modelId="{E9544D6C-EEAC-4925-BAC7-03EE626C6D5C}" type="parTrans" cxnId="{EBF73CE6-4166-4D3B-9829-5359EB4707AB}">
      <dgm:prSet/>
      <dgm:spPr/>
      <dgm:t>
        <a:bodyPr/>
        <a:lstStyle/>
        <a:p>
          <a:endParaRPr lang="en-US"/>
        </a:p>
      </dgm:t>
    </dgm:pt>
    <dgm:pt modelId="{858DACAA-352B-40D4-A60A-57023DA83423}" type="sibTrans" cxnId="{EBF73CE6-4166-4D3B-9829-5359EB4707AB}">
      <dgm:prSet phldrT="1" phldr="0"/>
      <dgm:spPr/>
      <dgm:t>
        <a:bodyPr/>
        <a:lstStyle/>
        <a:p>
          <a:r>
            <a:rPr lang="en-US"/>
            <a:t>1</a:t>
          </a:r>
        </a:p>
      </dgm:t>
    </dgm:pt>
    <dgm:pt modelId="{308E39AA-2812-472D-BCB8-39BE8F38DE47}">
      <dgm:prSet/>
      <dgm:spPr/>
      <dgm:t>
        <a:bodyPr/>
        <a:lstStyle/>
        <a:p>
          <a:r>
            <a:rPr lang="en-US" dirty="0"/>
            <a:t>Missing at Random (MAR) – likelihood of missing data is related to observed variables but not to unobserved values</a:t>
          </a:r>
        </a:p>
      </dgm:t>
    </dgm:pt>
    <dgm:pt modelId="{1B9D0702-6ED0-4A97-8FBC-71E128CA8973}" type="parTrans" cxnId="{9190E841-EBD8-4814-A470-1B2741FFB18E}">
      <dgm:prSet/>
      <dgm:spPr/>
      <dgm:t>
        <a:bodyPr/>
        <a:lstStyle/>
        <a:p>
          <a:endParaRPr lang="en-US"/>
        </a:p>
      </dgm:t>
    </dgm:pt>
    <dgm:pt modelId="{9B7C9DCF-FFDB-4D21-91A8-3CB189E650AC}" type="sibTrans" cxnId="{9190E841-EBD8-4814-A470-1B2741FFB18E}">
      <dgm:prSet phldrT="2" phldr="0"/>
      <dgm:spPr/>
      <dgm:t>
        <a:bodyPr/>
        <a:lstStyle/>
        <a:p>
          <a:r>
            <a:rPr lang="en-US"/>
            <a:t>2</a:t>
          </a:r>
        </a:p>
      </dgm:t>
    </dgm:pt>
    <dgm:pt modelId="{0B3344F2-41F5-4531-8B85-CE3AC5B347AE}">
      <dgm:prSet/>
      <dgm:spPr/>
      <dgm:t>
        <a:bodyPr/>
        <a:lstStyle/>
        <a:p>
          <a:r>
            <a:rPr lang="en-US" dirty="0"/>
            <a:t>Missing Not at Random (MNAR) – likelihood of missing data is related to unobserved values</a:t>
          </a:r>
        </a:p>
      </dgm:t>
    </dgm:pt>
    <dgm:pt modelId="{CC9E6D2B-3F94-4C4D-BEF7-A52321AB76DE}" type="parTrans" cxnId="{F9CA532F-F76C-4601-B8A0-C5CF301C0BFB}">
      <dgm:prSet/>
      <dgm:spPr/>
      <dgm:t>
        <a:bodyPr/>
        <a:lstStyle/>
        <a:p>
          <a:endParaRPr lang="en-US"/>
        </a:p>
      </dgm:t>
    </dgm:pt>
    <dgm:pt modelId="{86612313-E308-4017-90B7-A0E71B566343}" type="sibTrans" cxnId="{F9CA532F-F76C-4601-B8A0-C5CF301C0BFB}">
      <dgm:prSet phldrT="3" phldr="0"/>
      <dgm:spPr/>
      <dgm:t>
        <a:bodyPr/>
        <a:lstStyle/>
        <a:p>
          <a:r>
            <a:rPr lang="en-US"/>
            <a:t>3</a:t>
          </a:r>
        </a:p>
      </dgm:t>
    </dgm:pt>
    <dgm:pt modelId="{B9DF2521-ECD8-4E0D-9BA8-8A7786BB69D4}" type="pres">
      <dgm:prSet presAssocID="{94DA220C-D905-4558-A14A-4F7435007F5E}" presName="Name0" presStyleCnt="0">
        <dgm:presLayoutVars>
          <dgm:animLvl val="lvl"/>
          <dgm:resizeHandles val="exact"/>
        </dgm:presLayoutVars>
      </dgm:prSet>
      <dgm:spPr/>
    </dgm:pt>
    <dgm:pt modelId="{14A555BE-4DDF-4C6A-867A-B123B249040B}" type="pres">
      <dgm:prSet presAssocID="{E1CF37F9-F7BE-4673-982C-36730E6F08A8}" presName="compositeNode" presStyleCnt="0">
        <dgm:presLayoutVars>
          <dgm:bulletEnabled val="1"/>
        </dgm:presLayoutVars>
      </dgm:prSet>
      <dgm:spPr/>
    </dgm:pt>
    <dgm:pt modelId="{5AC41854-1761-420E-8A2E-9B5AC651A7C9}" type="pres">
      <dgm:prSet presAssocID="{E1CF37F9-F7BE-4673-982C-36730E6F08A8}" presName="bgRect" presStyleLbl="bgAccFollowNode1" presStyleIdx="0" presStyleCnt="3"/>
      <dgm:spPr/>
    </dgm:pt>
    <dgm:pt modelId="{D138854F-E348-4B9E-8D69-EEC874DA42F4}" type="pres">
      <dgm:prSet presAssocID="{858DACAA-352B-40D4-A60A-57023DA83423}" presName="sibTransNodeCircle" presStyleLbl="alignNode1" presStyleIdx="0" presStyleCnt="6">
        <dgm:presLayoutVars>
          <dgm:chMax val="0"/>
          <dgm:bulletEnabled/>
        </dgm:presLayoutVars>
      </dgm:prSet>
      <dgm:spPr/>
    </dgm:pt>
    <dgm:pt modelId="{FA465834-0F74-4E88-BA15-3D0FDCF1CE5D}" type="pres">
      <dgm:prSet presAssocID="{E1CF37F9-F7BE-4673-982C-36730E6F08A8}" presName="bottomLine" presStyleLbl="alignNode1" presStyleIdx="1" presStyleCnt="6">
        <dgm:presLayoutVars/>
      </dgm:prSet>
      <dgm:spPr/>
    </dgm:pt>
    <dgm:pt modelId="{743F7E92-90A9-48CD-8B82-0957E571AB43}" type="pres">
      <dgm:prSet presAssocID="{E1CF37F9-F7BE-4673-982C-36730E6F08A8}" presName="nodeText" presStyleLbl="bgAccFollowNode1" presStyleIdx="0" presStyleCnt="3">
        <dgm:presLayoutVars>
          <dgm:bulletEnabled val="1"/>
        </dgm:presLayoutVars>
      </dgm:prSet>
      <dgm:spPr/>
    </dgm:pt>
    <dgm:pt modelId="{5FEFD7AF-B4A1-4F02-B660-189CEDB89257}" type="pres">
      <dgm:prSet presAssocID="{858DACAA-352B-40D4-A60A-57023DA83423}" presName="sibTrans" presStyleCnt="0"/>
      <dgm:spPr/>
    </dgm:pt>
    <dgm:pt modelId="{9D6BF14E-4105-4E32-9A60-7F1C6D791D50}" type="pres">
      <dgm:prSet presAssocID="{308E39AA-2812-472D-BCB8-39BE8F38DE47}" presName="compositeNode" presStyleCnt="0">
        <dgm:presLayoutVars>
          <dgm:bulletEnabled val="1"/>
        </dgm:presLayoutVars>
      </dgm:prSet>
      <dgm:spPr/>
    </dgm:pt>
    <dgm:pt modelId="{8BB610E6-7F9F-4A56-92A5-0168D9BC3A44}" type="pres">
      <dgm:prSet presAssocID="{308E39AA-2812-472D-BCB8-39BE8F38DE47}" presName="bgRect" presStyleLbl="bgAccFollowNode1" presStyleIdx="1" presStyleCnt="3"/>
      <dgm:spPr/>
    </dgm:pt>
    <dgm:pt modelId="{FFF3AB38-5FA6-4628-82F1-33AA3B1E260F}" type="pres">
      <dgm:prSet presAssocID="{9B7C9DCF-FFDB-4D21-91A8-3CB189E650AC}" presName="sibTransNodeCircle" presStyleLbl="alignNode1" presStyleIdx="2" presStyleCnt="6">
        <dgm:presLayoutVars>
          <dgm:chMax val="0"/>
          <dgm:bulletEnabled/>
        </dgm:presLayoutVars>
      </dgm:prSet>
      <dgm:spPr/>
    </dgm:pt>
    <dgm:pt modelId="{C731655C-FC99-4884-9262-AD7B20444384}" type="pres">
      <dgm:prSet presAssocID="{308E39AA-2812-472D-BCB8-39BE8F38DE47}" presName="bottomLine" presStyleLbl="alignNode1" presStyleIdx="3" presStyleCnt="6">
        <dgm:presLayoutVars/>
      </dgm:prSet>
      <dgm:spPr/>
    </dgm:pt>
    <dgm:pt modelId="{AFD91F39-25D2-4608-9104-8E5A217D0D31}" type="pres">
      <dgm:prSet presAssocID="{308E39AA-2812-472D-BCB8-39BE8F38DE47}" presName="nodeText" presStyleLbl="bgAccFollowNode1" presStyleIdx="1" presStyleCnt="3">
        <dgm:presLayoutVars>
          <dgm:bulletEnabled val="1"/>
        </dgm:presLayoutVars>
      </dgm:prSet>
      <dgm:spPr/>
    </dgm:pt>
    <dgm:pt modelId="{3C1832C4-F29A-4169-84C6-70E94624CD86}" type="pres">
      <dgm:prSet presAssocID="{9B7C9DCF-FFDB-4D21-91A8-3CB189E650AC}" presName="sibTrans" presStyleCnt="0"/>
      <dgm:spPr/>
    </dgm:pt>
    <dgm:pt modelId="{B90BB8D1-B023-41E6-B733-D42F333E32CD}" type="pres">
      <dgm:prSet presAssocID="{0B3344F2-41F5-4531-8B85-CE3AC5B347AE}" presName="compositeNode" presStyleCnt="0">
        <dgm:presLayoutVars>
          <dgm:bulletEnabled val="1"/>
        </dgm:presLayoutVars>
      </dgm:prSet>
      <dgm:spPr/>
    </dgm:pt>
    <dgm:pt modelId="{DEDB5E36-9378-4D86-A042-4E93ADE80E59}" type="pres">
      <dgm:prSet presAssocID="{0B3344F2-41F5-4531-8B85-CE3AC5B347AE}" presName="bgRect" presStyleLbl="bgAccFollowNode1" presStyleIdx="2" presStyleCnt="3"/>
      <dgm:spPr/>
    </dgm:pt>
    <dgm:pt modelId="{C7CE96C9-B320-400F-A0FB-33F43AB397D1}" type="pres">
      <dgm:prSet presAssocID="{86612313-E308-4017-90B7-A0E71B566343}" presName="sibTransNodeCircle" presStyleLbl="alignNode1" presStyleIdx="4" presStyleCnt="6">
        <dgm:presLayoutVars>
          <dgm:chMax val="0"/>
          <dgm:bulletEnabled/>
        </dgm:presLayoutVars>
      </dgm:prSet>
      <dgm:spPr/>
    </dgm:pt>
    <dgm:pt modelId="{021EC5B4-DEE1-43FF-B9A7-5E4BC8E9474F}" type="pres">
      <dgm:prSet presAssocID="{0B3344F2-41F5-4531-8B85-CE3AC5B347AE}" presName="bottomLine" presStyleLbl="alignNode1" presStyleIdx="5" presStyleCnt="6">
        <dgm:presLayoutVars/>
      </dgm:prSet>
      <dgm:spPr/>
    </dgm:pt>
    <dgm:pt modelId="{CF4FEB8C-8330-4627-AE4E-1EF9A68B20CE}" type="pres">
      <dgm:prSet presAssocID="{0B3344F2-41F5-4531-8B85-CE3AC5B347AE}" presName="nodeText" presStyleLbl="bgAccFollowNode1" presStyleIdx="2" presStyleCnt="3">
        <dgm:presLayoutVars>
          <dgm:bulletEnabled val="1"/>
        </dgm:presLayoutVars>
      </dgm:prSet>
      <dgm:spPr/>
    </dgm:pt>
  </dgm:ptLst>
  <dgm:cxnLst>
    <dgm:cxn modelId="{4854AD18-3E90-4BB2-9CE3-CF75CC9FD231}" type="presOf" srcId="{0B3344F2-41F5-4531-8B85-CE3AC5B347AE}" destId="{CF4FEB8C-8330-4627-AE4E-1EF9A68B20CE}" srcOrd="1" destOrd="0" presId="urn:microsoft.com/office/officeart/2016/7/layout/BasicLinearProcessNumbered"/>
    <dgm:cxn modelId="{F9CA532F-F76C-4601-B8A0-C5CF301C0BFB}" srcId="{94DA220C-D905-4558-A14A-4F7435007F5E}" destId="{0B3344F2-41F5-4531-8B85-CE3AC5B347AE}" srcOrd="2" destOrd="0" parTransId="{CC9E6D2B-3F94-4C4D-BEF7-A52321AB76DE}" sibTransId="{86612313-E308-4017-90B7-A0E71B566343}"/>
    <dgm:cxn modelId="{9190E841-EBD8-4814-A470-1B2741FFB18E}" srcId="{94DA220C-D905-4558-A14A-4F7435007F5E}" destId="{308E39AA-2812-472D-BCB8-39BE8F38DE47}" srcOrd="1" destOrd="0" parTransId="{1B9D0702-6ED0-4A97-8FBC-71E128CA8973}" sibTransId="{9B7C9DCF-FFDB-4D21-91A8-3CB189E650AC}"/>
    <dgm:cxn modelId="{3E019D44-4C94-4AF5-AB97-59CAEB04DE76}" type="presOf" srcId="{858DACAA-352B-40D4-A60A-57023DA83423}" destId="{D138854F-E348-4B9E-8D69-EEC874DA42F4}" srcOrd="0" destOrd="0" presId="urn:microsoft.com/office/officeart/2016/7/layout/BasicLinearProcessNumbered"/>
    <dgm:cxn modelId="{B517366A-8B90-4331-AA2A-871154CA7268}" type="presOf" srcId="{0B3344F2-41F5-4531-8B85-CE3AC5B347AE}" destId="{DEDB5E36-9378-4D86-A042-4E93ADE80E59}" srcOrd="0" destOrd="0" presId="urn:microsoft.com/office/officeart/2016/7/layout/BasicLinearProcessNumbered"/>
    <dgm:cxn modelId="{92AB0C59-E23E-4A25-AA3B-F0154F3EE0C8}" type="presOf" srcId="{308E39AA-2812-472D-BCB8-39BE8F38DE47}" destId="{AFD91F39-25D2-4608-9104-8E5A217D0D31}" srcOrd="1" destOrd="0" presId="urn:microsoft.com/office/officeart/2016/7/layout/BasicLinearProcessNumbered"/>
    <dgm:cxn modelId="{1D22718B-ACC8-491C-9483-AAC089037F27}" type="presOf" srcId="{E1CF37F9-F7BE-4673-982C-36730E6F08A8}" destId="{743F7E92-90A9-48CD-8B82-0957E571AB43}" srcOrd="1" destOrd="0" presId="urn:microsoft.com/office/officeart/2016/7/layout/BasicLinearProcessNumbered"/>
    <dgm:cxn modelId="{952C3ACA-D432-4FA7-8327-0D75D443DBCC}" type="presOf" srcId="{86612313-E308-4017-90B7-A0E71B566343}" destId="{C7CE96C9-B320-400F-A0FB-33F43AB397D1}" srcOrd="0" destOrd="0" presId="urn:microsoft.com/office/officeart/2016/7/layout/BasicLinearProcessNumbered"/>
    <dgm:cxn modelId="{FA2114D6-F141-4A77-9327-146DE5FE813B}" type="presOf" srcId="{94DA220C-D905-4558-A14A-4F7435007F5E}" destId="{B9DF2521-ECD8-4E0D-9BA8-8A7786BB69D4}" srcOrd="0" destOrd="0" presId="urn:microsoft.com/office/officeart/2016/7/layout/BasicLinearProcessNumbered"/>
    <dgm:cxn modelId="{F6E809E4-DA7E-4B85-BEE8-ED9E52A4015B}" type="presOf" srcId="{E1CF37F9-F7BE-4673-982C-36730E6F08A8}" destId="{5AC41854-1761-420E-8A2E-9B5AC651A7C9}" srcOrd="0" destOrd="0" presId="urn:microsoft.com/office/officeart/2016/7/layout/BasicLinearProcessNumbered"/>
    <dgm:cxn modelId="{314DCEE4-DCDF-4CFF-831C-B05C25D7CA67}" type="presOf" srcId="{9B7C9DCF-FFDB-4D21-91A8-3CB189E650AC}" destId="{FFF3AB38-5FA6-4628-82F1-33AA3B1E260F}" srcOrd="0" destOrd="0" presId="urn:microsoft.com/office/officeart/2016/7/layout/BasicLinearProcessNumbered"/>
    <dgm:cxn modelId="{EBF73CE6-4166-4D3B-9829-5359EB4707AB}" srcId="{94DA220C-D905-4558-A14A-4F7435007F5E}" destId="{E1CF37F9-F7BE-4673-982C-36730E6F08A8}" srcOrd="0" destOrd="0" parTransId="{E9544D6C-EEAC-4925-BAC7-03EE626C6D5C}" sibTransId="{858DACAA-352B-40D4-A60A-57023DA83423}"/>
    <dgm:cxn modelId="{9E6207F1-C185-42CC-B76A-F9BE672BB610}" type="presOf" srcId="{308E39AA-2812-472D-BCB8-39BE8F38DE47}" destId="{8BB610E6-7F9F-4A56-92A5-0168D9BC3A44}" srcOrd="0" destOrd="0" presId="urn:microsoft.com/office/officeart/2016/7/layout/BasicLinearProcessNumbered"/>
    <dgm:cxn modelId="{D10B74C7-4D5E-496E-A8B1-C397BBFDB3BA}" type="presParOf" srcId="{B9DF2521-ECD8-4E0D-9BA8-8A7786BB69D4}" destId="{14A555BE-4DDF-4C6A-867A-B123B249040B}" srcOrd="0" destOrd="0" presId="urn:microsoft.com/office/officeart/2016/7/layout/BasicLinearProcessNumbered"/>
    <dgm:cxn modelId="{DD445B54-D747-45B0-B4DB-C9D0EA5EA975}" type="presParOf" srcId="{14A555BE-4DDF-4C6A-867A-B123B249040B}" destId="{5AC41854-1761-420E-8A2E-9B5AC651A7C9}" srcOrd="0" destOrd="0" presId="urn:microsoft.com/office/officeart/2016/7/layout/BasicLinearProcessNumbered"/>
    <dgm:cxn modelId="{416F1D47-6BA3-4F9D-992F-3F617947CFE5}" type="presParOf" srcId="{14A555BE-4DDF-4C6A-867A-B123B249040B}" destId="{D138854F-E348-4B9E-8D69-EEC874DA42F4}" srcOrd="1" destOrd="0" presId="urn:microsoft.com/office/officeart/2016/7/layout/BasicLinearProcessNumbered"/>
    <dgm:cxn modelId="{04E8456C-DE6D-4942-A2DC-794E79B3D763}" type="presParOf" srcId="{14A555BE-4DDF-4C6A-867A-B123B249040B}" destId="{FA465834-0F74-4E88-BA15-3D0FDCF1CE5D}" srcOrd="2" destOrd="0" presId="urn:microsoft.com/office/officeart/2016/7/layout/BasicLinearProcessNumbered"/>
    <dgm:cxn modelId="{9239BCC1-4CFC-41FA-B233-26F7E3E46BB4}" type="presParOf" srcId="{14A555BE-4DDF-4C6A-867A-B123B249040B}" destId="{743F7E92-90A9-48CD-8B82-0957E571AB43}" srcOrd="3" destOrd="0" presId="urn:microsoft.com/office/officeart/2016/7/layout/BasicLinearProcessNumbered"/>
    <dgm:cxn modelId="{686D040C-6D8B-4F70-8E00-227C18D9ED39}" type="presParOf" srcId="{B9DF2521-ECD8-4E0D-9BA8-8A7786BB69D4}" destId="{5FEFD7AF-B4A1-4F02-B660-189CEDB89257}" srcOrd="1" destOrd="0" presId="urn:microsoft.com/office/officeart/2016/7/layout/BasicLinearProcessNumbered"/>
    <dgm:cxn modelId="{51632184-1CEA-4FCE-AE78-8C1BC67D25D2}" type="presParOf" srcId="{B9DF2521-ECD8-4E0D-9BA8-8A7786BB69D4}" destId="{9D6BF14E-4105-4E32-9A60-7F1C6D791D50}" srcOrd="2" destOrd="0" presId="urn:microsoft.com/office/officeart/2016/7/layout/BasicLinearProcessNumbered"/>
    <dgm:cxn modelId="{561B46EF-53D3-49BA-974C-F2E30B4BB3E0}" type="presParOf" srcId="{9D6BF14E-4105-4E32-9A60-7F1C6D791D50}" destId="{8BB610E6-7F9F-4A56-92A5-0168D9BC3A44}" srcOrd="0" destOrd="0" presId="urn:microsoft.com/office/officeart/2016/7/layout/BasicLinearProcessNumbered"/>
    <dgm:cxn modelId="{4C75987F-D761-4344-9EFD-1599E18F0F9E}" type="presParOf" srcId="{9D6BF14E-4105-4E32-9A60-7F1C6D791D50}" destId="{FFF3AB38-5FA6-4628-82F1-33AA3B1E260F}" srcOrd="1" destOrd="0" presId="urn:microsoft.com/office/officeart/2016/7/layout/BasicLinearProcessNumbered"/>
    <dgm:cxn modelId="{978D5056-66D6-4936-95E6-EA42E12A8743}" type="presParOf" srcId="{9D6BF14E-4105-4E32-9A60-7F1C6D791D50}" destId="{C731655C-FC99-4884-9262-AD7B20444384}" srcOrd="2" destOrd="0" presId="urn:microsoft.com/office/officeart/2016/7/layout/BasicLinearProcessNumbered"/>
    <dgm:cxn modelId="{E82C9B66-C6AB-4552-8AFE-FFB1FEBF5143}" type="presParOf" srcId="{9D6BF14E-4105-4E32-9A60-7F1C6D791D50}" destId="{AFD91F39-25D2-4608-9104-8E5A217D0D31}" srcOrd="3" destOrd="0" presId="urn:microsoft.com/office/officeart/2016/7/layout/BasicLinearProcessNumbered"/>
    <dgm:cxn modelId="{5FB69585-3647-47B3-A656-897F91B7F187}" type="presParOf" srcId="{B9DF2521-ECD8-4E0D-9BA8-8A7786BB69D4}" destId="{3C1832C4-F29A-4169-84C6-70E94624CD86}" srcOrd="3" destOrd="0" presId="urn:microsoft.com/office/officeart/2016/7/layout/BasicLinearProcessNumbered"/>
    <dgm:cxn modelId="{F5180BFB-2D71-4EA9-B435-E450BB98BAA2}" type="presParOf" srcId="{B9DF2521-ECD8-4E0D-9BA8-8A7786BB69D4}" destId="{B90BB8D1-B023-41E6-B733-D42F333E32CD}" srcOrd="4" destOrd="0" presId="urn:microsoft.com/office/officeart/2016/7/layout/BasicLinearProcessNumbered"/>
    <dgm:cxn modelId="{5F7FCE35-B9ED-48E0-94BF-8C8C641A5983}" type="presParOf" srcId="{B90BB8D1-B023-41E6-B733-D42F333E32CD}" destId="{DEDB5E36-9378-4D86-A042-4E93ADE80E59}" srcOrd="0" destOrd="0" presId="urn:microsoft.com/office/officeart/2016/7/layout/BasicLinearProcessNumbered"/>
    <dgm:cxn modelId="{26C79AD8-C3A1-4641-B1F4-88B1F79519B9}" type="presParOf" srcId="{B90BB8D1-B023-41E6-B733-D42F333E32CD}" destId="{C7CE96C9-B320-400F-A0FB-33F43AB397D1}" srcOrd="1" destOrd="0" presId="urn:microsoft.com/office/officeart/2016/7/layout/BasicLinearProcessNumbered"/>
    <dgm:cxn modelId="{3B834174-8437-4565-8FDC-19DB968F2854}" type="presParOf" srcId="{B90BB8D1-B023-41E6-B733-D42F333E32CD}" destId="{021EC5B4-DEE1-43FF-B9A7-5E4BC8E9474F}" srcOrd="2" destOrd="0" presId="urn:microsoft.com/office/officeart/2016/7/layout/BasicLinearProcessNumbered"/>
    <dgm:cxn modelId="{245AE7B1-BFE4-48CA-9971-C9C80A9281D1}" type="presParOf" srcId="{B90BB8D1-B023-41E6-B733-D42F333E32CD}" destId="{CF4FEB8C-8330-4627-AE4E-1EF9A68B20C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69E82A-53D6-4C43-B859-0CA14D0FA57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FC74F96-69F0-4B91-85F3-ACD3B9C24EFC}">
      <dgm:prSet/>
      <dgm:spPr/>
      <dgm:t>
        <a:bodyPr/>
        <a:lstStyle/>
        <a:p>
          <a:pPr>
            <a:lnSpc>
              <a:spcPct val="100000"/>
            </a:lnSpc>
          </a:pPr>
          <a:r>
            <a:rPr lang="en-US"/>
            <a:t>Probability of missing data on Y is unrelated to the value of Y or any other variables</a:t>
          </a:r>
        </a:p>
      </dgm:t>
    </dgm:pt>
    <dgm:pt modelId="{9529C6EF-D1EA-4D64-A588-5A83C184F853}" type="parTrans" cxnId="{B47DA924-B5AA-40BA-8F7B-E57064FF235A}">
      <dgm:prSet/>
      <dgm:spPr/>
      <dgm:t>
        <a:bodyPr/>
        <a:lstStyle/>
        <a:p>
          <a:endParaRPr lang="en-US"/>
        </a:p>
      </dgm:t>
    </dgm:pt>
    <dgm:pt modelId="{19E46686-B993-4CE7-A5DA-0E0D8ABC5955}" type="sibTrans" cxnId="{B47DA924-B5AA-40BA-8F7B-E57064FF235A}">
      <dgm:prSet/>
      <dgm:spPr/>
      <dgm:t>
        <a:bodyPr/>
        <a:lstStyle/>
        <a:p>
          <a:endParaRPr lang="en-US"/>
        </a:p>
      </dgm:t>
    </dgm:pt>
    <dgm:pt modelId="{66CBB3FD-9840-41C9-86F7-2632E9996282}">
      <dgm:prSet/>
      <dgm:spPr/>
      <dgm:t>
        <a:bodyPr/>
        <a:lstStyle/>
        <a:p>
          <a:pPr>
            <a:lnSpc>
              <a:spcPct val="100000"/>
            </a:lnSpc>
          </a:pPr>
          <a:r>
            <a:rPr lang="en-US"/>
            <a:t>Pr (Y missing| Y, X) = Pr (Y missing)</a:t>
          </a:r>
        </a:p>
      </dgm:t>
    </dgm:pt>
    <dgm:pt modelId="{C5BB14E5-31D5-4EC8-A190-C743FC60438E}" type="parTrans" cxnId="{A8B46ADC-24A7-4FD7-9E18-63663F3ABEE3}">
      <dgm:prSet/>
      <dgm:spPr/>
      <dgm:t>
        <a:bodyPr/>
        <a:lstStyle/>
        <a:p>
          <a:endParaRPr lang="en-US"/>
        </a:p>
      </dgm:t>
    </dgm:pt>
    <dgm:pt modelId="{42595268-103D-4A10-A3C6-75DE80C05D18}" type="sibTrans" cxnId="{A8B46ADC-24A7-4FD7-9E18-63663F3ABEE3}">
      <dgm:prSet/>
      <dgm:spPr/>
      <dgm:t>
        <a:bodyPr/>
        <a:lstStyle/>
        <a:p>
          <a:endParaRPr lang="en-US"/>
        </a:p>
      </dgm:t>
    </dgm:pt>
    <dgm:pt modelId="{C9579052-74E0-4F78-907D-289E74F037FC}">
      <dgm:prSet/>
      <dgm:spPr/>
      <dgm:t>
        <a:bodyPr/>
        <a:lstStyle/>
        <a:p>
          <a:pPr>
            <a:lnSpc>
              <a:spcPct val="100000"/>
            </a:lnSpc>
          </a:pPr>
          <a:r>
            <a:rPr lang="en-US"/>
            <a:t>Example: Dropped test tube or equipment failure</a:t>
          </a:r>
        </a:p>
      </dgm:t>
    </dgm:pt>
    <dgm:pt modelId="{4DE33AE3-6F9B-4B1B-A2B5-73E88660D167}" type="parTrans" cxnId="{C2CEC4F1-49F8-4B21-9437-9B679A0C9B9A}">
      <dgm:prSet/>
      <dgm:spPr/>
      <dgm:t>
        <a:bodyPr/>
        <a:lstStyle/>
        <a:p>
          <a:endParaRPr lang="en-US"/>
        </a:p>
      </dgm:t>
    </dgm:pt>
    <dgm:pt modelId="{7370E6C3-CA72-4CF7-92E8-D3923E96EC50}" type="sibTrans" cxnId="{C2CEC4F1-49F8-4B21-9437-9B679A0C9B9A}">
      <dgm:prSet/>
      <dgm:spPr/>
      <dgm:t>
        <a:bodyPr/>
        <a:lstStyle/>
        <a:p>
          <a:endParaRPr lang="en-US"/>
        </a:p>
      </dgm:t>
    </dgm:pt>
    <dgm:pt modelId="{38D8A2E3-64A7-4B8F-99DE-82D3560E1D8D}">
      <dgm:prSet/>
      <dgm:spPr/>
      <dgm:t>
        <a:bodyPr/>
        <a:lstStyle/>
        <a:p>
          <a:pPr>
            <a:lnSpc>
              <a:spcPct val="100000"/>
            </a:lnSpc>
          </a:pPr>
          <a:r>
            <a:rPr lang="en-US" dirty="0"/>
            <a:t>Equally likely to occur for any patient</a:t>
          </a:r>
        </a:p>
      </dgm:t>
    </dgm:pt>
    <dgm:pt modelId="{0478AB44-3A55-44A7-8827-DCD062A6B023}" type="parTrans" cxnId="{9C574942-6615-44DE-857E-16046E2C337B}">
      <dgm:prSet/>
      <dgm:spPr/>
      <dgm:t>
        <a:bodyPr/>
        <a:lstStyle/>
        <a:p>
          <a:endParaRPr lang="en-US"/>
        </a:p>
      </dgm:t>
    </dgm:pt>
    <dgm:pt modelId="{A100044F-FE38-4E3B-A0A7-D8738FDFE336}" type="sibTrans" cxnId="{9C574942-6615-44DE-857E-16046E2C337B}">
      <dgm:prSet/>
      <dgm:spPr/>
      <dgm:t>
        <a:bodyPr/>
        <a:lstStyle/>
        <a:p>
          <a:endParaRPr lang="en-US"/>
        </a:p>
      </dgm:t>
    </dgm:pt>
    <dgm:pt modelId="{672FAB4B-81FE-47A0-A31A-8E33F466F0FE}">
      <dgm:prSet/>
      <dgm:spPr/>
      <dgm:t>
        <a:bodyPr/>
        <a:lstStyle/>
        <a:p>
          <a:pPr>
            <a:lnSpc>
              <a:spcPct val="100000"/>
            </a:lnSpc>
          </a:pPr>
          <a:r>
            <a:rPr lang="en-US" dirty="0"/>
            <a:t>Resulting data are a random subsample </a:t>
          </a:r>
        </a:p>
      </dgm:t>
    </dgm:pt>
    <dgm:pt modelId="{FC7C2BED-7BA7-4B72-ADBD-91037D5FAB41}" type="parTrans" cxnId="{13631799-4A3F-4422-BB96-3F75A96AF877}">
      <dgm:prSet/>
      <dgm:spPr/>
      <dgm:t>
        <a:bodyPr/>
        <a:lstStyle/>
        <a:p>
          <a:endParaRPr lang="en-US"/>
        </a:p>
      </dgm:t>
    </dgm:pt>
    <dgm:pt modelId="{E02BABE2-213E-44D8-AE42-523F7F780583}" type="sibTrans" cxnId="{13631799-4A3F-4422-BB96-3F75A96AF877}">
      <dgm:prSet/>
      <dgm:spPr/>
      <dgm:t>
        <a:bodyPr/>
        <a:lstStyle/>
        <a:p>
          <a:endParaRPr lang="en-US"/>
        </a:p>
      </dgm:t>
    </dgm:pt>
    <dgm:pt modelId="{390D555E-691B-4219-9B25-7507E756D2FE}">
      <dgm:prSet/>
      <dgm:spPr/>
      <dgm:t>
        <a:bodyPr/>
        <a:lstStyle/>
        <a:p>
          <a:pPr>
            <a:lnSpc>
              <a:spcPct val="100000"/>
            </a:lnSpc>
          </a:pPr>
          <a:r>
            <a:rPr lang="en-US"/>
            <a:t>Analytic Methods – complete case/listwise deletion</a:t>
          </a:r>
        </a:p>
      </dgm:t>
    </dgm:pt>
    <dgm:pt modelId="{2AA953BD-1C25-43D7-9F3E-4170C36B2E32}" type="parTrans" cxnId="{5B608B7C-1290-4118-BD03-572B9799E133}">
      <dgm:prSet/>
      <dgm:spPr/>
      <dgm:t>
        <a:bodyPr/>
        <a:lstStyle/>
        <a:p>
          <a:endParaRPr lang="en-US"/>
        </a:p>
      </dgm:t>
    </dgm:pt>
    <dgm:pt modelId="{86A694E6-4674-4CA9-8E6A-E2F1E2FA4E09}" type="sibTrans" cxnId="{5B608B7C-1290-4118-BD03-572B9799E133}">
      <dgm:prSet/>
      <dgm:spPr/>
      <dgm:t>
        <a:bodyPr/>
        <a:lstStyle/>
        <a:p>
          <a:endParaRPr lang="en-US"/>
        </a:p>
      </dgm:t>
    </dgm:pt>
    <dgm:pt modelId="{1506BBD3-5494-4006-BBA9-043151B37A2A}">
      <dgm:prSet/>
      <dgm:spPr/>
      <dgm:t>
        <a:bodyPr/>
        <a:lstStyle/>
        <a:p>
          <a:pPr>
            <a:lnSpc>
              <a:spcPct val="100000"/>
            </a:lnSpc>
          </a:pPr>
          <a:r>
            <a:rPr lang="en-US"/>
            <a:t>Usual statistical procedures</a:t>
          </a:r>
        </a:p>
      </dgm:t>
    </dgm:pt>
    <dgm:pt modelId="{C08CB53D-F78F-4F20-9DA9-5DA983A636B4}" type="parTrans" cxnId="{4DBDC5EE-3E8F-425E-A3BC-CAE57F51E116}">
      <dgm:prSet/>
      <dgm:spPr/>
      <dgm:t>
        <a:bodyPr/>
        <a:lstStyle/>
        <a:p>
          <a:endParaRPr lang="en-US"/>
        </a:p>
      </dgm:t>
    </dgm:pt>
    <dgm:pt modelId="{8EA6E014-DEF5-4D49-9EAE-D41C5629DE04}" type="sibTrans" cxnId="{4DBDC5EE-3E8F-425E-A3BC-CAE57F51E116}">
      <dgm:prSet/>
      <dgm:spPr/>
      <dgm:t>
        <a:bodyPr/>
        <a:lstStyle/>
        <a:p>
          <a:endParaRPr lang="en-US"/>
        </a:p>
      </dgm:t>
    </dgm:pt>
    <dgm:pt modelId="{183763F5-930B-4460-ADB5-F38086732D7C}">
      <dgm:prSet/>
      <dgm:spPr/>
      <dgm:t>
        <a:bodyPr/>
        <a:lstStyle/>
        <a:p>
          <a:pPr>
            <a:lnSpc>
              <a:spcPct val="100000"/>
            </a:lnSpc>
          </a:pPr>
          <a:r>
            <a:rPr lang="en-US"/>
            <a:t>Loss in sample size = loss in power due to inflated variances and smaller test statistic values</a:t>
          </a:r>
        </a:p>
      </dgm:t>
    </dgm:pt>
    <dgm:pt modelId="{846F3EAB-D983-4A39-ADE4-043FFF855C29}" type="parTrans" cxnId="{78F367CE-8A1D-4035-91E4-6CEE4A9A4DFF}">
      <dgm:prSet/>
      <dgm:spPr/>
      <dgm:t>
        <a:bodyPr/>
        <a:lstStyle/>
        <a:p>
          <a:endParaRPr lang="en-US"/>
        </a:p>
      </dgm:t>
    </dgm:pt>
    <dgm:pt modelId="{B5EC38DD-D0B8-4A4C-81C7-58E3BE497DEE}" type="sibTrans" cxnId="{78F367CE-8A1D-4035-91E4-6CEE4A9A4DFF}">
      <dgm:prSet/>
      <dgm:spPr/>
      <dgm:t>
        <a:bodyPr/>
        <a:lstStyle/>
        <a:p>
          <a:endParaRPr lang="en-US"/>
        </a:p>
      </dgm:t>
    </dgm:pt>
    <dgm:pt modelId="{9B048560-F073-4DB8-9D41-BBED33E36F9F}">
      <dgm:prSet/>
      <dgm:spPr/>
      <dgm:t>
        <a:bodyPr/>
        <a:lstStyle/>
        <a:p>
          <a:pPr>
            <a:lnSpc>
              <a:spcPct val="100000"/>
            </a:lnSpc>
          </a:pPr>
          <a:r>
            <a:rPr lang="en-US"/>
            <a:t>Very strong assumption that is rarely satisfied  </a:t>
          </a:r>
        </a:p>
      </dgm:t>
    </dgm:pt>
    <dgm:pt modelId="{89C88FC7-7F7B-41CE-A554-547C4D7A4EFB}" type="parTrans" cxnId="{5BB5CFF1-7E44-4C53-8979-943B6FCB476D}">
      <dgm:prSet/>
      <dgm:spPr/>
      <dgm:t>
        <a:bodyPr/>
        <a:lstStyle/>
        <a:p>
          <a:endParaRPr lang="en-US"/>
        </a:p>
      </dgm:t>
    </dgm:pt>
    <dgm:pt modelId="{5E2B93D1-CF33-41F5-8116-08886D39D906}" type="sibTrans" cxnId="{5BB5CFF1-7E44-4C53-8979-943B6FCB476D}">
      <dgm:prSet/>
      <dgm:spPr/>
      <dgm:t>
        <a:bodyPr/>
        <a:lstStyle/>
        <a:p>
          <a:endParaRPr lang="en-US"/>
        </a:p>
      </dgm:t>
    </dgm:pt>
    <dgm:pt modelId="{8FC62CC0-DDE1-4CB4-8270-6270EAA7A00C}" type="pres">
      <dgm:prSet presAssocID="{1769E82A-53D6-4C43-B859-0CA14D0FA571}" presName="root" presStyleCnt="0">
        <dgm:presLayoutVars>
          <dgm:dir/>
          <dgm:resizeHandles val="exact"/>
        </dgm:presLayoutVars>
      </dgm:prSet>
      <dgm:spPr/>
    </dgm:pt>
    <dgm:pt modelId="{BB3EE90F-07A2-4C2E-ACB5-7A62551BCBA6}" type="pres">
      <dgm:prSet presAssocID="{0FC74F96-69F0-4B91-85F3-ACD3B9C24EFC}" presName="compNode" presStyleCnt="0"/>
      <dgm:spPr/>
    </dgm:pt>
    <dgm:pt modelId="{97085B6F-1316-4A35-A43F-FFA9CD7958DA}" type="pres">
      <dgm:prSet presAssocID="{0FC74F96-69F0-4B91-85F3-ACD3B9C24EFC}" presName="bgRect" presStyleLbl="bgShp" presStyleIdx="0" presStyleCnt="4"/>
      <dgm:spPr/>
    </dgm:pt>
    <dgm:pt modelId="{2B4937FD-5027-4A78-BCD6-1641DC63AA0C}" type="pres">
      <dgm:prSet presAssocID="{0FC74F96-69F0-4B91-85F3-ACD3B9C24EF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ce"/>
        </a:ext>
      </dgm:extLst>
    </dgm:pt>
    <dgm:pt modelId="{714D822E-6AA8-4FDB-BED3-1AE6704B94E9}" type="pres">
      <dgm:prSet presAssocID="{0FC74F96-69F0-4B91-85F3-ACD3B9C24EFC}" presName="spaceRect" presStyleCnt="0"/>
      <dgm:spPr/>
    </dgm:pt>
    <dgm:pt modelId="{FCA33EF3-7935-474A-9E16-91881920510C}" type="pres">
      <dgm:prSet presAssocID="{0FC74F96-69F0-4B91-85F3-ACD3B9C24EFC}" presName="parTx" presStyleLbl="revTx" presStyleIdx="0" presStyleCnt="7">
        <dgm:presLayoutVars>
          <dgm:chMax val="0"/>
          <dgm:chPref val="0"/>
        </dgm:presLayoutVars>
      </dgm:prSet>
      <dgm:spPr/>
    </dgm:pt>
    <dgm:pt modelId="{F2FF544C-5B2D-42D9-A51F-24A468FEB79A}" type="pres">
      <dgm:prSet presAssocID="{0FC74F96-69F0-4B91-85F3-ACD3B9C24EFC}" presName="desTx" presStyleLbl="revTx" presStyleIdx="1" presStyleCnt="7">
        <dgm:presLayoutVars/>
      </dgm:prSet>
      <dgm:spPr/>
    </dgm:pt>
    <dgm:pt modelId="{97E3F89C-BDF0-47BB-BBFB-2F4E7A789653}" type="pres">
      <dgm:prSet presAssocID="{19E46686-B993-4CE7-A5DA-0E0D8ABC5955}" presName="sibTrans" presStyleCnt="0"/>
      <dgm:spPr/>
    </dgm:pt>
    <dgm:pt modelId="{800C1234-0498-42B2-9E31-CDF59A45B7D3}" type="pres">
      <dgm:prSet presAssocID="{C9579052-74E0-4F78-907D-289E74F037FC}" presName="compNode" presStyleCnt="0"/>
      <dgm:spPr/>
    </dgm:pt>
    <dgm:pt modelId="{89225F8B-AB09-43BC-BF51-C6E16FDEE2F8}" type="pres">
      <dgm:prSet presAssocID="{C9579052-74E0-4F78-907D-289E74F037FC}" presName="bgRect" presStyleLbl="bgShp" presStyleIdx="1" presStyleCnt="4" custLinFactNeighborX="-49" custLinFactNeighborY="-1449"/>
      <dgm:spPr/>
    </dgm:pt>
    <dgm:pt modelId="{6471DE68-065C-4F04-AB5D-EB2041326062}" type="pres">
      <dgm:prSet presAssocID="{C9579052-74E0-4F78-907D-289E74F037FC}"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02D4F11A-9C42-44B4-A89D-A1416B00B3CE}" type="pres">
      <dgm:prSet presAssocID="{C9579052-74E0-4F78-907D-289E74F037FC}" presName="spaceRect" presStyleCnt="0"/>
      <dgm:spPr/>
    </dgm:pt>
    <dgm:pt modelId="{55C70F81-AB9F-4A88-A977-111E232D56B4}" type="pres">
      <dgm:prSet presAssocID="{C9579052-74E0-4F78-907D-289E74F037FC}" presName="parTx" presStyleLbl="revTx" presStyleIdx="2" presStyleCnt="7">
        <dgm:presLayoutVars>
          <dgm:chMax val="0"/>
          <dgm:chPref val="0"/>
        </dgm:presLayoutVars>
      </dgm:prSet>
      <dgm:spPr/>
    </dgm:pt>
    <dgm:pt modelId="{B84497EB-FF46-4681-B6CC-21F3CEBFCC6E}" type="pres">
      <dgm:prSet presAssocID="{C9579052-74E0-4F78-907D-289E74F037FC}" presName="desTx" presStyleLbl="revTx" presStyleIdx="3" presStyleCnt="7">
        <dgm:presLayoutVars/>
      </dgm:prSet>
      <dgm:spPr/>
    </dgm:pt>
    <dgm:pt modelId="{18D29E2A-38A6-4589-A7B5-D08A0F505747}" type="pres">
      <dgm:prSet presAssocID="{7370E6C3-CA72-4CF7-92E8-D3923E96EC50}" presName="sibTrans" presStyleCnt="0"/>
      <dgm:spPr/>
    </dgm:pt>
    <dgm:pt modelId="{1A4FB464-E2AD-4183-9E75-1C6C9B155DD3}" type="pres">
      <dgm:prSet presAssocID="{390D555E-691B-4219-9B25-7507E756D2FE}" presName="compNode" presStyleCnt="0"/>
      <dgm:spPr/>
    </dgm:pt>
    <dgm:pt modelId="{22EB1C74-9139-42E5-999C-36C124A5C4A0}" type="pres">
      <dgm:prSet presAssocID="{390D555E-691B-4219-9B25-7507E756D2FE}" presName="bgRect" presStyleLbl="bgShp" presStyleIdx="2" presStyleCnt="4"/>
      <dgm:spPr/>
    </dgm:pt>
    <dgm:pt modelId="{83A240EB-F39C-4404-9D56-7D2884682D96}" type="pres">
      <dgm:prSet presAssocID="{390D555E-691B-4219-9B25-7507E756D2F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A97406BF-FD3C-4775-937B-677DB244003D}" type="pres">
      <dgm:prSet presAssocID="{390D555E-691B-4219-9B25-7507E756D2FE}" presName="spaceRect" presStyleCnt="0"/>
      <dgm:spPr/>
    </dgm:pt>
    <dgm:pt modelId="{21AAE29F-6A25-4B7F-8532-494029B313D9}" type="pres">
      <dgm:prSet presAssocID="{390D555E-691B-4219-9B25-7507E756D2FE}" presName="parTx" presStyleLbl="revTx" presStyleIdx="4" presStyleCnt="7">
        <dgm:presLayoutVars>
          <dgm:chMax val="0"/>
          <dgm:chPref val="0"/>
        </dgm:presLayoutVars>
      </dgm:prSet>
      <dgm:spPr/>
    </dgm:pt>
    <dgm:pt modelId="{DE970994-F800-46B5-93E6-647D9825C68D}" type="pres">
      <dgm:prSet presAssocID="{390D555E-691B-4219-9B25-7507E756D2FE}" presName="desTx" presStyleLbl="revTx" presStyleIdx="5" presStyleCnt="7">
        <dgm:presLayoutVars/>
      </dgm:prSet>
      <dgm:spPr/>
    </dgm:pt>
    <dgm:pt modelId="{B4679864-681B-4F94-AC97-CC4D47E61468}" type="pres">
      <dgm:prSet presAssocID="{86A694E6-4674-4CA9-8E6A-E2F1E2FA4E09}" presName="sibTrans" presStyleCnt="0"/>
      <dgm:spPr/>
    </dgm:pt>
    <dgm:pt modelId="{A72751FF-4305-4BE9-B6D4-CFD813F0D75E}" type="pres">
      <dgm:prSet presAssocID="{9B048560-F073-4DB8-9D41-BBED33E36F9F}" presName="compNode" presStyleCnt="0"/>
      <dgm:spPr/>
    </dgm:pt>
    <dgm:pt modelId="{03B6211E-6974-44D4-B943-6B25959D9578}" type="pres">
      <dgm:prSet presAssocID="{9B048560-F073-4DB8-9D41-BBED33E36F9F}" presName="bgRect" presStyleLbl="bgShp" presStyleIdx="3" presStyleCnt="4"/>
      <dgm:spPr/>
    </dgm:pt>
    <dgm:pt modelId="{E3DA3C23-6CCE-4502-A785-E33419178A0C}" type="pres">
      <dgm:prSet presAssocID="{9B048560-F073-4DB8-9D41-BBED33E36F9F}"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6A18F9FC-1B50-4562-A80B-623494385705}" type="pres">
      <dgm:prSet presAssocID="{9B048560-F073-4DB8-9D41-BBED33E36F9F}" presName="spaceRect" presStyleCnt="0"/>
      <dgm:spPr/>
    </dgm:pt>
    <dgm:pt modelId="{2D456431-093C-4EA7-804E-7A80E5FA1456}" type="pres">
      <dgm:prSet presAssocID="{9B048560-F073-4DB8-9D41-BBED33E36F9F}" presName="parTx" presStyleLbl="revTx" presStyleIdx="6" presStyleCnt="7">
        <dgm:presLayoutVars>
          <dgm:chMax val="0"/>
          <dgm:chPref val="0"/>
        </dgm:presLayoutVars>
      </dgm:prSet>
      <dgm:spPr/>
    </dgm:pt>
  </dgm:ptLst>
  <dgm:cxnLst>
    <dgm:cxn modelId="{9B1B1402-4B25-4DC4-B094-8C03D4D8CF2F}" type="presOf" srcId="{183763F5-930B-4460-ADB5-F38086732D7C}" destId="{DE970994-F800-46B5-93E6-647D9825C68D}" srcOrd="0" destOrd="1" presId="urn:microsoft.com/office/officeart/2018/2/layout/IconVerticalSolidList"/>
    <dgm:cxn modelId="{E2CB0E06-92BB-41F1-A598-686A8C9FAC80}" type="presOf" srcId="{9B048560-F073-4DB8-9D41-BBED33E36F9F}" destId="{2D456431-093C-4EA7-804E-7A80E5FA1456}" srcOrd="0" destOrd="0" presId="urn:microsoft.com/office/officeart/2018/2/layout/IconVerticalSolidList"/>
    <dgm:cxn modelId="{B47DA924-B5AA-40BA-8F7B-E57064FF235A}" srcId="{1769E82A-53D6-4C43-B859-0CA14D0FA571}" destId="{0FC74F96-69F0-4B91-85F3-ACD3B9C24EFC}" srcOrd="0" destOrd="0" parTransId="{9529C6EF-D1EA-4D64-A588-5A83C184F853}" sibTransId="{19E46686-B993-4CE7-A5DA-0E0D8ABC5955}"/>
    <dgm:cxn modelId="{9C574942-6615-44DE-857E-16046E2C337B}" srcId="{C9579052-74E0-4F78-907D-289E74F037FC}" destId="{38D8A2E3-64A7-4B8F-99DE-82D3560E1D8D}" srcOrd="0" destOrd="0" parTransId="{0478AB44-3A55-44A7-8827-DCD062A6B023}" sibTransId="{A100044F-FE38-4E3B-A0A7-D8738FDFE336}"/>
    <dgm:cxn modelId="{C1A21048-B208-4A8D-9C61-F77862C7E288}" type="presOf" srcId="{0FC74F96-69F0-4B91-85F3-ACD3B9C24EFC}" destId="{FCA33EF3-7935-474A-9E16-91881920510C}" srcOrd="0" destOrd="0" presId="urn:microsoft.com/office/officeart/2018/2/layout/IconVerticalSolidList"/>
    <dgm:cxn modelId="{2F1C9A52-1E97-41BC-A80E-3966B40CF25B}" type="presOf" srcId="{66CBB3FD-9840-41C9-86F7-2632E9996282}" destId="{F2FF544C-5B2D-42D9-A51F-24A468FEB79A}" srcOrd="0" destOrd="0" presId="urn:microsoft.com/office/officeart/2018/2/layout/IconVerticalSolidList"/>
    <dgm:cxn modelId="{5B608B7C-1290-4118-BD03-572B9799E133}" srcId="{1769E82A-53D6-4C43-B859-0CA14D0FA571}" destId="{390D555E-691B-4219-9B25-7507E756D2FE}" srcOrd="2" destOrd="0" parTransId="{2AA953BD-1C25-43D7-9F3E-4170C36B2E32}" sibTransId="{86A694E6-4674-4CA9-8E6A-E2F1E2FA4E09}"/>
    <dgm:cxn modelId="{13631799-4A3F-4422-BB96-3F75A96AF877}" srcId="{C9579052-74E0-4F78-907D-289E74F037FC}" destId="{672FAB4B-81FE-47A0-A31A-8E33F466F0FE}" srcOrd="1" destOrd="0" parTransId="{FC7C2BED-7BA7-4B72-ADBD-91037D5FAB41}" sibTransId="{E02BABE2-213E-44D8-AE42-523F7F780583}"/>
    <dgm:cxn modelId="{C5B0E5B9-A19F-46E0-AD1B-F9166F6125D8}" type="presOf" srcId="{390D555E-691B-4219-9B25-7507E756D2FE}" destId="{21AAE29F-6A25-4B7F-8532-494029B313D9}" srcOrd="0" destOrd="0" presId="urn:microsoft.com/office/officeart/2018/2/layout/IconVerticalSolidList"/>
    <dgm:cxn modelId="{1167B1C1-777A-420B-B6BB-844F1328B809}" type="presOf" srcId="{1506BBD3-5494-4006-BBA9-043151B37A2A}" destId="{DE970994-F800-46B5-93E6-647D9825C68D}" srcOrd="0" destOrd="0" presId="urn:microsoft.com/office/officeart/2018/2/layout/IconVerticalSolidList"/>
    <dgm:cxn modelId="{78F367CE-8A1D-4035-91E4-6CEE4A9A4DFF}" srcId="{390D555E-691B-4219-9B25-7507E756D2FE}" destId="{183763F5-930B-4460-ADB5-F38086732D7C}" srcOrd="1" destOrd="0" parTransId="{846F3EAB-D983-4A39-ADE4-043FFF855C29}" sibTransId="{B5EC38DD-D0B8-4A4C-81C7-58E3BE497DEE}"/>
    <dgm:cxn modelId="{89F471D5-8038-4567-8ED9-1B54E76D0AB5}" type="presOf" srcId="{1769E82A-53D6-4C43-B859-0CA14D0FA571}" destId="{8FC62CC0-DDE1-4CB4-8270-6270EAA7A00C}" srcOrd="0" destOrd="0" presId="urn:microsoft.com/office/officeart/2018/2/layout/IconVerticalSolidList"/>
    <dgm:cxn modelId="{F40854D7-3691-495B-A4A7-E7A7B58DBA1A}" type="presOf" srcId="{672FAB4B-81FE-47A0-A31A-8E33F466F0FE}" destId="{B84497EB-FF46-4681-B6CC-21F3CEBFCC6E}" srcOrd="0" destOrd="1" presId="urn:microsoft.com/office/officeart/2018/2/layout/IconVerticalSolidList"/>
    <dgm:cxn modelId="{2EE860DB-FA11-4B09-B605-375F88080158}" type="presOf" srcId="{C9579052-74E0-4F78-907D-289E74F037FC}" destId="{55C70F81-AB9F-4A88-A977-111E232D56B4}" srcOrd="0" destOrd="0" presId="urn:microsoft.com/office/officeart/2018/2/layout/IconVerticalSolidList"/>
    <dgm:cxn modelId="{A8B46ADC-24A7-4FD7-9E18-63663F3ABEE3}" srcId="{0FC74F96-69F0-4B91-85F3-ACD3B9C24EFC}" destId="{66CBB3FD-9840-41C9-86F7-2632E9996282}" srcOrd="0" destOrd="0" parTransId="{C5BB14E5-31D5-4EC8-A190-C743FC60438E}" sibTransId="{42595268-103D-4A10-A3C6-75DE80C05D18}"/>
    <dgm:cxn modelId="{4DBDC5EE-3E8F-425E-A3BC-CAE57F51E116}" srcId="{390D555E-691B-4219-9B25-7507E756D2FE}" destId="{1506BBD3-5494-4006-BBA9-043151B37A2A}" srcOrd="0" destOrd="0" parTransId="{C08CB53D-F78F-4F20-9DA9-5DA983A636B4}" sibTransId="{8EA6E014-DEF5-4D49-9EAE-D41C5629DE04}"/>
    <dgm:cxn modelId="{C2CEC4F1-49F8-4B21-9437-9B679A0C9B9A}" srcId="{1769E82A-53D6-4C43-B859-0CA14D0FA571}" destId="{C9579052-74E0-4F78-907D-289E74F037FC}" srcOrd="1" destOrd="0" parTransId="{4DE33AE3-6F9B-4B1B-A2B5-73E88660D167}" sibTransId="{7370E6C3-CA72-4CF7-92E8-D3923E96EC50}"/>
    <dgm:cxn modelId="{5BB5CFF1-7E44-4C53-8979-943B6FCB476D}" srcId="{1769E82A-53D6-4C43-B859-0CA14D0FA571}" destId="{9B048560-F073-4DB8-9D41-BBED33E36F9F}" srcOrd="3" destOrd="0" parTransId="{89C88FC7-7F7B-41CE-A554-547C4D7A4EFB}" sibTransId="{5E2B93D1-CF33-41F5-8116-08886D39D906}"/>
    <dgm:cxn modelId="{631C84FC-BD33-49D0-9154-790DBCC66BEE}" type="presOf" srcId="{38D8A2E3-64A7-4B8F-99DE-82D3560E1D8D}" destId="{B84497EB-FF46-4681-B6CC-21F3CEBFCC6E}" srcOrd="0" destOrd="0" presId="urn:microsoft.com/office/officeart/2018/2/layout/IconVerticalSolidList"/>
    <dgm:cxn modelId="{11C33778-AEA1-4984-A129-30567E089D89}" type="presParOf" srcId="{8FC62CC0-DDE1-4CB4-8270-6270EAA7A00C}" destId="{BB3EE90F-07A2-4C2E-ACB5-7A62551BCBA6}" srcOrd="0" destOrd="0" presId="urn:microsoft.com/office/officeart/2018/2/layout/IconVerticalSolidList"/>
    <dgm:cxn modelId="{EC830796-5835-4B71-A2F6-722B29730A01}" type="presParOf" srcId="{BB3EE90F-07A2-4C2E-ACB5-7A62551BCBA6}" destId="{97085B6F-1316-4A35-A43F-FFA9CD7958DA}" srcOrd="0" destOrd="0" presId="urn:microsoft.com/office/officeart/2018/2/layout/IconVerticalSolidList"/>
    <dgm:cxn modelId="{A591C8F5-CCAB-41A0-9072-31D956525D40}" type="presParOf" srcId="{BB3EE90F-07A2-4C2E-ACB5-7A62551BCBA6}" destId="{2B4937FD-5027-4A78-BCD6-1641DC63AA0C}" srcOrd="1" destOrd="0" presId="urn:microsoft.com/office/officeart/2018/2/layout/IconVerticalSolidList"/>
    <dgm:cxn modelId="{E677D8DA-E832-4637-9155-28B30FE73CAA}" type="presParOf" srcId="{BB3EE90F-07A2-4C2E-ACB5-7A62551BCBA6}" destId="{714D822E-6AA8-4FDB-BED3-1AE6704B94E9}" srcOrd="2" destOrd="0" presId="urn:microsoft.com/office/officeart/2018/2/layout/IconVerticalSolidList"/>
    <dgm:cxn modelId="{6464A520-E495-4E8A-B6E9-11B8234BED54}" type="presParOf" srcId="{BB3EE90F-07A2-4C2E-ACB5-7A62551BCBA6}" destId="{FCA33EF3-7935-474A-9E16-91881920510C}" srcOrd="3" destOrd="0" presId="urn:microsoft.com/office/officeart/2018/2/layout/IconVerticalSolidList"/>
    <dgm:cxn modelId="{6A6B102E-56BC-4878-A5AE-FF1A284A6381}" type="presParOf" srcId="{BB3EE90F-07A2-4C2E-ACB5-7A62551BCBA6}" destId="{F2FF544C-5B2D-42D9-A51F-24A468FEB79A}" srcOrd="4" destOrd="0" presId="urn:microsoft.com/office/officeart/2018/2/layout/IconVerticalSolidList"/>
    <dgm:cxn modelId="{D3837C80-ADA1-4E73-882B-EBA55F75E557}" type="presParOf" srcId="{8FC62CC0-DDE1-4CB4-8270-6270EAA7A00C}" destId="{97E3F89C-BDF0-47BB-BBFB-2F4E7A789653}" srcOrd="1" destOrd="0" presId="urn:microsoft.com/office/officeart/2018/2/layout/IconVerticalSolidList"/>
    <dgm:cxn modelId="{8E295105-AEF6-47BB-808C-B66DAD0C1983}" type="presParOf" srcId="{8FC62CC0-DDE1-4CB4-8270-6270EAA7A00C}" destId="{800C1234-0498-42B2-9E31-CDF59A45B7D3}" srcOrd="2" destOrd="0" presId="urn:microsoft.com/office/officeart/2018/2/layout/IconVerticalSolidList"/>
    <dgm:cxn modelId="{50FF6349-1D8F-4CB8-8E28-AF444CCF1EB1}" type="presParOf" srcId="{800C1234-0498-42B2-9E31-CDF59A45B7D3}" destId="{89225F8B-AB09-43BC-BF51-C6E16FDEE2F8}" srcOrd="0" destOrd="0" presId="urn:microsoft.com/office/officeart/2018/2/layout/IconVerticalSolidList"/>
    <dgm:cxn modelId="{98630CD7-4537-4DF2-B537-E4856EBA1314}" type="presParOf" srcId="{800C1234-0498-42B2-9E31-CDF59A45B7D3}" destId="{6471DE68-065C-4F04-AB5D-EB2041326062}" srcOrd="1" destOrd="0" presId="urn:microsoft.com/office/officeart/2018/2/layout/IconVerticalSolidList"/>
    <dgm:cxn modelId="{A6F5F767-0F31-486E-9BF7-28DE9E034C3F}" type="presParOf" srcId="{800C1234-0498-42B2-9E31-CDF59A45B7D3}" destId="{02D4F11A-9C42-44B4-A89D-A1416B00B3CE}" srcOrd="2" destOrd="0" presId="urn:microsoft.com/office/officeart/2018/2/layout/IconVerticalSolidList"/>
    <dgm:cxn modelId="{22C70BD7-1FC7-428E-ABB7-76E88ADEF311}" type="presParOf" srcId="{800C1234-0498-42B2-9E31-CDF59A45B7D3}" destId="{55C70F81-AB9F-4A88-A977-111E232D56B4}" srcOrd="3" destOrd="0" presId="urn:microsoft.com/office/officeart/2018/2/layout/IconVerticalSolidList"/>
    <dgm:cxn modelId="{9B3286B1-170C-4D6D-805D-75FFD3EDA65E}" type="presParOf" srcId="{800C1234-0498-42B2-9E31-CDF59A45B7D3}" destId="{B84497EB-FF46-4681-B6CC-21F3CEBFCC6E}" srcOrd="4" destOrd="0" presId="urn:microsoft.com/office/officeart/2018/2/layout/IconVerticalSolidList"/>
    <dgm:cxn modelId="{36B91CD0-EC96-40DA-AFF7-321CA88FCDA8}" type="presParOf" srcId="{8FC62CC0-DDE1-4CB4-8270-6270EAA7A00C}" destId="{18D29E2A-38A6-4589-A7B5-D08A0F505747}" srcOrd="3" destOrd="0" presId="urn:microsoft.com/office/officeart/2018/2/layout/IconVerticalSolidList"/>
    <dgm:cxn modelId="{86074836-CAD2-4FDC-A0C0-A9E1735F1511}" type="presParOf" srcId="{8FC62CC0-DDE1-4CB4-8270-6270EAA7A00C}" destId="{1A4FB464-E2AD-4183-9E75-1C6C9B155DD3}" srcOrd="4" destOrd="0" presId="urn:microsoft.com/office/officeart/2018/2/layout/IconVerticalSolidList"/>
    <dgm:cxn modelId="{9A425587-8317-475A-80F1-D81E4EC23514}" type="presParOf" srcId="{1A4FB464-E2AD-4183-9E75-1C6C9B155DD3}" destId="{22EB1C74-9139-42E5-999C-36C124A5C4A0}" srcOrd="0" destOrd="0" presId="urn:microsoft.com/office/officeart/2018/2/layout/IconVerticalSolidList"/>
    <dgm:cxn modelId="{688CB13C-81FA-4FDE-AA2A-166E77716F54}" type="presParOf" srcId="{1A4FB464-E2AD-4183-9E75-1C6C9B155DD3}" destId="{83A240EB-F39C-4404-9D56-7D2884682D96}" srcOrd="1" destOrd="0" presId="urn:microsoft.com/office/officeart/2018/2/layout/IconVerticalSolidList"/>
    <dgm:cxn modelId="{83E4F8B6-1435-43FD-90B8-9B0ED9005471}" type="presParOf" srcId="{1A4FB464-E2AD-4183-9E75-1C6C9B155DD3}" destId="{A97406BF-FD3C-4775-937B-677DB244003D}" srcOrd="2" destOrd="0" presId="urn:microsoft.com/office/officeart/2018/2/layout/IconVerticalSolidList"/>
    <dgm:cxn modelId="{5ECB5373-80F6-4570-AEDA-745E09B0404A}" type="presParOf" srcId="{1A4FB464-E2AD-4183-9E75-1C6C9B155DD3}" destId="{21AAE29F-6A25-4B7F-8532-494029B313D9}" srcOrd="3" destOrd="0" presId="urn:microsoft.com/office/officeart/2018/2/layout/IconVerticalSolidList"/>
    <dgm:cxn modelId="{0B205B80-A6C5-49B5-AF3D-0AB980CBB32F}" type="presParOf" srcId="{1A4FB464-E2AD-4183-9E75-1C6C9B155DD3}" destId="{DE970994-F800-46B5-93E6-647D9825C68D}" srcOrd="4" destOrd="0" presId="urn:microsoft.com/office/officeart/2018/2/layout/IconVerticalSolidList"/>
    <dgm:cxn modelId="{F26C978F-0197-42EF-9A77-8A3BAC55B6EC}" type="presParOf" srcId="{8FC62CC0-DDE1-4CB4-8270-6270EAA7A00C}" destId="{B4679864-681B-4F94-AC97-CC4D47E61468}" srcOrd="5" destOrd="0" presId="urn:microsoft.com/office/officeart/2018/2/layout/IconVerticalSolidList"/>
    <dgm:cxn modelId="{C0052C0B-5986-4CDE-8E60-3574DE8440F9}" type="presParOf" srcId="{8FC62CC0-DDE1-4CB4-8270-6270EAA7A00C}" destId="{A72751FF-4305-4BE9-B6D4-CFD813F0D75E}" srcOrd="6" destOrd="0" presId="urn:microsoft.com/office/officeart/2018/2/layout/IconVerticalSolidList"/>
    <dgm:cxn modelId="{80793FD6-94E8-4AE0-8B19-3C6225579E63}" type="presParOf" srcId="{A72751FF-4305-4BE9-B6D4-CFD813F0D75E}" destId="{03B6211E-6974-44D4-B943-6B25959D9578}" srcOrd="0" destOrd="0" presId="urn:microsoft.com/office/officeart/2018/2/layout/IconVerticalSolidList"/>
    <dgm:cxn modelId="{12189B60-08CD-4D2A-BE29-F9872D6DABB4}" type="presParOf" srcId="{A72751FF-4305-4BE9-B6D4-CFD813F0D75E}" destId="{E3DA3C23-6CCE-4502-A785-E33419178A0C}" srcOrd="1" destOrd="0" presId="urn:microsoft.com/office/officeart/2018/2/layout/IconVerticalSolidList"/>
    <dgm:cxn modelId="{95FDAE15-2E83-4810-A852-FD929DCE8534}" type="presParOf" srcId="{A72751FF-4305-4BE9-B6D4-CFD813F0D75E}" destId="{6A18F9FC-1B50-4562-A80B-623494385705}" srcOrd="2" destOrd="0" presId="urn:microsoft.com/office/officeart/2018/2/layout/IconVerticalSolidList"/>
    <dgm:cxn modelId="{389B501F-6FEC-4EFB-81C1-CC5F7F6843BA}" type="presParOf" srcId="{A72751FF-4305-4BE9-B6D4-CFD813F0D75E}" destId="{2D456431-093C-4EA7-804E-7A80E5FA14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E1E3D7-E9E5-4D00-85AB-4D4A5C4ED13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4AAB007-159A-4556-9A7F-D29CE2DF099D}">
      <dgm:prSet/>
      <dgm:spPr/>
      <dgm:t>
        <a:bodyPr/>
        <a:lstStyle/>
        <a:p>
          <a:pPr rtl="0"/>
          <a:r>
            <a:rPr lang="en-US" dirty="0"/>
            <a:t>Probability of Y missing is unrelated to Y after controlling for other </a:t>
          </a:r>
          <a:r>
            <a:rPr lang="en-US" dirty="0">
              <a:latin typeface="Calibri Light" panose="020F0302020204030204"/>
            </a:rPr>
            <a:t>observed variables         </a:t>
          </a:r>
          <a:endParaRPr lang="en-US" dirty="0"/>
        </a:p>
      </dgm:t>
    </dgm:pt>
    <dgm:pt modelId="{82B7423F-B65C-43B7-AFDE-971ADC206A74}" type="parTrans" cxnId="{1A4BE604-06D8-4825-87CE-842AB5391FEA}">
      <dgm:prSet/>
      <dgm:spPr/>
      <dgm:t>
        <a:bodyPr/>
        <a:lstStyle/>
        <a:p>
          <a:endParaRPr lang="en-US"/>
        </a:p>
      </dgm:t>
    </dgm:pt>
    <dgm:pt modelId="{DCA1070A-C2E4-448F-AE80-8A08DE257103}" type="sibTrans" cxnId="{1A4BE604-06D8-4825-87CE-842AB5391FEA}">
      <dgm:prSet/>
      <dgm:spPr/>
      <dgm:t>
        <a:bodyPr/>
        <a:lstStyle/>
        <a:p>
          <a:endParaRPr lang="en-US"/>
        </a:p>
      </dgm:t>
    </dgm:pt>
    <dgm:pt modelId="{F816722B-8020-4D83-BB0F-FB3C650CD2FF}">
      <dgm:prSet/>
      <dgm:spPr/>
      <dgm:t>
        <a:bodyPr/>
        <a:lstStyle/>
        <a:p>
          <a:pPr rtl="0"/>
          <a:r>
            <a:rPr lang="en-US" dirty="0"/>
            <a:t>Example: in a survey, those who do not report their income are younger on average than those who do</a:t>
          </a:r>
          <a:r>
            <a:rPr lang="en-US" dirty="0">
              <a:latin typeface="Calibri Light" panose="020F0302020204030204"/>
            </a:rPr>
            <a:t> </a:t>
          </a:r>
          <a:endParaRPr lang="en-US" dirty="0"/>
        </a:p>
      </dgm:t>
    </dgm:pt>
    <dgm:pt modelId="{6C5853D4-CE83-4754-BF20-6243CC672A61}" type="parTrans" cxnId="{0E9392CF-360C-472F-B4BD-B32F81B6132E}">
      <dgm:prSet/>
      <dgm:spPr/>
      <dgm:t>
        <a:bodyPr/>
        <a:lstStyle/>
        <a:p>
          <a:endParaRPr lang="en-US"/>
        </a:p>
      </dgm:t>
    </dgm:pt>
    <dgm:pt modelId="{E2211CDD-3A68-4949-AC95-E2D661CB7232}" type="sibTrans" cxnId="{0E9392CF-360C-472F-B4BD-B32F81B6132E}">
      <dgm:prSet/>
      <dgm:spPr/>
      <dgm:t>
        <a:bodyPr/>
        <a:lstStyle/>
        <a:p>
          <a:endParaRPr lang="en-US"/>
        </a:p>
      </dgm:t>
    </dgm:pt>
    <dgm:pt modelId="{F6E2ADE6-07F1-4CAF-B032-F844D995F486}">
      <dgm:prSet/>
      <dgm:spPr/>
      <dgm:t>
        <a:bodyPr/>
        <a:lstStyle/>
        <a:p>
          <a:pPr rtl="0"/>
          <a:r>
            <a:rPr lang="en-US" dirty="0"/>
            <a:t>Analytic </a:t>
          </a:r>
          <a:r>
            <a:rPr lang="en-US" dirty="0">
              <a:latin typeface="Calibri Light" panose="020F0302020204030204"/>
            </a:rPr>
            <a:t>methods: Likelihood-based; inverse probability weighting; multiple imputation</a:t>
          </a:r>
        </a:p>
      </dgm:t>
    </dgm:pt>
    <dgm:pt modelId="{F74B3E6D-D18B-44D1-9EB9-C7E646467C5E}" type="parTrans" cxnId="{168546BE-0E21-4FE1-BCC7-4C48B5AD0111}">
      <dgm:prSet/>
      <dgm:spPr/>
      <dgm:t>
        <a:bodyPr/>
        <a:lstStyle/>
        <a:p>
          <a:endParaRPr lang="en-US"/>
        </a:p>
      </dgm:t>
    </dgm:pt>
    <dgm:pt modelId="{E25879EE-93FE-4F74-8610-99980DC4A880}" type="sibTrans" cxnId="{168546BE-0E21-4FE1-BCC7-4C48B5AD0111}">
      <dgm:prSet/>
      <dgm:spPr/>
      <dgm:t>
        <a:bodyPr/>
        <a:lstStyle/>
        <a:p>
          <a:endParaRPr lang="en-US"/>
        </a:p>
      </dgm:t>
    </dgm:pt>
    <dgm:pt modelId="{0A10F41A-4FF0-4226-9F53-FD79EB046C10}">
      <dgm:prSet phldr="0"/>
      <dgm:spPr/>
      <dgm:t>
        <a:bodyPr/>
        <a:lstStyle/>
        <a:p>
          <a:r>
            <a:rPr lang="en-US" dirty="0" err="1"/>
            <a:t>Pr</a:t>
          </a:r>
          <a:r>
            <a:rPr lang="en-US" dirty="0"/>
            <a:t> (Y </a:t>
          </a:r>
          <a:r>
            <a:rPr lang="en-US" dirty="0" err="1"/>
            <a:t>missing|Y</a:t>
          </a:r>
          <a:r>
            <a:rPr lang="en-US" dirty="0"/>
            <a:t>, X) = </a:t>
          </a:r>
          <a:r>
            <a:rPr lang="en-US" dirty="0" err="1"/>
            <a:t>Pr</a:t>
          </a:r>
          <a:r>
            <a:rPr lang="en-US" dirty="0"/>
            <a:t> (Y </a:t>
          </a:r>
          <a:r>
            <a:rPr lang="en-US" dirty="0" err="1"/>
            <a:t>missing|X</a:t>
          </a:r>
          <a:r>
            <a:rPr lang="en-US" dirty="0"/>
            <a:t>)</a:t>
          </a:r>
        </a:p>
      </dgm:t>
    </dgm:pt>
    <dgm:pt modelId="{C1AE67CF-2C36-4252-B18A-ED747D203CDF}" type="parTrans" cxnId="{4D9BC5A0-81E0-47BE-B538-64E0B4888D3A}">
      <dgm:prSet/>
      <dgm:spPr/>
    </dgm:pt>
    <dgm:pt modelId="{B30E6D9F-822C-409C-9FB5-DAEFDC06D890}" type="sibTrans" cxnId="{4D9BC5A0-81E0-47BE-B538-64E0B4888D3A}">
      <dgm:prSet/>
      <dgm:spPr/>
    </dgm:pt>
    <dgm:pt modelId="{B44A6031-5345-4C89-BDC1-ABA3BA167587}" type="pres">
      <dgm:prSet presAssocID="{76E1E3D7-E9E5-4D00-85AB-4D4A5C4ED138}" presName="linear" presStyleCnt="0">
        <dgm:presLayoutVars>
          <dgm:animLvl val="lvl"/>
          <dgm:resizeHandles val="exact"/>
        </dgm:presLayoutVars>
      </dgm:prSet>
      <dgm:spPr/>
    </dgm:pt>
    <dgm:pt modelId="{7239C246-08F6-4F33-8C7F-95792E516EE3}" type="pres">
      <dgm:prSet presAssocID="{54AAB007-159A-4556-9A7F-D29CE2DF099D}" presName="parentText" presStyleLbl="node1" presStyleIdx="0" presStyleCnt="4">
        <dgm:presLayoutVars>
          <dgm:chMax val="0"/>
          <dgm:bulletEnabled val="1"/>
        </dgm:presLayoutVars>
      </dgm:prSet>
      <dgm:spPr/>
    </dgm:pt>
    <dgm:pt modelId="{9AF14366-99C5-48D1-A310-89FFDF08C646}" type="pres">
      <dgm:prSet presAssocID="{DCA1070A-C2E4-448F-AE80-8A08DE257103}" presName="spacer" presStyleCnt="0"/>
      <dgm:spPr/>
    </dgm:pt>
    <dgm:pt modelId="{35C67B4A-3568-4E9E-80E9-733A1500F0AA}" type="pres">
      <dgm:prSet presAssocID="{0A10F41A-4FF0-4226-9F53-FD79EB046C10}" presName="parentText" presStyleLbl="node1" presStyleIdx="1" presStyleCnt="4">
        <dgm:presLayoutVars>
          <dgm:chMax val="0"/>
          <dgm:bulletEnabled val="1"/>
        </dgm:presLayoutVars>
      </dgm:prSet>
      <dgm:spPr/>
    </dgm:pt>
    <dgm:pt modelId="{E0F147E2-7E3C-40CB-9912-09B13A876ADA}" type="pres">
      <dgm:prSet presAssocID="{B30E6D9F-822C-409C-9FB5-DAEFDC06D890}" presName="spacer" presStyleCnt="0"/>
      <dgm:spPr/>
    </dgm:pt>
    <dgm:pt modelId="{17DC6DF5-185F-4178-B4D8-619B7F693FF9}" type="pres">
      <dgm:prSet presAssocID="{F816722B-8020-4D83-BB0F-FB3C650CD2FF}" presName="parentText" presStyleLbl="node1" presStyleIdx="2" presStyleCnt="4">
        <dgm:presLayoutVars>
          <dgm:chMax val="0"/>
          <dgm:bulletEnabled val="1"/>
        </dgm:presLayoutVars>
      </dgm:prSet>
      <dgm:spPr/>
    </dgm:pt>
    <dgm:pt modelId="{D73026C1-194C-4336-A63C-511F17A1F143}" type="pres">
      <dgm:prSet presAssocID="{E2211CDD-3A68-4949-AC95-E2D661CB7232}" presName="spacer" presStyleCnt="0"/>
      <dgm:spPr/>
    </dgm:pt>
    <dgm:pt modelId="{961C9230-50C7-4E39-BE84-76281E8FC88D}" type="pres">
      <dgm:prSet presAssocID="{F6E2ADE6-07F1-4CAF-B032-F844D995F486}" presName="parentText" presStyleLbl="node1" presStyleIdx="3" presStyleCnt="4">
        <dgm:presLayoutVars>
          <dgm:chMax val="0"/>
          <dgm:bulletEnabled val="1"/>
        </dgm:presLayoutVars>
      </dgm:prSet>
      <dgm:spPr/>
    </dgm:pt>
  </dgm:ptLst>
  <dgm:cxnLst>
    <dgm:cxn modelId="{1A4BE604-06D8-4825-87CE-842AB5391FEA}" srcId="{76E1E3D7-E9E5-4D00-85AB-4D4A5C4ED138}" destId="{54AAB007-159A-4556-9A7F-D29CE2DF099D}" srcOrd="0" destOrd="0" parTransId="{82B7423F-B65C-43B7-AFDE-971ADC206A74}" sibTransId="{DCA1070A-C2E4-448F-AE80-8A08DE257103}"/>
    <dgm:cxn modelId="{C1759F32-EAB4-4DE1-9ADD-7F6A3E6DB7FC}" type="presOf" srcId="{F816722B-8020-4D83-BB0F-FB3C650CD2FF}" destId="{17DC6DF5-185F-4178-B4D8-619B7F693FF9}" srcOrd="0" destOrd="0" presId="urn:microsoft.com/office/officeart/2005/8/layout/vList2"/>
    <dgm:cxn modelId="{057E7C46-613F-4023-90A3-6EC5D361A4D0}" type="presOf" srcId="{0A10F41A-4FF0-4226-9F53-FD79EB046C10}" destId="{35C67B4A-3568-4E9E-80E9-733A1500F0AA}" srcOrd="0" destOrd="0" presId="urn:microsoft.com/office/officeart/2005/8/layout/vList2"/>
    <dgm:cxn modelId="{4D9BC5A0-81E0-47BE-B538-64E0B4888D3A}" srcId="{76E1E3D7-E9E5-4D00-85AB-4D4A5C4ED138}" destId="{0A10F41A-4FF0-4226-9F53-FD79EB046C10}" srcOrd="1" destOrd="0" parTransId="{C1AE67CF-2C36-4252-B18A-ED747D203CDF}" sibTransId="{B30E6D9F-822C-409C-9FB5-DAEFDC06D890}"/>
    <dgm:cxn modelId="{500A08A6-167B-455A-AD4C-A9CE7D582871}" type="presOf" srcId="{76E1E3D7-E9E5-4D00-85AB-4D4A5C4ED138}" destId="{B44A6031-5345-4C89-BDC1-ABA3BA167587}" srcOrd="0" destOrd="0" presId="urn:microsoft.com/office/officeart/2005/8/layout/vList2"/>
    <dgm:cxn modelId="{F802ECAF-0047-4B26-A07A-95BBF388EFDD}" type="presOf" srcId="{F6E2ADE6-07F1-4CAF-B032-F844D995F486}" destId="{961C9230-50C7-4E39-BE84-76281E8FC88D}" srcOrd="0" destOrd="0" presId="urn:microsoft.com/office/officeart/2005/8/layout/vList2"/>
    <dgm:cxn modelId="{168546BE-0E21-4FE1-BCC7-4C48B5AD0111}" srcId="{76E1E3D7-E9E5-4D00-85AB-4D4A5C4ED138}" destId="{F6E2ADE6-07F1-4CAF-B032-F844D995F486}" srcOrd="3" destOrd="0" parTransId="{F74B3E6D-D18B-44D1-9EB9-C7E646467C5E}" sibTransId="{E25879EE-93FE-4F74-8610-99980DC4A880}"/>
    <dgm:cxn modelId="{0E9392CF-360C-472F-B4BD-B32F81B6132E}" srcId="{76E1E3D7-E9E5-4D00-85AB-4D4A5C4ED138}" destId="{F816722B-8020-4D83-BB0F-FB3C650CD2FF}" srcOrd="2" destOrd="0" parTransId="{6C5853D4-CE83-4754-BF20-6243CC672A61}" sibTransId="{E2211CDD-3A68-4949-AC95-E2D661CB7232}"/>
    <dgm:cxn modelId="{81BDA5DF-4CE8-4410-AA02-7FAC5CEDA1B1}" type="presOf" srcId="{54AAB007-159A-4556-9A7F-D29CE2DF099D}" destId="{7239C246-08F6-4F33-8C7F-95792E516EE3}" srcOrd="0" destOrd="0" presId="urn:microsoft.com/office/officeart/2005/8/layout/vList2"/>
    <dgm:cxn modelId="{7B41AB40-CE1B-431C-BBC6-36C7431C08CF}" type="presParOf" srcId="{B44A6031-5345-4C89-BDC1-ABA3BA167587}" destId="{7239C246-08F6-4F33-8C7F-95792E516EE3}" srcOrd="0" destOrd="0" presId="urn:microsoft.com/office/officeart/2005/8/layout/vList2"/>
    <dgm:cxn modelId="{918C1959-75BE-4E24-9D0F-5B243CE0D6FD}" type="presParOf" srcId="{B44A6031-5345-4C89-BDC1-ABA3BA167587}" destId="{9AF14366-99C5-48D1-A310-89FFDF08C646}" srcOrd="1" destOrd="0" presId="urn:microsoft.com/office/officeart/2005/8/layout/vList2"/>
    <dgm:cxn modelId="{11213AFA-784A-4287-9743-F5491CD09748}" type="presParOf" srcId="{B44A6031-5345-4C89-BDC1-ABA3BA167587}" destId="{35C67B4A-3568-4E9E-80E9-733A1500F0AA}" srcOrd="2" destOrd="0" presId="urn:microsoft.com/office/officeart/2005/8/layout/vList2"/>
    <dgm:cxn modelId="{623FC91A-7C7F-4693-9ABB-80169CE4BEDE}" type="presParOf" srcId="{B44A6031-5345-4C89-BDC1-ABA3BA167587}" destId="{E0F147E2-7E3C-40CB-9912-09B13A876ADA}" srcOrd="3" destOrd="0" presId="urn:microsoft.com/office/officeart/2005/8/layout/vList2"/>
    <dgm:cxn modelId="{99177EC1-28CF-4C09-AFDC-384DA160A5A9}" type="presParOf" srcId="{B44A6031-5345-4C89-BDC1-ABA3BA167587}" destId="{17DC6DF5-185F-4178-B4D8-619B7F693FF9}" srcOrd="4" destOrd="0" presId="urn:microsoft.com/office/officeart/2005/8/layout/vList2"/>
    <dgm:cxn modelId="{FF17AA74-2BD9-4B74-832A-1CE669779558}" type="presParOf" srcId="{B44A6031-5345-4C89-BDC1-ABA3BA167587}" destId="{D73026C1-194C-4336-A63C-511F17A1F143}" srcOrd="5" destOrd="0" presId="urn:microsoft.com/office/officeart/2005/8/layout/vList2"/>
    <dgm:cxn modelId="{00C85622-1EDB-4515-B50B-E6AEDC01FD9A}" type="presParOf" srcId="{B44A6031-5345-4C89-BDC1-ABA3BA167587}" destId="{961C9230-50C7-4E39-BE84-76281E8FC88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B5BC29-029C-4990-8047-FC01515E9282}" type="doc">
      <dgm:prSet loTypeId="urn:microsoft.com/office/officeart/2005/8/layout/process2" loCatId="process" qsTypeId="urn:microsoft.com/office/officeart/2005/8/quickstyle/3d2" qsCatId="3D" csTypeId="urn:microsoft.com/office/officeart/2005/8/colors/colorful5" csCatId="colorful" phldr="1"/>
      <dgm:spPr/>
      <dgm:t>
        <a:bodyPr/>
        <a:lstStyle/>
        <a:p>
          <a:endParaRPr lang="en-US"/>
        </a:p>
      </dgm:t>
    </dgm:pt>
    <dgm:pt modelId="{32EBCDD2-6F5B-4664-8A8D-2E8D5342A141}">
      <dgm:prSet/>
      <dgm:spPr/>
      <dgm:t>
        <a:bodyPr/>
        <a:lstStyle/>
        <a:p>
          <a:r>
            <a:rPr lang="en-US"/>
            <a:t>Patients are MNAR from the placebo arm at 12 weeks if conditional on baseline FEV</a:t>
          </a:r>
          <a:r>
            <a:rPr lang="en-US" baseline="-25000"/>
            <a:t>1</a:t>
          </a:r>
          <a:r>
            <a:rPr lang="en-US"/>
            <a:t>, the chance of their being present at 12 weeks still depends on their FEV</a:t>
          </a:r>
          <a:r>
            <a:rPr lang="en-US" baseline="-25000"/>
            <a:t>1</a:t>
          </a:r>
          <a:r>
            <a:rPr lang="en-US"/>
            <a:t> at 12 weeks.</a:t>
          </a:r>
        </a:p>
      </dgm:t>
    </dgm:pt>
    <dgm:pt modelId="{5DB278EA-E409-420C-972A-D7F448589FBF}" type="parTrans" cxnId="{2161A926-F02B-4019-BDFE-37A4F6B214F5}">
      <dgm:prSet/>
      <dgm:spPr/>
      <dgm:t>
        <a:bodyPr/>
        <a:lstStyle/>
        <a:p>
          <a:endParaRPr lang="en-US"/>
        </a:p>
      </dgm:t>
    </dgm:pt>
    <dgm:pt modelId="{011028B9-8088-4345-B2A3-B1A3CA6873DC}" type="sibTrans" cxnId="{2161A926-F02B-4019-BDFE-37A4F6B214F5}">
      <dgm:prSet/>
      <dgm:spPr/>
      <dgm:t>
        <a:bodyPr/>
        <a:lstStyle/>
        <a:p>
          <a:endParaRPr lang="en-US"/>
        </a:p>
      </dgm:t>
    </dgm:pt>
    <dgm:pt modelId="{C1059019-7F10-468D-8187-E3BF4D495A87}">
      <dgm:prSet/>
      <dgm:spPr/>
      <dgm:t>
        <a:bodyPr/>
        <a:lstStyle/>
        <a:p>
          <a:r>
            <a:rPr lang="en-US"/>
            <a:t>Need to either</a:t>
          </a:r>
        </a:p>
      </dgm:t>
    </dgm:pt>
    <dgm:pt modelId="{D03004E2-5929-4923-9788-FAFB2F009A0A}" type="parTrans" cxnId="{86E35407-7F6C-4415-B615-2951DC11D0D7}">
      <dgm:prSet/>
      <dgm:spPr/>
      <dgm:t>
        <a:bodyPr/>
        <a:lstStyle/>
        <a:p>
          <a:endParaRPr lang="en-US"/>
        </a:p>
      </dgm:t>
    </dgm:pt>
    <dgm:pt modelId="{E3969668-83FE-416D-9889-219C38AB9837}" type="sibTrans" cxnId="{86E35407-7F6C-4415-B615-2951DC11D0D7}">
      <dgm:prSet/>
      <dgm:spPr/>
      <dgm:t>
        <a:bodyPr/>
        <a:lstStyle/>
        <a:p>
          <a:endParaRPr lang="en-US"/>
        </a:p>
      </dgm:t>
    </dgm:pt>
    <dgm:pt modelId="{5D11AF1E-0DAA-4716-B540-2B63883D73BB}">
      <dgm:prSet/>
      <dgm:spPr/>
      <dgm:t>
        <a:bodyPr/>
        <a:lstStyle/>
        <a:p>
          <a:r>
            <a:rPr lang="en-US"/>
            <a:t>Describe the statistical relation between the chance of observing a variable and it’s (sometimes unseen) value</a:t>
          </a:r>
        </a:p>
      </dgm:t>
    </dgm:pt>
    <dgm:pt modelId="{501AA620-7EF6-481E-9145-7513C9CAA1CF}" type="parTrans" cxnId="{30903C33-EFA6-4D4C-834B-E9F1DB4A91FC}">
      <dgm:prSet/>
      <dgm:spPr/>
      <dgm:t>
        <a:bodyPr/>
        <a:lstStyle/>
        <a:p>
          <a:endParaRPr lang="en-US"/>
        </a:p>
      </dgm:t>
    </dgm:pt>
    <dgm:pt modelId="{8F686EAB-726D-444E-A716-7D53C46AC4A7}" type="sibTrans" cxnId="{30903C33-EFA6-4D4C-834B-E9F1DB4A91FC}">
      <dgm:prSet/>
      <dgm:spPr/>
      <dgm:t>
        <a:bodyPr/>
        <a:lstStyle/>
        <a:p>
          <a:endParaRPr lang="en-US"/>
        </a:p>
      </dgm:t>
    </dgm:pt>
    <dgm:pt modelId="{D7FAFB29-968B-4BF7-A8F8-30A30E7047E4}">
      <dgm:prSet/>
      <dgm:spPr/>
      <dgm:t>
        <a:bodyPr/>
        <a:lstStyle/>
        <a:p>
          <a:r>
            <a:rPr lang="en-US" dirty="0"/>
            <a:t>Describe how the distribution of data differ among patients with and without missing data</a:t>
          </a:r>
        </a:p>
      </dgm:t>
    </dgm:pt>
    <dgm:pt modelId="{9D1F6C15-AA70-407B-A6AA-6E7E6C333C70}" type="parTrans" cxnId="{A978B97A-1FCF-43CE-BF09-FD33C35682D3}">
      <dgm:prSet/>
      <dgm:spPr/>
      <dgm:t>
        <a:bodyPr/>
        <a:lstStyle/>
        <a:p>
          <a:endParaRPr lang="en-US"/>
        </a:p>
      </dgm:t>
    </dgm:pt>
    <dgm:pt modelId="{D0B9DE96-0018-4636-9C16-C69DE2FF1405}" type="sibTrans" cxnId="{A978B97A-1FCF-43CE-BF09-FD33C35682D3}">
      <dgm:prSet/>
      <dgm:spPr/>
      <dgm:t>
        <a:bodyPr/>
        <a:lstStyle/>
        <a:p>
          <a:endParaRPr lang="en-US"/>
        </a:p>
      </dgm:t>
    </dgm:pt>
    <dgm:pt modelId="{85A5347C-F001-453C-985B-B61FE99EBC4C}">
      <dgm:prSet/>
      <dgm:spPr/>
      <dgm:t>
        <a:bodyPr/>
        <a:lstStyle/>
        <a:p>
          <a:r>
            <a:rPr lang="en-US" dirty="0"/>
            <a:t>Observed data tell us nothing definitive about these</a:t>
          </a:r>
        </a:p>
      </dgm:t>
    </dgm:pt>
    <dgm:pt modelId="{F45A3593-2AE4-40F6-A1D1-DE56D6B79FC1}" type="parTrans" cxnId="{C4A3A392-47F1-4622-8D58-831778E64DE0}">
      <dgm:prSet/>
      <dgm:spPr/>
      <dgm:t>
        <a:bodyPr/>
        <a:lstStyle/>
        <a:p>
          <a:endParaRPr lang="en-US"/>
        </a:p>
      </dgm:t>
    </dgm:pt>
    <dgm:pt modelId="{2E3D8D9D-7692-4034-85A4-9B11AD3C242B}" type="sibTrans" cxnId="{C4A3A392-47F1-4622-8D58-831778E64DE0}">
      <dgm:prSet/>
      <dgm:spPr/>
      <dgm:t>
        <a:bodyPr/>
        <a:lstStyle/>
        <a:p>
          <a:endParaRPr lang="en-US"/>
        </a:p>
      </dgm:t>
    </dgm:pt>
    <dgm:pt modelId="{DF3A7C0B-1461-4AA1-9A5E-74F60EF6C5A4}" type="pres">
      <dgm:prSet presAssocID="{C0B5BC29-029C-4990-8047-FC01515E9282}" presName="linearFlow" presStyleCnt="0">
        <dgm:presLayoutVars>
          <dgm:resizeHandles val="exact"/>
        </dgm:presLayoutVars>
      </dgm:prSet>
      <dgm:spPr/>
    </dgm:pt>
    <dgm:pt modelId="{B6B9B0F7-5735-4F41-AB7A-1597DBA511CF}" type="pres">
      <dgm:prSet presAssocID="{32EBCDD2-6F5B-4664-8A8D-2E8D5342A141}" presName="node" presStyleLbl="node1" presStyleIdx="0" presStyleCnt="3">
        <dgm:presLayoutVars>
          <dgm:bulletEnabled val="1"/>
        </dgm:presLayoutVars>
      </dgm:prSet>
      <dgm:spPr/>
    </dgm:pt>
    <dgm:pt modelId="{A3FF3F6D-9FF9-469B-8A7C-B0D02F83C947}" type="pres">
      <dgm:prSet presAssocID="{011028B9-8088-4345-B2A3-B1A3CA6873DC}" presName="sibTrans" presStyleLbl="sibTrans2D1" presStyleIdx="0" presStyleCnt="2"/>
      <dgm:spPr/>
    </dgm:pt>
    <dgm:pt modelId="{49497DCD-21E5-4760-84DB-3F5FB9FC8A6D}" type="pres">
      <dgm:prSet presAssocID="{011028B9-8088-4345-B2A3-B1A3CA6873DC}" presName="connectorText" presStyleLbl="sibTrans2D1" presStyleIdx="0" presStyleCnt="2"/>
      <dgm:spPr/>
    </dgm:pt>
    <dgm:pt modelId="{1C926CC2-9484-4DE2-BA96-220FDDF96566}" type="pres">
      <dgm:prSet presAssocID="{C1059019-7F10-468D-8187-E3BF4D495A87}" presName="node" presStyleLbl="node1" presStyleIdx="1" presStyleCnt="3">
        <dgm:presLayoutVars>
          <dgm:bulletEnabled val="1"/>
        </dgm:presLayoutVars>
      </dgm:prSet>
      <dgm:spPr/>
    </dgm:pt>
    <dgm:pt modelId="{24E31B00-4E01-4DAF-B5F7-4D86AAA78E1C}" type="pres">
      <dgm:prSet presAssocID="{E3969668-83FE-416D-9889-219C38AB9837}" presName="sibTrans" presStyleLbl="sibTrans2D1" presStyleIdx="1" presStyleCnt="2"/>
      <dgm:spPr/>
    </dgm:pt>
    <dgm:pt modelId="{CE236F2B-B1F5-4927-B71C-585FDEA5914C}" type="pres">
      <dgm:prSet presAssocID="{E3969668-83FE-416D-9889-219C38AB9837}" presName="connectorText" presStyleLbl="sibTrans2D1" presStyleIdx="1" presStyleCnt="2"/>
      <dgm:spPr/>
    </dgm:pt>
    <dgm:pt modelId="{224EFC63-E6FE-4311-8A52-8CC897FAAA52}" type="pres">
      <dgm:prSet presAssocID="{85A5347C-F001-453C-985B-B61FE99EBC4C}" presName="node" presStyleLbl="node1" presStyleIdx="2" presStyleCnt="3">
        <dgm:presLayoutVars>
          <dgm:bulletEnabled val="1"/>
        </dgm:presLayoutVars>
      </dgm:prSet>
      <dgm:spPr/>
    </dgm:pt>
  </dgm:ptLst>
  <dgm:cxnLst>
    <dgm:cxn modelId="{86E35407-7F6C-4415-B615-2951DC11D0D7}" srcId="{C0B5BC29-029C-4990-8047-FC01515E9282}" destId="{C1059019-7F10-468D-8187-E3BF4D495A87}" srcOrd="1" destOrd="0" parTransId="{D03004E2-5929-4923-9788-FAFB2F009A0A}" sibTransId="{E3969668-83FE-416D-9889-219C38AB9837}"/>
    <dgm:cxn modelId="{2E1C6B15-6FB5-42E5-8C51-DF63720614E5}" type="presOf" srcId="{E3969668-83FE-416D-9889-219C38AB9837}" destId="{24E31B00-4E01-4DAF-B5F7-4D86AAA78E1C}" srcOrd="0" destOrd="0" presId="urn:microsoft.com/office/officeart/2005/8/layout/process2"/>
    <dgm:cxn modelId="{2161A926-F02B-4019-BDFE-37A4F6B214F5}" srcId="{C0B5BC29-029C-4990-8047-FC01515E9282}" destId="{32EBCDD2-6F5B-4664-8A8D-2E8D5342A141}" srcOrd="0" destOrd="0" parTransId="{5DB278EA-E409-420C-972A-D7F448589FBF}" sibTransId="{011028B9-8088-4345-B2A3-B1A3CA6873DC}"/>
    <dgm:cxn modelId="{62B2A92A-29C2-410A-8938-0ED807D244BA}" type="presOf" srcId="{32EBCDD2-6F5B-4664-8A8D-2E8D5342A141}" destId="{B6B9B0F7-5735-4F41-AB7A-1597DBA511CF}" srcOrd="0" destOrd="0" presId="urn:microsoft.com/office/officeart/2005/8/layout/process2"/>
    <dgm:cxn modelId="{30903C33-EFA6-4D4C-834B-E9F1DB4A91FC}" srcId="{C1059019-7F10-468D-8187-E3BF4D495A87}" destId="{5D11AF1E-0DAA-4716-B540-2B63883D73BB}" srcOrd="0" destOrd="0" parTransId="{501AA620-7EF6-481E-9145-7513C9CAA1CF}" sibTransId="{8F686EAB-726D-444E-A716-7D53C46AC4A7}"/>
    <dgm:cxn modelId="{8D50C13B-2637-4BBB-AB2D-CCB52CA03CC3}" type="presOf" srcId="{C1059019-7F10-468D-8187-E3BF4D495A87}" destId="{1C926CC2-9484-4DE2-BA96-220FDDF96566}" srcOrd="0" destOrd="0" presId="urn:microsoft.com/office/officeart/2005/8/layout/process2"/>
    <dgm:cxn modelId="{3F5A2740-702A-4908-9E60-313026452261}" type="presOf" srcId="{011028B9-8088-4345-B2A3-B1A3CA6873DC}" destId="{49497DCD-21E5-4760-84DB-3F5FB9FC8A6D}" srcOrd="1" destOrd="0" presId="urn:microsoft.com/office/officeart/2005/8/layout/process2"/>
    <dgm:cxn modelId="{3D56426A-615D-4D67-9DBA-2C7FB83BBC7F}" type="presOf" srcId="{85A5347C-F001-453C-985B-B61FE99EBC4C}" destId="{224EFC63-E6FE-4311-8A52-8CC897FAAA52}" srcOrd="0" destOrd="0" presId="urn:microsoft.com/office/officeart/2005/8/layout/process2"/>
    <dgm:cxn modelId="{FBFE776E-C68E-4152-87A7-A41AB263FCE2}" type="presOf" srcId="{D7FAFB29-968B-4BF7-A8F8-30A30E7047E4}" destId="{1C926CC2-9484-4DE2-BA96-220FDDF96566}" srcOrd="0" destOrd="2" presId="urn:microsoft.com/office/officeart/2005/8/layout/process2"/>
    <dgm:cxn modelId="{A978B97A-1FCF-43CE-BF09-FD33C35682D3}" srcId="{C1059019-7F10-468D-8187-E3BF4D495A87}" destId="{D7FAFB29-968B-4BF7-A8F8-30A30E7047E4}" srcOrd="1" destOrd="0" parTransId="{9D1F6C15-AA70-407B-A6AA-6E7E6C333C70}" sibTransId="{D0B9DE96-0018-4636-9C16-C69DE2FF1405}"/>
    <dgm:cxn modelId="{C4A3A392-47F1-4622-8D58-831778E64DE0}" srcId="{C0B5BC29-029C-4990-8047-FC01515E9282}" destId="{85A5347C-F001-453C-985B-B61FE99EBC4C}" srcOrd="2" destOrd="0" parTransId="{F45A3593-2AE4-40F6-A1D1-DE56D6B79FC1}" sibTransId="{2E3D8D9D-7692-4034-85A4-9B11AD3C242B}"/>
    <dgm:cxn modelId="{1FCFF395-3736-4FFA-90B1-B7DF90C26357}" type="presOf" srcId="{E3969668-83FE-416D-9889-219C38AB9837}" destId="{CE236F2B-B1F5-4927-B71C-585FDEA5914C}" srcOrd="1" destOrd="0" presId="urn:microsoft.com/office/officeart/2005/8/layout/process2"/>
    <dgm:cxn modelId="{04B3819A-FFF0-4C6B-B731-0A1F981E6769}" type="presOf" srcId="{011028B9-8088-4345-B2A3-B1A3CA6873DC}" destId="{A3FF3F6D-9FF9-469B-8A7C-B0D02F83C947}" srcOrd="0" destOrd="0" presId="urn:microsoft.com/office/officeart/2005/8/layout/process2"/>
    <dgm:cxn modelId="{CECA889F-2681-46D7-AABE-7B68BF963A85}" type="presOf" srcId="{5D11AF1E-0DAA-4716-B540-2B63883D73BB}" destId="{1C926CC2-9484-4DE2-BA96-220FDDF96566}" srcOrd="0" destOrd="1" presId="urn:microsoft.com/office/officeart/2005/8/layout/process2"/>
    <dgm:cxn modelId="{65208FAF-BA27-47A3-BDC0-D85FF8A92741}" type="presOf" srcId="{C0B5BC29-029C-4990-8047-FC01515E9282}" destId="{DF3A7C0B-1461-4AA1-9A5E-74F60EF6C5A4}" srcOrd="0" destOrd="0" presId="urn:microsoft.com/office/officeart/2005/8/layout/process2"/>
    <dgm:cxn modelId="{0DBFFEF9-3EE2-4AF2-BE78-83C16390547B}" type="presParOf" srcId="{DF3A7C0B-1461-4AA1-9A5E-74F60EF6C5A4}" destId="{B6B9B0F7-5735-4F41-AB7A-1597DBA511CF}" srcOrd="0" destOrd="0" presId="urn:microsoft.com/office/officeart/2005/8/layout/process2"/>
    <dgm:cxn modelId="{295AD473-065D-4B99-AEDE-BFDC0570289C}" type="presParOf" srcId="{DF3A7C0B-1461-4AA1-9A5E-74F60EF6C5A4}" destId="{A3FF3F6D-9FF9-469B-8A7C-B0D02F83C947}" srcOrd="1" destOrd="0" presId="urn:microsoft.com/office/officeart/2005/8/layout/process2"/>
    <dgm:cxn modelId="{A51245AB-6316-42D4-A420-271CED9ED56D}" type="presParOf" srcId="{A3FF3F6D-9FF9-469B-8A7C-B0D02F83C947}" destId="{49497DCD-21E5-4760-84DB-3F5FB9FC8A6D}" srcOrd="0" destOrd="0" presId="urn:microsoft.com/office/officeart/2005/8/layout/process2"/>
    <dgm:cxn modelId="{0BC1A2BF-5CA4-4261-AB25-639653A0F3B1}" type="presParOf" srcId="{DF3A7C0B-1461-4AA1-9A5E-74F60EF6C5A4}" destId="{1C926CC2-9484-4DE2-BA96-220FDDF96566}" srcOrd="2" destOrd="0" presId="urn:microsoft.com/office/officeart/2005/8/layout/process2"/>
    <dgm:cxn modelId="{7F6166D6-ECA0-40DF-A204-B7C205F0E226}" type="presParOf" srcId="{DF3A7C0B-1461-4AA1-9A5E-74F60EF6C5A4}" destId="{24E31B00-4E01-4DAF-B5F7-4D86AAA78E1C}" srcOrd="3" destOrd="0" presId="urn:microsoft.com/office/officeart/2005/8/layout/process2"/>
    <dgm:cxn modelId="{6674A615-5A3C-4606-A26E-130D60C8F059}" type="presParOf" srcId="{24E31B00-4E01-4DAF-B5F7-4D86AAA78E1C}" destId="{CE236F2B-B1F5-4927-B71C-585FDEA5914C}" srcOrd="0" destOrd="0" presId="urn:microsoft.com/office/officeart/2005/8/layout/process2"/>
    <dgm:cxn modelId="{B7568715-8130-45D3-A891-C5AA76F6AF61}" type="presParOf" srcId="{DF3A7C0B-1461-4AA1-9A5E-74F60EF6C5A4}" destId="{224EFC63-E6FE-4311-8A52-8CC897FAAA5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166FA5-8D2A-4AA7-9A7B-6B779E540717}"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47EC0B5-77E7-49EC-B008-6231B16D7BB7}">
      <dgm:prSet/>
      <dgm:spPr/>
      <dgm:t>
        <a:bodyPr/>
        <a:lstStyle/>
        <a:p>
          <a:pPr>
            <a:lnSpc>
              <a:spcPct val="100000"/>
            </a:lnSpc>
          </a:pPr>
          <a:r>
            <a:rPr lang="en-US"/>
            <a:t>What’s the big deal?</a:t>
          </a:r>
        </a:p>
      </dgm:t>
    </dgm:pt>
    <dgm:pt modelId="{07719EC7-827D-4BBC-B0EF-BF8836871F7D}" type="parTrans" cxnId="{B0CCFD0E-7510-4696-87D2-FC8F6012CE64}">
      <dgm:prSet/>
      <dgm:spPr/>
      <dgm:t>
        <a:bodyPr/>
        <a:lstStyle/>
        <a:p>
          <a:endParaRPr lang="en-US"/>
        </a:p>
      </dgm:t>
    </dgm:pt>
    <dgm:pt modelId="{38701CBC-E2F4-4E3E-9AB6-0025C49F586F}" type="sibTrans" cxnId="{B0CCFD0E-7510-4696-87D2-FC8F6012CE64}">
      <dgm:prSet/>
      <dgm:spPr/>
      <dgm:t>
        <a:bodyPr/>
        <a:lstStyle/>
        <a:p>
          <a:endParaRPr lang="en-US"/>
        </a:p>
      </dgm:t>
    </dgm:pt>
    <dgm:pt modelId="{48CB7151-BE40-47D7-9288-68A2AF1A9902}">
      <dgm:prSet/>
      <dgm:spPr/>
      <dgm:t>
        <a:bodyPr/>
        <a:lstStyle/>
        <a:p>
          <a:pPr>
            <a:lnSpc>
              <a:spcPct val="100000"/>
            </a:lnSpc>
          </a:pPr>
          <a:r>
            <a:rPr lang="en-US"/>
            <a:t>Missing data mechanisms</a:t>
          </a:r>
        </a:p>
      </dgm:t>
    </dgm:pt>
    <dgm:pt modelId="{A625E9E6-9044-47FF-927A-C56456E57EF7}" type="parTrans" cxnId="{AA6EBF09-3196-4F98-9154-E4B8A92344F6}">
      <dgm:prSet/>
      <dgm:spPr/>
      <dgm:t>
        <a:bodyPr/>
        <a:lstStyle/>
        <a:p>
          <a:endParaRPr lang="en-US"/>
        </a:p>
      </dgm:t>
    </dgm:pt>
    <dgm:pt modelId="{D4F7BAFE-DE4B-419F-956E-579452C95B01}" type="sibTrans" cxnId="{AA6EBF09-3196-4F98-9154-E4B8A92344F6}">
      <dgm:prSet/>
      <dgm:spPr/>
      <dgm:t>
        <a:bodyPr/>
        <a:lstStyle/>
        <a:p>
          <a:endParaRPr lang="en-US"/>
        </a:p>
      </dgm:t>
    </dgm:pt>
    <dgm:pt modelId="{FAE520F5-2824-4ECB-9521-81E9824AE202}">
      <dgm:prSet/>
      <dgm:spPr/>
      <dgm:t>
        <a:bodyPr/>
        <a:lstStyle/>
        <a:p>
          <a:pPr>
            <a:lnSpc>
              <a:spcPct val="100000"/>
            </a:lnSpc>
          </a:pPr>
          <a:r>
            <a:rPr lang="en-US"/>
            <a:t>Sensible approaches to handling missing data</a:t>
          </a:r>
        </a:p>
      </dgm:t>
    </dgm:pt>
    <dgm:pt modelId="{587912BD-EEC0-4D78-91AC-E7A106CB9E4C}" type="parTrans" cxnId="{41922ACF-732D-463A-97CF-CAEB9F4E9AEF}">
      <dgm:prSet/>
      <dgm:spPr/>
      <dgm:t>
        <a:bodyPr/>
        <a:lstStyle/>
        <a:p>
          <a:endParaRPr lang="en-US"/>
        </a:p>
      </dgm:t>
    </dgm:pt>
    <dgm:pt modelId="{F62BBF2A-5CF7-4E5D-8F88-F6229FED9FA6}" type="sibTrans" cxnId="{41922ACF-732D-463A-97CF-CAEB9F4E9AEF}">
      <dgm:prSet/>
      <dgm:spPr/>
      <dgm:t>
        <a:bodyPr/>
        <a:lstStyle/>
        <a:p>
          <a:endParaRPr lang="en-US"/>
        </a:p>
      </dgm:t>
    </dgm:pt>
    <dgm:pt modelId="{02A17232-7A9E-4EBC-A33A-C93A82E34B0B}">
      <dgm:prSet/>
      <dgm:spPr/>
      <dgm:t>
        <a:bodyPr/>
        <a:lstStyle/>
        <a:p>
          <a:pPr>
            <a:lnSpc>
              <a:spcPct val="100000"/>
            </a:lnSpc>
          </a:pPr>
          <a:r>
            <a:rPr lang="en-US"/>
            <a:t>Prevention of missing data</a:t>
          </a:r>
        </a:p>
      </dgm:t>
    </dgm:pt>
    <dgm:pt modelId="{51DA1ADD-5332-4CC7-BDC6-4C670BDA0D13}" type="parTrans" cxnId="{FA5C801F-725D-4FED-9257-E968E300CF7E}">
      <dgm:prSet/>
      <dgm:spPr/>
      <dgm:t>
        <a:bodyPr/>
        <a:lstStyle/>
        <a:p>
          <a:endParaRPr lang="en-US"/>
        </a:p>
      </dgm:t>
    </dgm:pt>
    <dgm:pt modelId="{463737B3-3D1B-4E5A-8E58-D7C37E708905}" type="sibTrans" cxnId="{FA5C801F-725D-4FED-9257-E968E300CF7E}">
      <dgm:prSet/>
      <dgm:spPr/>
      <dgm:t>
        <a:bodyPr/>
        <a:lstStyle/>
        <a:p>
          <a:endParaRPr lang="en-US"/>
        </a:p>
      </dgm:t>
    </dgm:pt>
    <dgm:pt modelId="{7FBC876E-5BC7-42F6-8031-EEA2D8D478F6}">
      <dgm:prSet/>
      <dgm:spPr/>
      <dgm:t>
        <a:bodyPr/>
        <a:lstStyle/>
        <a:p>
          <a:pPr>
            <a:lnSpc>
              <a:spcPct val="100000"/>
            </a:lnSpc>
          </a:pPr>
          <a:r>
            <a:rPr lang="en-US"/>
            <a:t>Exploring missing data</a:t>
          </a:r>
        </a:p>
      </dgm:t>
    </dgm:pt>
    <dgm:pt modelId="{CF72C3CD-B276-4EC6-BF5E-55D2BA3BE575}" type="parTrans" cxnId="{5D441D24-322E-4EE7-8096-A3A1B839009C}">
      <dgm:prSet/>
      <dgm:spPr/>
      <dgm:t>
        <a:bodyPr/>
        <a:lstStyle/>
        <a:p>
          <a:endParaRPr lang="en-US"/>
        </a:p>
      </dgm:t>
    </dgm:pt>
    <dgm:pt modelId="{83C292F9-2536-44B6-9A8E-723B368EFF48}" type="sibTrans" cxnId="{5D441D24-322E-4EE7-8096-A3A1B839009C}">
      <dgm:prSet/>
      <dgm:spPr/>
      <dgm:t>
        <a:bodyPr/>
        <a:lstStyle/>
        <a:p>
          <a:endParaRPr lang="en-US"/>
        </a:p>
      </dgm:t>
    </dgm:pt>
    <dgm:pt modelId="{28F0AD25-A98E-4AE4-B3CF-865C37606E39}">
      <dgm:prSet/>
      <dgm:spPr/>
      <dgm:t>
        <a:bodyPr/>
        <a:lstStyle/>
        <a:p>
          <a:pPr>
            <a:lnSpc>
              <a:spcPct val="100000"/>
            </a:lnSpc>
          </a:pPr>
          <a:r>
            <a:rPr lang="en-US"/>
            <a:t>Analytic strategies – which to use, which to avoid</a:t>
          </a:r>
        </a:p>
      </dgm:t>
    </dgm:pt>
    <dgm:pt modelId="{1C25048A-2DD5-4138-89DD-9D2FC70A33B6}" type="parTrans" cxnId="{C653CC47-FA35-4D71-A3BC-E9F021B19094}">
      <dgm:prSet/>
      <dgm:spPr/>
      <dgm:t>
        <a:bodyPr/>
        <a:lstStyle/>
        <a:p>
          <a:endParaRPr lang="en-US"/>
        </a:p>
      </dgm:t>
    </dgm:pt>
    <dgm:pt modelId="{44BCBBDB-82C2-4BB2-A357-9A75F9A2F3AF}" type="sibTrans" cxnId="{C653CC47-FA35-4D71-A3BC-E9F021B19094}">
      <dgm:prSet/>
      <dgm:spPr/>
      <dgm:t>
        <a:bodyPr/>
        <a:lstStyle/>
        <a:p>
          <a:endParaRPr lang="en-US"/>
        </a:p>
      </dgm:t>
    </dgm:pt>
    <dgm:pt modelId="{5202374C-8DA2-4EB4-8EEE-025C3066F237}" type="pres">
      <dgm:prSet presAssocID="{C7166FA5-8D2A-4AA7-9A7B-6B779E540717}" presName="root" presStyleCnt="0">
        <dgm:presLayoutVars>
          <dgm:dir/>
          <dgm:resizeHandles val="exact"/>
        </dgm:presLayoutVars>
      </dgm:prSet>
      <dgm:spPr/>
    </dgm:pt>
    <dgm:pt modelId="{61CB24C0-CECC-4405-929E-C81B03CA4257}" type="pres">
      <dgm:prSet presAssocID="{547EC0B5-77E7-49EC-B008-6231B16D7BB7}" presName="compNode" presStyleCnt="0"/>
      <dgm:spPr/>
    </dgm:pt>
    <dgm:pt modelId="{A61F09D6-3816-4D4F-9235-9957002E38EC}" type="pres">
      <dgm:prSet presAssocID="{547EC0B5-77E7-49EC-B008-6231B16D7BB7}" presName="bgRect" presStyleLbl="bgShp" presStyleIdx="0" presStyleCnt="3"/>
      <dgm:spPr/>
    </dgm:pt>
    <dgm:pt modelId="{9B7A985B-6C66-412F-ACFC-8588BA3692D6}" type="pres">
      <dgm:prSet presAssocID="{547EC0B5-77E7-49EC-B008-6231B16D7BB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176C6F2-75EF-4F31-9176-5989F8F7A112}" type="pres">
      <dgm:prSet presAssocID="{547EC0B5-77E7-49EC-B008-6231B16D7BB7}" presName="spaceRect" presStyleCnt="0"/>
      <dgm:spPr/>
    </dgm:pt>
    <dgm:pt modelId="{0D8D0200-D2C5-4DA0-B3FF-0297F3753D41}" type="pres">
      <dgm:prSet presAssocID="{547EC0B5-77E7-49EC-B008-6231B16D7BB7}" presName="parTx" presStyleLbl="revTx" presStyleIdx="0" presStyleCnt="4">
        <dgm:presLayoutVars>
          <dgm:chMax val="0"/>
          <dgm:chPref val="0"/>
        </dgm:presLayoutVars>
      </dgm:prSet>
      <dgm:spPr/>
    </dgm:pt>
    <dgm:pt modelId="{5B17684B-53E3-49F6-9196-165946404DB4}" type="pres">
      <dgm:prSet presAssocID="{38701CBC-E2F4-4E3E-9AB6-0025C49F586F}" presName="sibTrans" presStyleCnt="0"/>
      <dgm:spPr/>
    </dgm:pt>
    <dgm:pt modelId="{63BBC497-F381-40B1-90F0-1BA8D065CBFF}" type="pres">
      <dgm:prSet presAssocID="{48CB7151-BE40-47D7-9288-68A2AF1A9902}" presName="compNode" presStyleCnt="0"/>
      <dgm:spPr/>
    </dgm:pt>
    <dgm:pt modelId="{0862C1EE-423F-40C4-B513-FEAFC9C03E6F}" type="pres">
      <dgm:prSet presAssocID="{48CB7151-BE40-47D7-9288-68A2AF1A9902}" presName="bgRect" presStyleLbl="bgShp" presStyleIdx="1" presStyleCnt="3"/>
      <dgm:spPr/>
    </dgm:pt>
    <dgm:pt modelId="{B18EE914-283C-4494-92E9-AAACE3A17420}" type="pres">
      <dgm:prSet presAssocID="{48CB7151-BE40-47D7-9288-68A2AF1A9902}"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5B1A4500-F356-4738-83A3-8D2348FD54D0}" type="pres">
      <dgm:prSet presAssocID="{48CB7151-BE40-47D7-9288-68A2AF1A9902}" presName="spaceRect" presStyleCnt="0"/>
      <dgm:spPr/>
    </dgm:pt>
    <dgm:pt modelId="{9E8AA015-73CE-4DAF-9F6B-B5A4DC832137}" type="pres">
      <dgm:prSet presAssocID="{48CB7151-BE40-47D7-9288-68A2AF1A9902}" presName="parTx" presStyleLbl="revTx" presStyleIdx="1" presStyleCnt="4">
        <dgm:presLayoutVars>
          <dgm:chMax val="0"/>
          <dgm:chPref val="0"/>
        </dgm:presLayoutVars>
      </dgm:prSet>
      <dgm:spPr/>
    </dgm:pt>
    <dgm:pt modelId="{97195C2B-FBF6-4A1F-88B9-D6DB7C943E73}" type="pres">
      <dgm:prSet presAssocID="{D4F7BAFE-DE4B-419F-956E-579452C95B01}" presName="sibTrans" presStyleCnt="0"/>
      <dgm:spPr/>
    </dgm:pt>
    <dgm:pt modelId="{7C5C0B7B-116A-4878-ABDC-C724DADBE933}" type="pres">
      <dgm:prSet presAssocID="{FAE520F5-2824-4ECB-9521-81E9824AE202}" presName="compNode" presStyleCnt="0"/>
      <dgm:spPr/>
    </dgm:pt>
    <dgm:pt modelId="{E7AB3099-C9EF-4C35-AFB4-4E41D3FA814C}" type="pres">
      <dgm:prSet presAssocID="{FAE520F5-2824-4ECB-9521-81E9824AE202}" presName="bgRect" presStyleLbl="bgShp" presStyleIdx="2" presStyleCnt="3"/>
      <dgm:spPr/>
    </dgm:pt>
    <dgm:pt modelId="{4AB6DF27-8562-403B-A830-94E864E218A8}" type="pres">
      <dgm:prSet presAssocID="{FAE520F5-2824-4ECB-9521-81E9824AE202}"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ze"/>
        </a:ext>
      </dgm:extLst>
    </dgm:pt>
    <dgm:pt modelId="{3203301A-03BE-48E5-AA05-F689B9588DE0}" type="pres">
      <dgm:prSet presAssocID="{FAE520F5-2824-4ECB-9521-81E9824AE202}" presName="spaceRect" presStyleCnt="0"/>
      <dgm:spPr/>
    </dgm:pt>
    <dgm:pt modelId="{A89E2087-7DCF-424A-96A3-12FD19D4CCAD}" type="pres">
      <dgm:prSet presAssocID="{FAE520F5-2824-4ECB-9521-81E9824AE202}" presName="parTx" presStyleLbl="revTx" presStyleIdx="2" presStyleCnt="4">
        <dgm:presLayoutVars>
          <dgm:chMax val="0"/>
          <dgm:chPref val="0"/>
        </dgm:presLayoutVars>
      </dgm:prSet>
      <dgm:spPr/>
    </dgm:pt>
    <dgm:pt modelId="{98B25F83-F727-4208-A13D-553CA650427C}" type="pres">
      <dgm:prSet presAssocID="{FAE520F5-2824-4ECB-9521-81E9824AE202}" presName="desTx" presStyleLbl="revTx" presStyleIdx="3" presStyleCnt="4">
        <dgm:presLayoutVars/>
      </dgm:prSet>
      <dgm:spPr/>
    </dgm:pt>
  </dgm:ptLst>
  <dgm:cxnLst>
    <dgm:cxn modelId="{AA6EBF09-3196-4F98-9154-E4B8A92344F6}" srcId="{C7166FA5-8D2A-4AA7-9A7B-6B779E540717}" destId="{48CB7151-BE40-47D7-9288-68A2AF1A9902}" srcOrd="1" destOrd="0" parTransId="{A625E9E6-9044-47FF-927A-C56456E57EF7}" sibTransId="{D4F7BAFE-DE4B-419F-956E-579452C95B01}"/>
    <dgm:cxn modelId="{B0CCFD0E-7510-4696-87D2-FC8F6012CE64}" srcId="{C7166FA5-8D2A-4AA7-9A7B-6B779E540717}" destId="{547EC0B5-77E7-49EC-B008-6231B16D7BB7}" srcOrd="0" destOrd="0" parTransId="{07719EC7-827D-4BBC-B0EF-BF8836871F7D}" sibTransId="{38701CBC-E2F4-4E3E-9AB6-0025C49F586F}"/>
    <dgm:cxn modelId="{FA5C801F-725D-4FED-9257-E968E300CF7E}" srcId="{FAE520F5-2824-4ECB-9521-81E9824AE202}" destId="{02A17232-7A9E-4EBC-A33A-C93A82E34B0B}" srcOrd="0" destOrd="0" parTransId="{51DA1ADD-5332-4CC7-BDC6-4C670BDA0D13}" sibTransId="{463737B3-3D1B-4E5A-8E58-D7C37E708905}"/>
    <dgm:cxn modelId="{5D441D24-322E-4EE7-8096-A3A1B839009C}" srcId="{FAE520F5-2824-4ECB-9521-81E9824AE202}" destId="{7FBC876E-5BC7-42F6-8031-EEA2D8D478F6}" srcOrd="1" destOrd="0" parTransId="{CF72C3CD-B276-4EC6-BF5E-55D2BA3BE575}" sibTransId="{83C292F9-2536-44B6-9A8E-723B368EFF48}"/>
    <dgm:cxn modelId="{396F6C38-7174-4453-A4E1-82472039F590}" type="presOf" srcId="{48CB7151-BE40-47D7-9288-68A2AF1A9902}" destId="{9E8AA015-73CE-4DAF-9F6B-B5A4DC832137}" srcOrd="0" destOrd="0" presId="urn:microsoft.com/office/officeart/2018/2/layout/IconVerticalSolidList"/>
    <dgm:cxn modelId="{F8AE7C5F-0E36-4BB1-A85E-3C43C88D6256}" type="presOf" srcId="{28F0AD25-A98E-4AE4-B3CF-865C37606E39}" destId="{98B25F83-F727-4208-A13D-553CA650427C}" srcOrd="0" destOrd="2" presId="urn:microsoft.com/office/officeart/2018/2/layout/IconVerticalSolidList"/>
    <dgm:cxn modelId="{C653CC47-FA35-4D71-A3BC-E9F021B19094}" srcId="{FAE520F5-2824-4ECB-9521-81E9824AE202}" destId="{28F0AD25-A98E-4AE4-B3CF-865C37606E39}" srcOrd="2" destOrd="0" parTransId="{1C25048A-2DD5-4138-89DD-9D2FC70A33B6}" sibTransId="{44BCBBDB-82C2-4BB2-A357-9A75F9A2F3AF}"/>
    <dgm:cxn modelId="{09007A51-3835-4A1D-96D7-03C66FBD0E8B}" type="presOf" srcId="{FAE520F5-2824-4ECB-9521-81E9824AE202}" destId="{A89E2087-7DCF-424A-96A3-12FD19D4CCAD}" srcOrd="0" destOrd="0" presId="urn:microsoft.com/office/officeart/2018/2/layout/IconVerticalSolidList"/>
    <dgm:cxn modelId="{0A19EA9E-4FB5-44B9-A4FB-290884FE59FD}" type="presOf" srcId="{547EC0B5-77E7-49EC-B008-6231B16D7BB7}" destId="{0D8D0200-D2C5-4DA0-B3FF-0297F3753D41}" srcOrd="0" destOrd="0" presId="urn:microsoft.com/office/officeart/2018/2/layout/IconVerticalSolidList"/>
    <dgm:cxn modelId="{1F45E1AA-90FA-4478-85D3-DDED5D87BB44}" type="presOf" srcId="{02A17232-7A9E-4EBC-A33A-C93A82E34B0B}" destId="{98B25F83-F727-4208-A13D-553CA650427C}" srcOrd="0" destOrd="0" presId="urn:microsoft.com/office/officeart/2018/2/layout/IconVerticalSolidList"/>
    <dgm:cxn modelId="{41922ACF-732D-463A-97CF-CAEB9F4E9AEF}" srcId="{C7166FA5-8D2A-4AA7-9A7B-6B779E540717}" destId="{FAE520F5-2824-4ECB-9521-81E9824AE202}" srcOrd="2" destOrd="0" parTransId="{587912BD-EEC0-4D78-91AC-E7A106CB9E4C}" sibTransId="{F62BBF2A-5CF7-4E5D-8F88-F6229FED9FA6}"/>
    <dgm:cxn modelId="{B997BBE7-98DD-4E63-B1E8-62DD08D5B53D}" type="presOf" srcId="{C7166FA5-8D2A-4AA7-9A7B-6B779E540717}" destId="{5202374C-8DA2-4EB4-8EEE-025C3066F237}" srcOrd="0" destOrd="0" presId="urn:microsoft.com/office/officeart/2018/2/layout/IconVerticalSolidList"/>
    <dgm:cxn modelId="{B81CD3ED-26F3-457A-B4DB-0586C6C93519}" type="presOf" srcId="{7FBC876E-5BC7-42F6-8031-EEA2D8D478F6}" destId="{98B25F83-F727-4208-A13D-553CA650427C}" srcOrd="0" destOrd="1" presId="urn:microsoft.com/office/officeart/2018/2/layout/IconVerticalSolidList"/>
    <dgm:cxn modelId="{C1E74EA3-1ACE-4576-8A84-5395B739D668}" type="presParOf" srcId="{5202374C-8DA2-4EB4-8EEE-025C3066F237}" destId="{61CB24C0-CECC-4405-929E-C81B03CA4257}" srcOrd="0" destOrd="0" presId="urn:microsoft.com/office/officeart/2018/2/layout/IconVerticalSolidList"/>
    <dgm:cxn modelId="{5B92A23A-D44C-484B-A38A-419FC8390EF0}" type="presParOf" srcId="{61CB24C0-CECC-4405-929E-C81B03CA4257}" destId="{A61F09D6-3816-4D4F-9235-9957002E38EC}" srcOrd="0" destOrd="0" presId="urn:microsoft.com/office/officeart/2018/2/layout/IconVerticalSolidList"/>
    <dgm:cxn modelId="{97AE55C9-DF3D-4CB2-84F7-C58533E1E9FE}" type="presParOf" srcId="{61CB24C0-CECC-4405-929E-C81B03CA4257}" destId="{9B7A985B-6C66-412F-ACFC-8588BA3692D6}" srcOrd="1" destOrd="0" presId="urn:microsoft.com/office/officeart/2018/2/layout/IconVerticalSolidList"/>
    <dgm:cxn modelId="{E06E8AA7-8757-40CF-B40C-7F1302CBB4DF}" type="presParOf" srcId="{61CB24C0-CECC-4405-929E-C81B03CA4257}" destId="{D176C6F2-75EF-4F31-9176-5989F8F7A112}" srcOrd="2" destOrd="0" presId="urn:microsoft.com/office/officeart/2018/2/layout/IconVerticalSolidList"/>
    <dgm:cxn modelId="{3860F9E9-EDD3-4384-BD88-CA4D1DD13D9D}" type="presParOf" srcId="{61CB24C0-CECC-4405-929E-C81B03CA4257}" destId="{0D8D0200-D2C5-4DA0-B3FF-0297F3753D41}" srcOrd="3" destOrd="0" presId="urn:microsoft.com/office/officeart/2018/2/layout/IconVerticalSolidList"/>
    <dgm:cxn modelId="{510E1F70-CEC0-436C-8551-66ED704E8272}" type="presParOf" srcId="{5202374C-8DA2-4EB4-8EEE-025C3066F237}" destId="{5B17684B-53E3-49F6-9196-165946404DB4}" srcOrd="1" destOrd="0" presId="urn:microsoft.com/office/officeart/2018/2/layout/IconVerticalSolidList"/>
    <dgm:cxn modelId="{3C588ED4-3ED5-48DF-9A1A-9396B53EFF53}" type="presParOf" srcId="{5202374C-8DA2-4EB4-8EEE-025C3066F237}" destId="{63BBC497-F381-40B1-90F0-1BA8D065CBFF}" srcOrd="2" destOrd="0" presId="urn:microsoft.com/office/officeart/2018/2/layout/IconVerticalSolidList"/>
    <dgm:cxn modelId="{B55246E4-B1B5-4936-8E2F-E724294F69BC}" type="presParOf" srcId="{63BBC497-F381-40B1-90F0-1BA8D065CBFF}" destId="{0862C1EE-423F-40C4-B513-FEAFC9C03E6F}" srcOrd="0" destOrd="0" presId="urn:microsoft.com/office/officeart/2018/2/layout/IconVerticalSolidList"/>
    <dgm:cxn modelId="{45191FD8-06B0-4252-8B4C-18DFC7F4F058}" type="presParOf" srcId="{63BBC497-F381-40B1-90F0-1BA8D065CBFF}" destId="{B18EE914-283C-4494-92E9-AAACE3A17420}" srcOrd="1" destOrd="0" presId="urn:microsoft.com/office/officeart/2018/2/layout/IconVerticalSolidList"/>
    <dgm:cxn modelId="{F03DE3A8-9AAA-4098-BFFC-5F54F3F3D6C8}" type="presParOf" srcId="{63BBC497-F381-40B1-90F0-1BA8D065CBFF}" destId="{5B1A4500-F356-4738-83A3-8D2348FD54D0}" srcOrd="2" destOrd="0" presId="urn:microsoft.com/office/officeart/2018/2/layout/IconVerticalSolidList"/>
    <dgm:cxn modelId="{628DDA84-5649-49FF-8D62-C6AA81A2FBB9}" type="presParOf" srcId="{63BBC497-F381-40B1-90F0-1BA8D065CBFF}" destId="{9E8AA015-73CE-4DAF-9F6B-B5A4DC832137}" srcOrd="3" destOrd="0" presId="urn:microsoft.com/office/officeart/2018/2/layout/IconVerticalSolidList"/>
    <dgm:cxn modelId="{BAE12F2D-3229-48B0-821B-BFB6AC2360BB}" type="presParOf" srcId="{5202374C-8DA2-4EB4-8EEE-025C3066F237}" destId="{97195C2B-FBF6-4A1F-88B9-D6DB7C943E73}" srcOrd="3" destOrd="0" presId="urn:microsoft.com/office/officeart/2018/2/layout/IconVerticalSolidList"/>
    <dgm:cxn modelId="{74A7B4CF-3781-4BF1-BEE8-43483091F5AC}" type="presParOf" srcId="{5202374C-8DA2-4EB4-8EEE-025C3066F237}" destId="{7C5C0B7B-116A-4878-ABDC-C724DADBE933}" srcOrd="4" destOrd="0" presId="urn:microsoft.com/office/officeart/2018/2/layout/IconVerticalSolidList"/>
    <dgm:cxn modelId="{26FF3BBA-C851-46B9-AB0E-0AF66CEC8DD8}" type="presParOf" srcId="{7C5C0B7B-116A-4878-ABDC-C724DADBE933}" destId="{E7AB3099-C9EF-4C35-AFB4-4E41D3FA814C}" srcOrd="0" destOrd="0" presId="urn:microsoft.com/office/officeart/2018/2/layout/IconVerticalSolidList"/>
    <dgm:cxn modelId="{B9743F6C-4362-4249-A331-7F7513C3A320}" type="presParOf" srcId="{7C5C0B7B-116A-4878-ABDC-C724DADBE933}" destId="{4AB6DF27-8562-403B-A830-94E864E218A8}" srcOrd="1" destOrd="0" presId="urn:microsoft.com/office/officeart/2018/2/layout/IconVerticalSolidList"/>
    <dgm:cxn modelId="{CF4D80C2-65F7-439E-8649-A7305A5431DD}" type="presParOf" srcId="{7C5C0B7B-116A-4878-ABDC-C724DADBE933}" destId="{3203301A-03BE-48E5-AA05-F689B9588DE0}" srcOrd="2" destOrd="0" presId="urn:microsoft.com/office/officeart/2018/2/layout/IconVerticalSolidList"/>
    <dgm:cxn modelId="{CAC581C2-FB4F-4A74-A783-89653E2CB6B2}" type="presParOf" srcId="{7C5C0B7B-116A-4878-ABDC-C724DADBE933}" destId="{A89E2087-7DCF-424A-96A3-12FD19D4CCAD}" srcOrd="3" destOrd="0" presId="urn:microsoft.com/office/officeart/2018/2/layout/IconVerticalSolidList"/>
    <dgm:cxn modelId="{E2125132-4656-4824-959F-0390FA855E61}" type="presParOf" srcId="{7C5C0B7B-116A-4878-ABDC-C724DADBE933}" destId="{98B25F83-F727-4208-A13D-553CA650427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9A4EC9-5F03-48F8-A5D7-58B8C8636F71}"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65D0F21-7548-49EE-8E55-0B48E78347CA}">
      <dgm:prSet/>
      <dgm:spPr/>
      <dgm:t>
        <a:bodyPr/>
        <a:lstStyle/>
        <a:p>
          <a:pPr>
            <a:defRPr b="1"/>
          </a:pPr>
          <a:r>
            <a:rPr lang="en-US"/>
            <a:t>Exclude subjects with any missing data from analysis (listwise deletion).</a:t>
          </a:r>
        </a:p>
      </dgm:t>
    </dgm:pt>
    <dgm:pt modelId="{2E04C1B0-8F96-430A-9E01-975C30A77150}" type="parTrans" cxnId="{FFDF3E80-D3CB-4B06-89D2-388F89D8F4D5}">
      <dgm:prSet/>
      <dgm:spPr/>
      <dgm:t>
        <a:bodyPr/>
        <a:lstStyle/>
        <a:p>
          <a:endParaRPr lang="en-US"/>
        </a:p>
      </dgm:t>
    </dgm:pt>
    <dgm:pt modelId="{50463525-5F67-4EB5-B0C9-BEDCDAC20450}" type="sibTrans" cxnId="{FFDF3E80-D3CB-4B06-89D2-388F89D8F4D5}">
      <dgm:prSet/>
      <dgm:spPr/>
      <dgm:t>
        <a:bodyPr/>
        <a:lstStyle/>
        <a:p>
          <a:endParaRPr lang="en-US"/>
        </a:p>
      </dgm:t>
    </dgm:pt>
    <dgm:pt modelId="{98D46AD1-ECFE-42E7-AB64-1397F59A633A}">
      <dgm:prSet/>
      <dgm:spPr/>
      <dgm:t>
        <a:bodyPr/>
        <a:lstStyle/>
        <a:p>
          <a:pPr>
            <a:defRPr b="1"/>
          </a:pPr>
          <a:r>
            <a:rPr lang="en-US" dirty="0"/>
            <a:t>Utilize typical statistical methods (e.g., chi-square, t-test, ANOVA, regression) on reduced set of data.</a:t>
          </a:r>
        </a:p>
      </dgm:t>
    </dgm:pt>
    <dgm:pt modelId="{B5820775-FE26-4235-BA5B-DEE428C5FA5D}" type="parTrans" cxnId="{2BD96B93-C6A0-40AF-AA8B-42F403B55360}">
      <dgm:prSet/>
      <dgm:spPr/>
      <dgm:t>
        <a:bodyPr/>
        <a:lstStyle/>
        <a:p>
          <a:endParaRPr lang="en-US"/>
        </a:p>
      </dgm:t>
    </dgm:pt>
    <dgm:pt modelId="{705547B1-52CB-4160-BAA5-5F590FE4727C}" type="sibTrans" cxnId="{2BD96B93-C6A0-40AF-AA8B-42F403B55360}">
      <dgm:prSet/>
      <dgm:spPr/>
      <dgm:t>
        <a:bodyPr/>
        <a:lstStyle/>
        <a:p>
          <a:endParaRPr lang="en-US"/>
        </a:p>
      </dgm:t>
    </dgm:pt>
    <dgm:pt modelId="{304ED744-6A66-4E53-B945-69AD5F04B6D9}">
      <dgm:prSet/>
      <dgm:spPr/>
      <dgm:t>
        <a:bodyPr/>
        <a:lstStyle/>
        <a:p>
          <a:pPr>
            <a:defRPr b="1"/>
          </a:pPr>
          <a:r>
            <a:rPr lang="en-US"/>
            <a:t>Advantages</a:t>
          </a:r>
        </a:p>
      </dgm:t>
    </dgm:pt>
    <dgm:pt modelId="{8B599FBB-667B-41E1-AC46-67BF2619C24D}" type="parTrans" cxnId="{796FE918-EBBE-47B4-B7FD-F55660A4DE90}">
      <dgm:prSet/>
      <dgm:spPr/>
      <dgm:t>
        <a:bodyPr/>
        <a:lstStyle/>
        <a:p>
          <a:endParaRPr lang="en-US"/>
        </a:p>
      </dgm:t>
    </dgm:pt>
    <dgm:pt modelId="{779E3E77-E06E-4E24-8859-24D17DEF7EAB}" type="sibTrans" cxnId="{796FE918-EBBE-47B4-B7FD-F55660A4DE90}">
      <dgm:prSet/>
      <dgm:spPr/>
      <dgm:t>
        <a:bodyPr/>
        <a:lstStyle/>
        <a:p>
          <a:endParaRPr lang="en-US"/>
        </a:p>
      </dgm:t>
    </dgm:pt>
    <dgm:pt modelId="{C57BF2F7-0488-40DC-98F5-46D077408F1A}">
      <dgm:prSet/>
      <dgm:spPr/>
      <dgm:t>
        <a:bodyPr/>
        <a:lstStyle/>
        <a:p>
          <a:r>
            <a:rPr lang="en-US" dirty="0"/>
            <a:t>Easy to implement</a:t>
          </a:r>
        </a:p>
      </dgm:t>
    </dgm:pt>
    <dgm:pt modelId="{60A63FF8-8646-42CD-A0BA-378884D41B3B}" type="parTrans" cxnId="{85E0FAFF-03B3-400F-B01A-D4B041794D2E}">
      <dgm:prSet/>
      <dgm:spPr/>
      <dgm:t>
        <a:bodyPr/>
        <a:lstStyle/>
        <a:p>
          <a:endParaRPr lang="en-US"/>
        </a:p>
      </dgm:t>
    </dgm:pt>
    <dgm:pt modelId="{D64F6982-13F3-4E83-8DDF-46CE4D062B8B}" type="sibTrans" cxnId="{85E0FAFF-03B3-400F-B01A-D4B041794D2E}">
      <dgm:prSet/>
      <dgm:spPr/>
      <dgm:t>
        <a:bodyPr/>
        <a:lstStyle/>
        <a:p>
          <a:endParaRPr lang="en-US"/>
        </a:p>
      </dgm:t>
    </dgm:pt>
    <dgm:pt modelId="{DE78145A-42C0-430B-AA50-3FDFC2A7D76E}">
      <dgm:prSet/>
      <dgm:spPr/>
      <dgm:t>
        <a:bodyPr/>
        <a:lstStyle/>
        <a:p>
          <a:r>
            <a:rPr lang="en-US"/>
            <a:t>Unbiased estimates if MCAR</a:t>
          </a:r>
        </a:p>
      </dgm:t>
    </dgm:pt>
    <dgm:pt modelId="{3A6A373F-7765-4065-B8A6-783C8AFA4F15}" type="parTrans" cxnId="{9F703E9B-2280-4F7D-AF37-BBB34A9EB38D}">
      <dgm:prSet/>
      <dgm:spPr/>
      <dgm:t>
        <a:bodyPr/>
        <a:lstStyle/>
        <a:p>
          <a:endParaRPr lang="en-US"/>
        </a:p>
      </dgm:t>
    </dgm:pt>
    <dgm:pt modelId="{CFFDC199-327C-4278-829C-326B130E01D9}" type="sibTrans" cxnId="{9F703E9B-2280-4F7D-AF37-BBB34A9EB38D}">
      <dgm:prSet/>
      <dgm:spPr/>
      <dgm:t>
        <a:bodyPr/>
        <a:lstStyle/>
        <a:p>
          <a:endParaRPr lang="en-US"/>
        </a:p>
      </dgm:t>
    </dgm:pt>
    <dgm:pt modelId="{DA46457A-51FE-4532-86F5-D8779457620E}">
      <dgm:prSet/>
      <dgm:spPr/>
      <dgm:t>
        <a:bodyPr/>
        <a:lstStyle/>
        <a:p>
          <a:r>
            <a:rPr lang="en-US" dirty="0"/>
            <a:t>Unbiased estimates if MAR for independent variables in a regression</a:t>
          </a:r>
        </a:p>
      </dgm:t>
    </dgm:pt>
    <dgm:pt modelId="{8BEF7770-2867-4CB9-BCC0-BE6429924B1D}" type="parTrans" cxnId="{35F00877-7EB6-46E2-80E1-381995DAC1DE}">
      <dgm:prSet/>
      <dgm:spPr/>
      <dgm:t>
        <a:bodyPr/>
        <a:lstStyle/>
        <a:p>
          <a:endParaRPr lang="en-US"/>
        </a:p>
      </dgm:t>
    </dgm:pt>
    <dgm:pt modelId="{D8601C49-B250-4CE3-95C6-69D335E95DD6}" type="sibTrans" cxnId="{35F00877-7EB6-46E2-80E1-381995DAC1DE}">
      <dgm:prSet/>
      <dgm:spPr/>
      <dgm:t>
        <a:bodyPr/>
        <a:lstStyle/>
        <a:p>
          <a:endParaRPr lang="en-US"/>
        </a:p>
      </dgm:t>
    </dgm:pt>
    <dgm:pt modelId="{965C65F5-0D90-48E3-82D1-D486B507C77D}">
      <dgm:prSet/>
      <dgm:spPr/>
      <dgm:t>
        <a:bodyPr/>
        <a:lstStyle/>
        <a:p>
          <a:r>
            <a:rPr lang="en-US" dirty="0"/>
            <a:t>Example: In a regression with a dependent variable of body weight and independent variables of education and physical activity (PA), missing PA levels can be dependent on education. As long as missing PA is not associated with body weight, estimates will be unbiased by a listwise deletion. </a:t>
          </a:r>
        </a:p>
      </dgm:t>
    </dgm:pt>
    <dgm:pt modelId="{B1C9E5F8-D09B-4428-B6A3-E318C6810CB2}" type="parTrans" cxnId="{23F93972-1FC2-4985-A3EE-42535E556480}">
      <dgm:prSet/>
      <dgm:spPr/>
      <dgm:t>
        <a:bodyPr/>
        <a:lstStyle/>
        <a:p>
          <a:endParaRPr lang="en-US"/>
        </a:p>
      </dgm:t>
    </dgm:pt>
    <dgm:pt modelId="{F4057A00-8F0B-438C-B1D6-1E488F8D3F6C}" type="sibTrans" cxnId="{23F93972-1FC2-4985-A3EE-42535E556480}">
      <dgm:prSet/>
      <dgm:spPr/>
      <dgm:t>
        <a:bodyPr/>
        <a:lstStyle/>
        <a:p>
          <a:endParaRPr lang="en-US"/>
        </a:p>
      </dgm:t>
    </dgm:pt>
    <dgm:pt modelId="{83183218-7B57-4C7F-A2FF-488E0E2E21DE}">
      <dgm:prSet/>
      <dgm:spPr/>
      <dgm:t>
        <a:bodyPr/>
        <a:lstStyle/>
        <a:p>
          <a:pPr>
            <a:defRPr b="1"/>
          </a:pPr>
          <a:r>
            <a:rPr lang="en-US"/>
            <a:t>Disadvantages </a:t>
          </a:r>
        </a:p>
      </dgm:t>
    </dgm:pt>
    <dgm:pt modelId="{C1B839EA-E75B-4981-AE6A-711C5E3E303B}" type="parTrans" cxnId="{A195D453-C9A0-49FA-87E7-CF66981E17BF}">
      <dgm:prSet/>
      <dgm:spPr/>
      <dgm:t>
        <a:bodyPr/>
        <a:lstStyle/>
        <a:p>
          <a:endParaRPr lang="en-US"/>
        </a:p>
      </dgm:t>
    </dgm:pt>
    <dgm:pt modelId="{7E41EDD5-7B20-4397-8849-51E5C97436B6}" type="sibTrans" cxnId="{A195D453-C9A0-49FA-87E7-CF66981E17BF}">
      <dgm:prSet/>
      <dgm:spPr/>
      <dgm:t>
        <a:bodyPr/>
        <a:lstStyle/>
        <a:p>
          <a:endParaRPr lang="en-US"/>
        </a:p>
      </dgm:t>
    </dgm:pt>
    <dgm:pt modelId="{D2058978-74D3-4A8A-A040-E8AB83CB66E7}">
      <dgm:prSet/>
      <dgm:spPr/>
      <dgm:t>
        <a:bodyPr/>
        <a:lstStyle/>
        <a:p>
          <a:r>
            <a:rPr lang="en-US"/>
            <a:t>Loss of power and precision</a:t>
          </a:r>
        </a:p>
      </dgm:t>
    </dgm:pt>
    <dgm:pt modelId="{1A21FFBD-B1FA-44FB-A735-B9DC12F29420}" type="parTrans" cxnId="{019D4526-7725-48B1-A660-D6FB36FC9C51}">
      <dgm:prSet/>
      <dgm:spPr/>
      <dgm:t>
        <a:bodyPr/>
        <a:lstStyle/>
        <a:p>
          <a:endParaRPr lang="en-US"/>
        </a:p>
      </dgm:t>
    </dgm:pt>
    <dgm:pt modelId="{8E53B440-9633-4F26-81B7-10B5324A0699}" type="sibTrans" cxnId="{019D4526-7725-48B1-A660-D6FB36FC9C51}">
      <dgm:prSet/>
      <dgm:spPr/>
      <dgm:t>
        <a:bodyPr/>
        <a:lstStyle/>
        <a:p>
          <a:endParaRPr lang="en-US"/>
        </a:p>
      </dgm:t>
    </dgm:pt>
    <dgm:pt modelId="{A396E110-CC88-4BF3-9C5F-3C26C3AC1057}">
      <dgm:prSet/>
      <dgm:spPr/>
      <dgm:t>
        <a:bodyPr/>
        <a:lstStyle/>
        <a:p>
          <a:r>
            <a:rPr lang="en-US"/>
            <a:t>Biased if not MCAR (or MAR in case of independent variables)</a:t>
          </a:r>
        </a:p>
      </dgm:t>
    </dgm:pt>
    <dgm:pt modelId="{7899AD47-9FB3-438A-A4D9-1C83EBF183AA}" type="parTrans" cxnId="{5EAD8032-2714-4AE6-B083-317245C494F2}">
      <dgm:prSet/>
      <dgm:spPr/>
      <dgm:t>
        <a:bodyPr/>
        <a:lstStyle/>
        <a:p>
          <a:endParaRPr lang="en-US"/>
        </a:p>
      </dgm:t>
    </dgm:pt>
    <dgm:pt modelId="{7FB6E6E8-169D-4F72-944B-565F3ADBDF97}" type="sibTrans" cxnId="{5EAD8032-2714-4AE6-B083-317245C494F2}">
      <dgm:prSet/>
      <dgm:spPr/>
      <dgm:t>
        <a:bodyPr/>
        <a:lstStyle/>
        <a:p>
          <a:endParaRPr lang="en-US"/>
        </a:p>
      </dgm:t>
    </dgm:pt>
    <dgm:pt modelId="{4F8D8F29-F7F3-4253-B686-48174AD84700}" type="pres">
      <dgm:prSet presAssocID="{879A4EC9-5F03-48F8-A5D7-58B8C8636F71}" presName="root" presStyleCnt="0">
        <dgm:presLayoutVars>
          <dgm:dir/>
          <dgm:resizeHandles val="exact"/>
        </dgm:presLayoutVars>
      </dgm:prSet>
      <dgm:spPr/>
    </dgm:pt>
    <dgm:pt modelId="{63F83DF5-8BFB-4439-B315-5E79E0A13913}" type="pres">
      <dgm:prSet presAssocID="{965D0F21-7548-49EE-8E55-0B48E78347CA}" presName="compNode" presStyleCnt="0"/>
      <dgm:spPr/>
    </dgm:pt>
    <dgm:pt modelId="{DF879257-ECDA-4B7A-959A-BFFB46DE0455}" type="pres">
      <dgm:prSet presAssocID="{965D0F21-7548-49EE-8E55-0B48E78347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raser"/>
        </a:ext>
      </dgm:extLst>
    </dgm:pt>
    <dgm:pt modelId="{CABEC8C7-9E55-44AE-BDF5-186C90D1F2E5}" type="pres">
      <dgm:prSet presAssocID="{965D0F21-7548-49EE-8E55-0B48E78347CA}" presName="iconSpace" presStyleCnt="0"/>
      <dgm:spPr/>
    </dgm:pt>
    <dgm:pt modelId="{F3C35BE7-B3DC-4E7F-A0BA-D2086DC1858F}" type="pres">
      <dgm:prSet presAssocID="{965D0F21-7548-49EE-8E55-0B48E78347CA}" presName="parTx" presStyleLbl="revTx" presStyleIdx="0" presStyleCnt="8">
        <dgm:presLayoutVars>
          <dgm:chMax val="0"/>
          <dgm:chPref val="0"/>
        </dgm:presLayoutVars>
      </dgm:prSet>
      <dgm:spPr/>
    </dgm:pt>
    <dgm:pt modelId="{B5763F74-0DC4-4282-B2A2-8387BB2D24DE}" type="pres">
      <dgm:prSet presAssocID="{965D0F21-7548-49EE-8E55-0B48E78347CA}" presName="txSpace" presStyleCnt="0"/>
      <dgm:spPr/>
    </dgm:pt>
    <dgm:pt modelId="{C4806BB2-3EF0-4C3D-B4BB-AE2434ECB6EE}" type="pres">
      <dgm:prSet presAssocID="{965D0F21-7548-49EE-8E55-0B48E78347CA}" presName="desTx" presStyleLbl="revTx" presStyleIdx="1" presStyleCnt="8">
        <dgm:presLayoutVars/>
      </dgm:prSet>
      <dgm:spPr/>
    </dgm:pt>
    <dgm:pt modelId="{045D891C-517E-4CA6-B0B4-D3E507C76404}" type="pres">
      <dgm:prSet presAssocID="{50463525-5F67-4EB5-B0C9-BEDCDAC20450}" presName="sibTrans" presStyleCnt="0"/>
      <dgm:spPr/>
    </dgm:pt>
    <dgm:pt modelId="{6377DD20-3333-47B8-98CF-E78C25B81B35}" type="pres">
      <dgm:prSet presAssocID="{98D46AD1-ECFE-42E7-AB64-1397F59A633A}" presName="compNode" presStyleCnt="0"/>
      <dgm:spPr/>
    </dgm:pt>
    <dgm:pt modelId="{68FB96AC-357E-4C4E-A060-F94811C34E26}" type="pres">
      <dgm:prSet presAssocID="{98D46AD1-ECFE-42E7-AB64-1397F59A633A}"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1F63A2F-5075-4E3C-B4A5-847B7C1C74F7}" type="pres">
      <dgm:prSet presAssocID="{98D46AD1-ECFE-42E7-AB64-1397F59A633A}" presName="iconSpace" presStyleCnt="0"/>
      <dgm:spPr/>
    </dgm:pt>
    <dgm:pt modelId="{8D726400-7FD6-417E-9797-FFBB7EF251CB}" type="pres">
      <dgm:prSet presAssocID="{98D46AD1-ECFE-42E7-AB64-1397F59A633A}" presName="parTx" presStyleLbl="revTx" presStyleIdx="2" presStyleCnt="8">
        <dgm:presLayoutVars>
          <dgm:chMax val="0"/>
          <dgm:chPref val="0"/>
        </dgm:presLayoutVars>
      </dgm:prSet>
      <dgm:spPr/>
    </dgm:pt>
    <dgm:pt modelId="{7D686A22-D437-4C82-91EF-FB210735E280}" type="pres">
      <dgm:prSet presAssocID="{98D46AD1-ECFE-42E7-AB64-1397F59A633A}" presName="txSpace" presStyleCnt="0"/>
      <dgm:spPr/>
    </dgm:pt>
    <dgm:pt modelId="{947D3134-D68C-4625-BC6B-2FB2EB58ABC8}" type="pres">
      <dgm:prSet presAssocID="{98D46AD1-ECFE-42E7-AB64-1397F59A633A}" presName="desTx" presStyleLbl="revTx" presStyleIdx="3" presStyleCnt="8">
        <dgm:presLayoutVars/>
      </dgm:prSet>
      <dgm:spPr/>
    </dgm:pt>
    <dgm:pt modelId="{D844C6F8-CDB5-4A98-9FD1-0B094DAFF25F}" type="pres">
      <dgm:prSet presAssocID="{705547B1-52CB-4160-BAA5-5F590FE4727C}" presName="sibTrans" presStyleCnt="0"/>
      <dgm:spPr/>
    </dgm:pt>
    <dgm:pt modelId="{A82D3F0D-6DE0-4DE1-9911-8DE01CBD1A96}" type="pres">
      <dgm:prSet presAssocID="{304ED744-6A66-4E53-B945-69AD5F04B6D9}" presName="compNode" presStyleCnt="0"/>
      <dgm:spPr/>
    </dgm:pt>
    <dgm:pt modelId="{1044909C-8F8F-4776-A1B9-F781D774C55C}" type="pres">
      <dgm:prSet presAssocID="{304ED744-6A66-4E53-B945-69AD5F04B6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8CAAB36-A11C-440C-997D-92874C1E214B}" type="pres">
      <dgm:prSet presAssocID="{304ED744-6A66-4E53-B945-69AD5F04B6D9}" presName="iconSpace" presStyleCnt="0"/>
      <dgm:spPr/>
    </dgm:pt>
    <dgm:pt modelId="{00A155C9-3526-4084-B1A2-2CFA2F70E3F1}" type="pres">
      <dgm:prSet presAssocID="{304ED744-6A66-4E53-B945-69AD5F04B6D9}" presName="parTx" presStyleLbl="revTx" presStyleIdx="4" presStyleCnt="8">
        <dgm:presLayoutVars>
          <dgm:chMax val="0"/>
          <dgm:chPref val="0"/>
        </dgm:presLayoutVars>
      </dgm:prSet>
      <dgm:spPr/>
    </dgm:pt>
    <dgm:pt modelId="{B1CE12AC-F403-471E-B6FB-F028F4F03BD2}" type="pres">
      <dgm:prSet presAssocID="{304ED744-6A66-4E53-B945-69AD5F04B6D9}" presName="txSpace" presStyleCnt="0"/>
      <dgm:spPr/>
    </dgm:pt>
    <dgm:pt modelId="{825C704B-532B-4BB3-ACF5-AFC0F5614A90}" type="pres">
      <dgm:prSet presAssocID="{304ED744-6A66-4E53-B945-69AD5F04B6D9}" presName="desTx" presStyleLbl="revTx" presStyleIdx="5" presStyleCnt="8">
        <dgm:presLayoutVars/>
      </dgm:prSet>
      <dgm:spPr/>
    </dgm:pt>
    <dgm:pt modelId="{A96F6C62-6DD5-4E4D-8DF8-EE19A2234380}" type="pres">
      <dgm:prSet presAssocID="{779E3E77-E06E-4E24-8859-24D17DEF7EAB}" presName="sibTrans" presStyleCnt="0"/>
      <dgm:spPr/>
    </dgm:pt>
    <dgm:pt modelId="{1DD597BF-74C7-44A8-B7FD-6570AF6E6651}" type="pres">
      <dgm:prSet presAssocID="{83183218-7B57-4C7F-A2FF-488E0E2E21DE}" presName="compNode" presStyleCnt="0"/>
      <dgm:spPr/>
    </dgm:pt>
    <dgm:pt modelId="{4FC970F8-5637-4791-82F4-EA05E0A75F41}" type="pres">
      <dgm:prSet presAssocID="{83183218-7B57-4C7F-A2FF-488E0E2E21DE}"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a:ext>
      </dgm:extLst>
    </dgm:pt>
    <dgm:pt modelId="{55F5F63B-0BAC-4FB0-BD60-95E2919F5BD9}" type="pres">
      <dgm:prSet presAssocID="{83183218-7B57-4C7F-A2FF-488E0E2E21DE}" presName="iconSpace" presStyleCnt="0"/>
      <dgm:spPr/>
    </dgm:pt>
    <dgm:pt modelId="{A5BF5006-D88D-47A2-A454-8C1C00DE93CA}" type="pres">
      <dgm:prSet presAssocID="{83183218-7B57-4C7F-A2FF-488E0E2E21DE}" presName="parTx" presStyleLbl="revTx" presStyleIdx="6" presStyleCnt="8">
        <dgm:presLayoutVars>
          <dgm:chMax val="0"/>
          <dgm:chPref val="0"/>
        </dgm:presLayoutVars>
      </dgm:prSet>
      <dgm:spPr/>
    </dgm:pt>
    <dgm:pt modelId="{FD4C49B2-69A8-4E65-A6CC-3BBA90B8D648}" type="pres">
      <dgm:prSet presAssocID="{83183218-7B57-4C7F-A2FF-488E0E2E21DE}" presName="txSpace" presStyleCnt="0"/>
      <dgm:spPr/>
    </dgm:pt>
    <dgm:pt modelId="{098F8A82-4B90-4DED-BEBD-12A74A8A9D51}" type="pres">
      <dgm:prSet presAssocID="{83183218-7B57-4C7F-A2FF-488E0E2E21DE}" presName="desTx" presStyleLbl="revTx" presStyleIdx="7" presStyleCnt="8">
        <dgm:presLayoutVars/>
      </dgm:prSet>
      <dgm:spPr/>
    </dgm:pt>
  </dgm:ptLst>
  <dgm:cxnLst>
    <dgm:cxn modelId="{796FE918-EBBE-47B4-B7FD-F55660A4DE90}" srcId="{879A4EC9-5F03-48F8-A5D7-58B8C8636F71}" destId="{304ED744-6A66-4E53-B945-69AD5F04B6D9}" srcOrd="2" destOrd="0" parTransId="{8B599FBB-667B-41E1-AC46-67BF2619C24D}" sibTransId="{779E3E77-E06E-4E24-8859-24D17DEF7EAB}"/>
    <dgm:cxn modelId="{7946E621-442C-485A-8C2B-22CA6B142043}" type="presOf" srcId="{C57BF2F7-0488-40DC-98F5-46D077408F1A}" destId="{825C704B-532B-4BB3-ACF5-AFC0F5614A90}" srcOrd="0" destOrd="0" presId="urn:microsoft.com/office/officeart/2018/5/layout/CenteredIconLabelDescriptionList"/>
    <dgm:cxn modelId="{019D4526-7725-48B1-A660-D6FB36FC9C51}" srcId="{83183218-7B57-4C7F-A2FF-488E0E2E21DE}" destId="{D2058978-74D3-4A8A-A040-E8AB83CB66E7}" srcOrd="0" destOrd="0" parTransId="{1A21FFBD-B1FA-44FB-A735-B9DC12F29420}" sibTransId="{8E53B440-9633-4F26-81B7-10B5324A0699}"/>
    <dgm:cxn modelId="{5EAD8032-2714-4AE6-B083-317245C494F2}" srcId="{83183218-7B57-4C7F-A2FF-488E0E2E21DE}" destId="{A396E110-CC88-4BF3-9C5F-3C26C3AC1057}" srcOrd="1" destOrd="0" parTransId="{7899AD47-9FB3-438A-A4D9-1C83EBF183AA}" sibTransId="{7FB6E6E8-169D-4F72-944B-565F3ADBDF97}"/>
    <dgm:cxn modelId="{9FC41F6A-7501-430F-956D-01E16A6F68C9}" type="presOf" srcId="{D2058978-74D3-4A8A-A040-E8AB83CB66E7}" destId="{098F8A82-4B90-4DED-BEBD-12A74A8A9D51}" srcOrd="0" destOrd="0" presId="urn:microsoft.com/office/officeart/2018/5/layout/CenteredIconLabelDescriptionList"/>
    <dgm:cxn modelId="{DBF4344B-B780-445E-85E2-01CEF17DD64E}" type="presOf" srcId="{965D0F21-7548-49EE-8E55-0B48E78347CA}" destId="{F3C35BE7-B3DC-4E7F-A0BA-D2086DC1858F}" srcOrd="0" destOrd="0" presId="urn:microsoft.com/office/officeart/2018/5/layout/CenteredIconLabelDescriptionList"/>
    <dgm:cxn modelId="{767B8D50-0B05-4054-91D6-1957553C3AE5}" type="presOf" srcId="{965C65F5-0D90-48E3-82D1-D486B507C77D}" destId="{825C704B-532B-4BB3-ACF5-AFC0F5614A90}" srcOrd="0" destOrd="3" presId="urn:microsoft.com/office/officeart/2018/5/layout/CenteredIconLabelDescriptionList"/>
    <dgm:cxn modelId="{2D1E3872-1E7F-4128-B69C-E5B9BAFF7A0F}" type="presOf" srcId="{83183218-7B57-4C7F-A2FF-488E0E2E21DE}" destId="{A5BF5006-D88D-47A2-A454-8C1C00DE93CA}" srcOrd="0" destOrd="0" presId="urn:microsoft.com/office/officeart/2018/5/layout/CenteredIconLabelDescriptionList"/>
    <dgm:cxn modelId="{23F93972-1FC2-4985-A3EE-42535E556480}" srcId="{DA46457A-51FE-4532-86F5-D8779457620E}" destId="{965C65F5-0D90-48E3-82D1-D486B507C77D}" srcOrd="0" destOrd="0" parTransId="{B1C9E5F8-D09B-4428-B6A3-E318C6810CB2}" sibTransId="{F4057A00-8F0B-438C-B1D6-1E488F8D3F6C}"/>
    <dgm:cxn modelId="{A195D453-C9A0-49FA-87E7-CF66981E17BF}" srcId="{879A4EC9-5F03-48F8-A5D7-58B8C8636F71}" destId="{83183218-7B57-4C7F-A2FF-488E0E2E21DE}" srcOrd="3" destOrd="0" parTransId="{C1B839EA-E75B-4981-AE6A-711C5E3E303B}" sibTransId="{7E41EDD5-7B20-4397-8849-51E5C97436B6}"/>
    <dgm:cxn modelId="{35F00877-7EB6-46E2-80E1-381995DAC1DE}" srcId="{304ED744-6A66-4E53-B945-69AD5F04B6D9}" destId="{DA46457A-51FE-4532-86F5-D8779457620E}" srcOrd="2" destOrd="0" parTransId="{8BEF7770-2867-4CB9-BCC0-BE6429924B1D}" sibTransId="{D8601C49-B250-4CE3-95C6-69D335E95DD6}"/>
    <dgm:cxn modelId="{E148CD59-8A9C-4CA4-8A22-DBFEB187B251}" type="presOf" srcId="{304ED744-6A66-4E53-B945-69AD5F04B6D9}" destId="{00A155C9-3526-4084-B1A2-2CFA2F70E3F1}" srcOrd="0" destOrd="0" presId="urn:microsoft.com/office/officeart/2018/5/layout/CenteredIconLabelDescriptionList"/>
    <dgm:cxn modelId="{FFDF3E80-D3CB-4B06-89D2-388F89D8F4D5}" srcId="{879A4EC9-5F03-48F8-A5D7-58B8C8636F71}" destId="{965D0F21-7548-49EE-8E55-0B48E78347CA}" srcOrd="0" destOrd="0" parTransId="{2E04C1B0-8F96-430A-9E01-975C30A77150}" sibTransId="{50463525-5F67-4EB5-B0C9-BEDCDAC20450}"/>
    <dgm:cxn modelId="{2BD96B93-C6A0-40AF-AA8B-42F403B55360}" srcId="{879A4EC9-5F03-48F8-A5D7-58B8C8636F71}" destId="{98D46AD1-ECFE-42E7-AB64-1397F59A633A}" srcOrd="1" destOrd="0" parTransId="{B5820775-FE26-4235-BA5B-DEE428C5FA5D}" sibTransId="{705547B1-52CB-4160-BAA5-5F590FE4727C}"/>
    <dgm:cxn modelId="{43B3AB94-E8B9-433A-AEBD-8D2FDF10E917}" type="presOf" srcId="{DA46457A-51FE-4532-86F5-D8779457620E}" destId="{825C704B-532B-4BB3-ACF5-AFC0F5614A90}" srcOrd="0" destOrd="2" presId="urn:microsoft.com/office/officeart/2018/5/layout/CenteredIconLabelDescriptionList"/>
    <dgm:cxn modelId="{9F703E9B-2280-4F7D-AF37-BBB34A9EB38D}" srcId="{304ED744-6A66-4E53-B945-69AD5F04B6D9}" destId="{DE78145A-42C0-430B-AA50-3FDFC2A7D76E}" srcOrd="1" destOrd="0" parTransId="{3A6A373F-7765-4065-B8A6-783C8AFA4F15}" sibTransId="{CFFDC199-327C-4278-829C-326B130E01D9}"/>
    <dgm:cxn modelId="{37DE87B9-F75E-47D4-9F1F-4F5F4989A4F9}" type="presOf" srcId="{DE78145A-42C0-430B-AA50-3FDFC2A7D76E}" destId="{825C704B-532B-4BB3-ACF5-AFC0F5614A90}" srcOrd="0" destOrd="1" presId="urn:microsoft.com/office/officeart/2018/5/layout/CenteredIconLabelDescriptionList"/>
    <dgm:cxn modelId="{420FC8E1-4DF7-48A9-A097-1C2AA0B4D598}" type="presOf" srcId="{A396E110-CC88-4BF3-9C5F-3C26C3AC1057}" destId="{098F8A82-4B90-4DED-BEBD-12A74A8A9D51}" srcOrd="0" destOrd="1" presId="urn:microsoft.com/office/officeart/2018/5/layout/CenteredIconLabelDescriptionList"/>
    <dgm:cxn modelId="{13FE8EE6-6AFA-44C8-8504-5A0D4EAEC498}" type="presOf" srcId="{98D46AD1-ECFE-42E7-AB64-1397F59A633A}" destId="{8D726400-7FD6-417E-9797-FFBB7EF251CB}" srcOrd="0" destOrd="0" presId="urn:microsoft.com/office/officeart/2018/5/layout/CenteredIconLabelDescriptionList"/>
    <dgm:cxn modelId="{771EC1FB-E4F7-42C8-BB14-AE11EC791479}" type="presOf" srcId="{879A4EC9-5F03-48F8-A5D7-58B8C8636F71}" destId="{4F8D8F29-F7F3-4253-B686-48174AD84700}" srcOrd="0" destOrd="0" presId="urn:microsoft.com/office/officeart/2018/5/layout/CenteredIconLabelDescriptionList"/>
    <dgm:cxn modelId="{85E0FAFF-03B3-400F-B01A-D4B041794D2E}" srcId="{304ED744-6A66-4E53-B945-69AD5F04B6D9}" destId="{C57BF2F7-0488-40DC-98F5-46D077408F1A}" srcOrd="0" destOrd="0" parTransId="{60A63FF8-8646-42CD-A0BA-378884D41B3B}" sibTransId="{D64F6982-13F3-4E83-8DDF-46CE4D062B8B}"/>
    <dgm:cxn modelId="{0A11EFF4-1772-48B3-89C1-1F7819463594}" type="presParOf" srcId="{4F8D8F29-F7F3-4253-B686-48174AD84700}" destId="{63F83DF5-8BFB-4439-B315-5E79E0A13913}" srcOrd="0" destOrd="0" presId="urn:microsoft.com/office/officeart/2018/5/layout/CenteredIconLabelDescriptionList"/>
    <dgm:cxn modelId="{C7ED3CA8-35E3-4153-B9D0-A24B1F053673}" type="presParOf" srcId="{63F83DF5-8BFB-4439-B315-5E79E0A13913}" destId="{DF879257-ECDA-4B7A-959A-BFFB46DE0455}" srcOrd="0" destOrd="0" presId="urn:microsoft.com/office/officeart/2018/5/layout/CenteredIconLabelDescriptionList"/>
    <dgm:cxn modelId="{0E7DB3E0-B084-4675-8627-EB0BED175720}" type="presParOf" srcId="{63F83DF5-8BFB-4439-B315-5E79E0A13913}" destId="{CABEC8C7-9E55-44AE-BDF5-186C90D1F2E5}" srcOrd="1" destOrd="0" presId="urn:microsoft.com/office/officeart/2018/5/layout/CenteredIconLabelDescriptionList"/>
    <dgm:cxn modelId="{A26FE789-830B-4DEE-9E09-68298C68D051}" type="presParOf" srcId="{63F83DF5-8BFB-4439-B315-5E79E0A13913}" destId="{F3C35BE7-B3DC-4E7F-A0BA-D2086DC1858F}" srcOrd="2" destOrd="0" presId="urn:microsoft.com/office/officeart/2018/5/layout/CenteredIconLabelDescriptionList"/>
    <dgm:cxn modelId="{CB8C991E-2129-4081-ABB8-A177867A7008}" type="presParOf" srcId="{63F83DF5-8BFB-4439-B315-5E79E0A13913}" destId="{B5763F74-0DC4-4282-B2A2-8387BB2D24DE}" srcOrd="3" destOrd="0" presId="urn:microsoft.com/office/officeart/2018/5/layout/CenteredIconLabelDescriptionList"/>
    <dgm:cxn modelId="{FFCCD1B6-54CB-4517-9267-DDC4FB5F99BE}" type="presParOf" srcId="{63F83DF5-8BFB-4439-B315-5E79E0A13913}" destId="{C4806BB2-3EF0-4C3D-B4BB-AE2434ECB6EE}" srcOrd="4" destOrd="0" presId="urn:microsoft.com/office/officeart/2018/5/layout/CenteredIconLabelDescriptionList"/>
    <dgm:cxn modelId="{2C00243C-2D07-4A0A-9B86-78FCA9D6AD6B}" type="presParOf" srcId="{4F8D8F29-F7F3-4253-B686-48174AD84700}" destId="{045D891C-517E-4CA6-B0B4-D3E507C76404}" srcOrd="1" destOrd="0" presId="urn:microsoft.com/office/officeart/2018/5/layout/CenteredIconLabelDescriptionList"/>
    <dgm:cxn modelId="{E81009CC-FD70-42B5-ACB4-7C46895BA092}" type="presParOf" srcId="{4F8D8F29-F7F3-4253-B686-48174AD84700}" destId="{6377DD20-3333-47B8-98CF-E78C25B81B35}" srcOrd="2" destOrd="0" presId="urn:microsoft.com/office/officeart/2018/5/layout/CenteredIconLabelDescriptionList"/>
    <dgm:cxn modelId="{6BF45EBC-CC21-4FA3-AA08-EA0EBA81923D}" type="presParOf" srcId="{6377DD20-3333-47B8-98CF-E78C25B81B35}" destId="{68FB96AC-357E-4C4E-A060-F94811C34E26}" srcOrd="0" destOrd="0" presId="urn:microsoft.com/office/officeart/2018/5/layout/CenteredIconLabelDescriptionList"/>
    <dgm:cxn modelId="{6AFE5673-8379-4795-94DD-41104608239E}" type="presParOf" srcId="{6377DD20-3333-47B8-98CF-E78C25B81B35}" destId="{21F63A2F-5075-4E3C-B4A5-847B7C1C74F7}" srcOrd="1" destOrd="0" presId="urn:microsoft.com/office/officeart/2018/5/layout/CenteredIconLabelDescriptionList"/>
    <dgm:cxn modelId="{748CD293-FFF3-4860-AA58-84F56C6A5BA1}" type="presParOf" srcId="{6377DD20-3333-47B8-98CF-E78C25B81B35}" destId="{8D726400-7FD6-417E-9797-FFBB7EF251CB}" srcOrd="2" destOrd="0" presId="urn:microsoft.com/office/officeart/2018/5/layout/CenteredIconLabelDescriptionList"/>
    <dgm:cxn modelId="{144E600A-0884-4F18-9A59-EA3775B9D5B5}" type="presParOf" srcId="{6377DD20-3333-47B8-98CF-E78C25B81B35}" destId="{7D686A22-D437-4C82-91EF-FB210735E280}" srcOrd="3" destOrd="0" presId="urn:microsoft.com/office/officeart/2018/5/layout/CenteredIconLabelDescriptionList"/>
    <dgm:cxn modelId="{9F47D7F9-4E59-4A3A-B69B-A0E85C42F599}" type="presParOf" srcId="{6377DD20-3333-47B8-98CF-E78C25B81B35}" destId="{947D3134-D68C-4625-BC6B-2FB2EB58ABC8}" srcOrd="4" destOrd="0" presId="urn:microsoft.com/office/officeart/2018/5/layout/CenteredIconLabelDescriptionList"/>
    <dgm:cxn modelId="{3B3BE22F-35E4-4394-9E83-CF3017C2633C}" type="presParOf" srcId="{4F8D8F29-F7F3-4253-B686-48174AD84700}" destId="{D844C6F8-CDB5-4A98-9FD1-0B094DAFF25F}" srcOrd="3" destOrd="0" presId="urn:microsoft.com/office/officeart/2018/5/layout/CenteredIconLabelDescriptionList"/>
    <dgm:cxn modelId="{7DAC4FC1-D6FE-45EA-B4F2-4A79786837BF}" type="presParOf" srcId="{4F8D8F29-F7F3-4253-B686-48174AD84700}" destId="{A82D3F0D-6DE0-4DE1-9911-8DE01CBD1A96}" srcOrd="4" destOrd="0" presId="urn:microsoft.com/office/officeart/2018/5/layout/CenteredIconLabelDescriptionList"/>
    <dgm:cxn modelId="{B4215A08-D8C0-4A8E-944D-E25BE5A81CBD}" type="presParOf" srcId="{A82D3F0D-6DE0-4DE1-9911-8DE01CBD1A96}" destId="{1044909C-8F8F-4776-A1B9-F781D774C55C}" srcOrd="0" destOrd="0" presId="urn:microsoft.com/office/officeart/2018/5/layout/CenteredIconLabelDescriptionList"/>
    <dgm:cxn modelId="{63208D02-2FD0-4605-AFF0-AF20FD320AC4}" type="presParOf" srcId="{A82D3F0D-6DE0-4DE1-9911-8DE01CBD1A96}" destId="{B8CAAB36-A11C-440C-997D-92874C1E214B}" srcOrd="1" destOrd="0" presId="urn:microsoft.com/office/officeart/2018/5/layout/CenteredIconLabelDescriptionList"/>
    <dgm:cxn modelId="{99F12A24-527F-4389-98A8-7C8FA1930D6F}" type="presParOf" srcId="{A82D3F0D-6DE0-4DE1-9911-8DE01CBD1A96}" destId="{00A155C9-3526-4084-B1A2-2CFA2F70E3F1}" srcOrd="2" destOrd="0" presId="urn:microsoft.com/office/officeart/2018/5/layout/CenteredIconLabelDescriptionList"/>
    <dgm:cxn modelId="{2B6990E6-0636-4277-BCF3-893DFFFCFA71}" type="presParOf" srcId="{A82D3F0D-6DE0-4DE1-9911-8DE01CBD1A96}" destId="{B1CE12AC-F403-471E-B6FB-F028F4F03BD2}" srcOrd="3" destOrd="0" presId="urn:microsoft.com/office/officeart/2018/5/layout/CenteredIconLabelDescriptionList"/>
    <dgm:cxn modelId="{29C3AE7D-146D-459C-B313-6267CEB18976}" type="presParOf" srcId="{A82D3F0D-6DE0-4DE1-9911-8DE01CBD1A96}" destId="{825C704B-532B-4BB3-ACF5-AFC0F5614A90}" srcOrd="4" destOrd="0" presId="urn:microsoft.com/office/officeart/2018/5/layout/CenteredIconLabelDescriptionList"/>
    <dgm:cxn modelId="{40CD88EE-5DD9-4891-80BA-6E085A588191}" type="presParOf" srcId="{4F8D8F29-F7F3-4253-B686-48174AD84700}" destId="{A96F6C62-6DD5-4E4D-8DF8-EE19A2234380}" srcOrd="5" destOrd="0" presId="urn:microsoft.com/office/officeart/2018/5/layout/CenteredIconLabelDescriptionList"/>
    <dgm:cxn modelId="{5233EBE1-F20F-4EF5-86EE-1D255F4D2D67}" type="presParOf" srcId="{4F8D8F29-F7F3-4253-B686-48174AD84700}" destId="{1DD597BF-74C7-44A8-B7FD-6570AF6E6651}" srcOrd="6" destOrd="0" presId="urn:microsoft.com/office/officeart/2018/5/layout/CenteredIconLabelDescriptionList"/>
    <dgm:cxn modelId="{AB7A2B92-E388-4D40-B5E2-456CD99EC22E}" type="presParOf" srcId="{1DD597BF-74C7-44A8-B7FD-6570AF6E6651}" destId="{4FC970F8-5637-4791-82F4-EA05E0A75F41}" srcOrd="0" destOrd="0" presId="urn:microsoft.com/office/officeart/2018/5/layout/CenteredIconLabelDescriptionList"/>
    <dgm:cxn modelId="{FBF4757C-B814-4511-B025-170DDA4F1B0C}" type="presParOf" srcId="{1DD597BF-74C7-44A8-B7FD-6570AF6E6651}" destId="{55F5F63B-0BAC-4FB0-BD60-95E2919F5BD9}" srcOrd="1" destOrd="0" presId="urn:microsoft.com/office/officeart/2018/5/layout/CenteredIconLabelDescriptionList"/>
    <dgm:cxn modelId="{2BAF5206-7BC5-4A4C-B7E1-1FA2FA70F9B2}" type="presParOf" srcId="{1DD597BF-74C7-44A8-B7FD-6570AF6E6651}" destId="{A5BF5006-D88D-47A2-A454-8C1C00DE93CA}" srcOrd="2" destOrd="0" presId="urn:microsoft.com/office/officeart/2018/5/layout/CenteredIconLabelDescriptionList"/>
    <dgm:cxn modelId="{4868ABB6-473A-4DF8-BDB3-38C0C5270778}" type="presParOf" srcId="{1DD597BF-74C7-44A8-B7FD-6570AF6E6651}" destId="{FD4C49B2-69A8-4E65-A6CC-3BBA90B8D648}" srcOrd="3" destOrd="0" presId="urn:microsoft.com/office/officeart/2018/5/layout/CenteredIconLabelDescriptionList"/>
    <dgm:cxn modelId="{2BC55DDC-3156-48DA-A3F1-6C8114550320}" type="presParOf" srcId="{1DD597BF-74C7-44A8-B7FD-6570AF6E6651}" destId="{098F8A82-4B90-4DED-BEBD-12A74A8A9D5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103240-E76D-40B5-BAC3-0B7D227CC9A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C60EE0E-96EB-4DF7-9944-FB752852AAF3}">
      <dgm:prSet/>
      <dgm:spPr/>
      <dgm:t>
        <a:bodyPr/>
        <a:lstStyle/>
        <a:p>
          <a:pPr>
            <a:lnSpc>
              <a:spcPct val="100000"/>
            </a:lnSpc>
          </a:pPr>
          <a:r>
            <a:rPr lang="en-US"/>
            <a:t>Under MAR – ML averages out the missing data from the joint likelihood of observed and missing data</a:t>
          </a:r>
        </a:p>
      </dgm:t>
    </dgm:pt>
    <dgm:pt modelId="{EFBAC504-726B-4A05-82DF-1764E599A5B6}" type="parTrans" cxnId="{D2EBF202-6740-45C7-81C5-7BBDC2588754}">
      <dgm:prSet/>
      <dgm:spPr/>
      <dgm:t>
        <a:bodyPr/>
        <a:lstStyle/>
        <a:p>
          <a:endParaRPr lang="en-US"/>
        </a:p>
      </dgm:t>
    </dgm:pt>
    <dgm:pt modelId="{0A44493F-2A15-4096-BAF7-71ADBB9C43D5}" type="sibTrans" cxnId="{D2EBF202-6740-45C7-81C5-7BBDC2588754}">
      <dgm:prSet/>
      <dgm:spPr/>
      <dgm:t>
        <a:bodyPr/>
        <a:lstStyle/>
        <a:p>
          <a:endParaRPr lang="en-US"/>
        </a:p>
      </dgm:t>
    </dgm:pt>
    <dgm:pt modelId="{3596CB8B-BC39-41BB-A21A-363B6348DE06}">
      <dgm:prSet/>
      <dgm:spPr/>
      <dgm:t>
        <a:bodyPr/>
        <a:lstStyle/>
        <a:p>
          <a:pPr>
            <a:lnSpc>
              <a:spcPct val="100000"/>
            </a:lnSpc>
          </a:pPr>
          <a:r>
            <a:rPr lang="en-US"/>
            <a:t>Future statistical behavior for a subject, conditional upon observed data, is the same whether or not that subject drops out.</a:t>
          </a:r>
        </a:p>
      </dgm:t>
    </dgm:pt>
    <dgm:pt modelId="{CC53852A-91CC-45EA-91D0-BF52AE7E3ABA}" type="parTrans" cxnId="{8F8C9D69-577B-441A-A733-20308F10C705}">
      <dgm:prSet/>
      <dgm:spPr/>
      <dgm:t>
        <a:bodyPr/>
        <a:lstStyle/>
        <a:p>
          <a:endParaRPr lang="en-US"/>
        </a:p>
      </dgm:t>
    </dgm:pt>
    <dgm:pt modelId="{1760C9E0-FB9A-4E28-B253-BFF374821BA2}" type="sibTrans" cxnId="{8F8C9D69-577B-441A-A733-20308F10C705}">
      <dgm:prSet/>
      <dgm:spPr/>
      <dgm:t>
        <a:bodyPr/>
        <a:lstStyle/>
        <a:p>
          <a:endParaRPr lang="en-US"/>
        </a:p>
      </dgm:t>
    </dgm:pt>
    <dgm:pt modelId="{9838FCBB-175D-4244-944C-C25E254FF5A7}">
      <dgm:prSet/>
      <dgm:spPr/>
      <dgm:t>
        <a:bodyPr/>
        <a:lstStyle/>
        <a:p>
          <a:pPr>
            <a:lnSpc>
              <a:spcPct val="100000"/>
            </a:lnSpc>
          </a:pPr>
          <a:r>
            <a:rPr lang="en-US"/>
            <a:t>Advantages </a:t>
          </a:r>
        </a:p>
      </dgm:t>
    </dgm:pt>
    <dgm:pt modelId="{72379E19-45A7-47B7-A98D-029C04DE5C9E}" type="parTrans" cxnId="{EB64B9E2-5240-448B-BA80-A212B47B7160}">
      <dgm:prSet/>
      <dgm:spPr/>
      <dgm:t>
        <a:bodyPr/>
        <a:lstStyle/>
        <a:p>
          <a:endParaRPr lang="en-US"/>
        </a:p>
      </dgm:t>
    </dgm:pt>
    <dgm:pt modelId="{9C1303C4-F558-4BF2-9EB2-087F97AC77D4}" type="sibTrans" cxnId="{EB64B9E2-5240-448B-BA80-A212B47B7160}">
      <dgm:prSet/>
      <dgm:spPr/>
      <dgm:t>
        <a:bodyPr/>
        <a:lstStyle/>
        <a:p>
          <a:endParaRPr lang="en-US"/>
        </a:p>
      </dgm:t>
    </dgm:pt>
    <dgm:pt modelId="{0F96D086-FA2B-456B-A733-43A7E5894BEB}">
      <dgm:prSet/>
      <dgm:spPr/>
      <dgm:t>
        <a:bodyPr/>
        <a:lstStyle/>
        <a:p>
          <a:pPr>
            <a:lnSpc>
              <a:spcPct val="100000"/>
            </a:lnSpc>
          </a:pPr>
          <a:r>
            <a:rPr lang="en-US"/>
            <a:t>Use all available data</a:t>
          </a:r>
        </a:p>
      </dgm:t>
    </dgm:pt>
    <dgm:pt modelId="{B2015EE4-F968-4DB1-A71B-3E32B7333019}" type="parTrans" cxnId="{3B73373F-4ECE-40CE-9517-4AA69633A93C}">
      <dgm:prSet/>
      <dgm:spPr/>
      <dgm:t>
        <a:bodyPr/>
        <a:lstStyle/>
        <a:p>
          <a:endParaRPr lang="en-US"/>
        </a:p>
      </dgm:t>
    </dgm:pt>
    <dgm:pt modelId="{FBF6A639-9E2F-447B-832C-85E36E9BA893}" type="sibTrans" cxnId="{3B73373F-4ECE-40CE-9517-4AA69633A93C}">
      <dgm:prSet/>
      <dgm:spPr/>
      <dgm:t>
        <a:bodyPr/>
        <a:lstStyle/>
        <a:p>
          <a:endParaRPr lang="en-US"/>
        </a:p>
      </dgm:t>
    </dgm:pt>
    <dgm:pt modelId="{05CFD4B3-CBAA-4CC2-ACD8-F0E282399ACA}">
      <dgm:prSet/>
      <dgm:spPr/>
      <dgm:t>
        <a:bodyPr/>
        <a:lstStyle/>
        <a:p>
          <a:pPr>
            <a:lnSpc>
              <a:spcPct val="100000"/>
            </a:lnSpc>
          </a:pPr>
          <a:r>
            <a:rPr lang="en-US"/>
            <a:t>Under MAR</a:t>
          </a:r>
        </a:p>
      </dgm:t>
    </dgm:pt>
    <dgm:pt modelId="{41209584-6664-46AF-B652-746718292CB9}" type="parTrans" cxnId="{BFE4A370-88C9-4FFF-BF37-8D018EA730D0}">
      <dgm:prSet/>
      <dgm:spPr/>
      <dgm:t>
        <a:bodyPr/>
        <a:lstStyle/>
        <a:p>
          <a:endParaRPr lang="en-US"/>
        </a:p>
      </dgm:t>
    </dgm:pt>
    <dgm:pt modelId="{DA794E5A-C0D6-4A3B-856A-5FAD46F68DCA}" type="sibTrans" cxnId="{BFE4A370-88C9-4FFF-BF37-8D018EA730D0}">
      <dgm:prSet/>
      <dgm:spPr/>
      <dgm:t>
        <a:bodyPr/>
        <a:lstStyle/>
        <a:p>
          <a:endParaRPr lang="en-US"/>
        </a:p>
      </dgm:t>
    </dgm:pt>
    <dgm:pt modelId="{C691B04B-E2F3-4A65-9764-90C131E3C754}">
      <dgm:prSet/>
      <dgm:spPr/>
      <dgm:t>
        <a:bodyPr/>
        <a:lstStyle/>
        <a:p>
          <a:r>
            <a:rPr lang="en-US"/>
            <a:t>Unbiased estimates of exposure effect</a:t>
          </a:r>
        </a:p>
      </dgm:t>
    </dgm:pt>
    <dgm:pt modelId="{82F59D75-538B-4115-BA53-7FE37B451AA7}" type="parTrans" cxnId="{78B91E87-A2B7-4DA4-8DF0-0A8DB60A29A0}">
      <dgm:prSet/>
      <dgm:spPr/>
      <dgm:t>
        <a:bodyPr/>
        <a:lstStyle/>
        <a:p>
          <a:endParaRPr lang="en-US"/>
        </a:p>
      </dgm:t>
    </dgm:pt>
    <dgm:pt modelId="{8C40B164-0A46-4519-99C4-C779359324CC}" type="sibTrans" cxnId="{78B91E87-A2B7-4DA4-8DF0-0A8DB60A29A0}">
      <dgm:prSet/>
      <dgm:spPr/>
      <dgm:t>
        <a:bodyPr/>
        <a:lstStyle/>
        <a:p>
          <a:endParaRPr lang="en-US"/>
        </a:p>
      </dgm:t>
    </dgm:pt>
    <dgm:pt modelId="{F10FAF93-0739-474D-976C-72164F49734F}">
      <dgm:prSet/>
      <dgm:spPr/>
      <dgm:t>
        <a:bodyPr/>
        <a:lstStyle/>
        <a:p>
          <a:r>
            <a:rPr lang="en-US"/>
            <a:t>Unbiased estimates of variance</a:t>
          </a:r>
        </a:p>
      </dgm:t>
    </dgm:pt>
    <dgm:pt modelId="{56A8FA34-092C-4A7C-B89B-940AF25A64BA}" type="parTrans" cxnId="{5007B0FD-13BB-47E5-A77A-AF823F3C3162}">
      <dgm:prSet/>
      <dgm:spPr/>
      <dgm:t>
        <a:bodyPr/>
        <a:lstStyle/>
        <a:p>
          <a:endParaRPr lang="en-US"/>
        </a:p>
      </dgm:t>
    </dgm:pt>
    <dgm:pt modelId="{8E160433-C644-4B7B-8B47-640A8A1122B0}" type="sibTrans" cxnId="{5007B0FD-13BB-47E5-A77A-AF823F3C3162}">
      <dgm:prSet/>
      <dgm:spPr/>
      <dgm:t>
        <a:bodyPr/>
        <a:lstStyle/>
        <a:p>
          <a:endParaRPr lang="en-US"/>
        </a:p>
      </dgm:t>
    </dgm:pt>
    <dgm:pt modelId="{620A174C-3300-4A5F-910F-F8A13DA9FAD1}">
      <dgm:prSet/>
      <dgm:spPr/>
      <dgm:t>
        <a:bodyPr/>
        <a:lstStyle/>
        <a:p>
          <a:pPr>
            <a:lnSpc>
              <a:spcPct val="100000"/>
            </a:lnSpc>
          </a:pPr>
          <a:r>
            <a:rPr lang="en-US"/>
            <a:t>Disadvantages </a:t>
          </a:r>
        </a:p>
      </dgm:t>
    </dgm:pt>
    <dgm:pt modelId="{5407C790-6676-4B0F-A06B-AAEB17144A6E}" type="parTrans" cxnId="{B1C53B6A-7850-439B-AE92-6E240C771553}">
      <dgm:prSet/>
      <dgm:spPr/>
      <dgm:t>
        <a:bodyPr/>
        <a:lstStyle/>
        <a:p>
          <a:endParaRPr lang="en-US"/>
        </a:p>
      </dgm:t>
    </dgm:pt>
    <dgm:pt modelId="{55F7233E-DF65-470C-BF70-9B1BBCCCAAE0}" type="sibTrans" cxnId="{B1C53B6A-7850-439B-AE92-6E240C771553}">
      <dgm:prSet/>
      <dgm:spPr/>
      <dgm:t>
        <a:bodyPr/>
        <a:lstStyle/>
        <a:p>
          <a:endParaRPr lang="en-US"/>
        </a:p>
      </dgm:t>
    </dgm:pt>
    <dgm:pt modelId="{CA48251B-6294-407A-8594-5B81E128F826}">
      <dgm:prSet/>
      <dgm:spPr/>
      <dgm:t>
        <a:bodyPr/>
        <a:lstStyle/>
        <a:p>
          <a:pPr>
            <a:lnSpc>
              <a:spcPct val="100000"/>
            </a:lnSpc>
          </a:pPr>
          <a:r>
            <a:rPr lang="en-US"/>
            <a:t>Reliance on parametric assumptions</a:t>
          </a:r>
        </a:p>
      </dgm:t>
    </dgm:pt>
    <dgm:pt modelId="{A5D5C564-2BB3-475E-A5FA-95AB9F5AD482}" type="parTrans" cxnId="{F16B0F39-6D19-4669-93C9-7795E812FC7C}">
      <dgm:prSet/>
      <dgm:spPr/>
      <dgm:t>
        <a:bodyPr/>
        <a:lstStyle/>
        <a:p>
          <a:endParaRPr lang="en-US"/>
        </a:p>
      </dgm:t>
    </dgm:pt>
    <dgm:pt modelId="{6E58F549-B3D7-4923-8F69-F1AA2D86C9C2}" type="sibTrans" cxnId="{F16B0F39-6D19-4669-93C9-7795E812FC7C}">
      <dgm:prSet/>
      <dgm:spPr/>
      <dgm:t>
        <a:bodyPr/>
        <a:lstStyle/>
        <a:p>
          <a:endParaRPr lang="en-US"/>
        </a:p>
      </dgm:t>
    </dgm:pt>
    <dgm:pt modelId="{9F81B235-D739-422C-AA37-DA11DAE1F55E}">
      <dgm:prSet/>
      <dgm:spPr/>
      <dgm:t>
        <a:bodyPr/>
        <a:lstStyle/>
        <a:p>
          <a:pPr>
            <a:lnSpc>
              <a:spcPct val="100000"/>
            </a:lnSpc>
          </a:pPr>
          <a:r>
            <a:rPr lang="en-US"/>
            <a:t>Models and software may not be readily available – good for linear/loglinear models – not for Cox, Poisson, logistic</a:t>
          </a:r>
        </a:p>
      </dgm:t>
    </dgm:pt>
    <dgm:pt modelId="{451CE7E8-66DC-423D-9962-E6E2BF849491}" type="parTrans" cxnId="{FD9CA992-A9C4-4F3C-84DF-551BB2FE6FAE}">
      <dgm:prSet/>
      <dgm:spPr/>
      <dgm:t>
        <a:bodyPr/>
        <a:lstStyle/>
        <a:p>
          <a:endParaRPr lang="en-US"/>
        </a:p>
      </dgm:t>
    </dgm:pt>
    <dgm:pt modelId="{9F992193-0342-4917-98CD-15F3AFEB35E7}" type="sibTrans" cxnId="{FD9CA992-A9C4-4F3C-84DF-551BB2FE6FAE}">
      <dgm:prSet/>
      <dgm:spPr/>
      <dgm:t>
        <a:bodyPr/>
        <a:lstStyle/>
        <a:p>
          <a:endParaRPr lang="en-US"/>
        </a:p>
      </dgm:t>
    </dgm:pt>
    <dgm:pt modelId="{29FCA093-E042-4462-B87C-37B1D48718F8}">
      <dgm:prSet/>
      <dgm:spPr/>
      <dgm:t>
        <a:bodyPr/>
        <a:lstStyle/>
        <a:p>
          <a:pPr>
            <a:lnSpc>
              <a:spcPct val="100000"/>
            </a:lnSpc>
          </a:pPr>
          <a:r>
            <a:rPr lang="en-US"/>
            <a:t>Mixed - only handles missing outcome data</a:t>
          </a:r>
        </a:p>
      </dgm:t>
    </dgm:pt>
    <dgm:pt modelId="{337E840E-1029-43B6-8554-2A86E1C331AF}" type="parTrans" cxnId="{BA9EE47B-5727-4C3B-BBF9-37475FAAF29D}">
      <dgm:prSet/>
      <dgm:spPr/>
      <dgm:t>
        <a:bodyPr/>
        <a:lstStyle/>
        <a:p>
          <a:endParaRPr lang="en-US"/>
        </a:p>
      </dgm:t>
    </dgm:pt>
    <dgm:pt modelId="{559DAA30-930B-4E25-B9E1-9E39B996C22F}" type="sibTrans" cxnId="{BA9EE47B-5727-4C3B-BBF9-37475FAAF29D}">
      <dgm:prSet/>
      <dgm:spPr/>
      <dgm:t>
        <a:bodyPr/>
        <a:lstStyle/>
        <a:p>
          <a:endParaRPr lang="en-US"/>
        </a:p>
      </dgm:t>
    </dgm:pt>
    <dgm:pt modelId="{BA88A80F-2552-466B-8CBB-47FC547F6281}" type="pres">
      <dgm:prSet presAssocID="{7D103240-E76D-40B5-BAC3-0B7D227CC9A1}" presName="root" presStyleCnt="0">
        <dgm:presLayoutVars>
          <dgm:dir/>
          <dgm:resizeHandles val="exact"/>
        </dgm:presLayoutVars>
      </dgm:prSet>
      <dgm:spPr/>
    </dgm:pt>
    <dgm:pt modelId="{C6310961-A05E-4BD0-9587-0D95FDC35249}" type="pres">
      <dgm:prSet presAssocID="{8C60EE0E-96EB-4DF7-9944-FB752852AAF3}" presName="compNode" presStyleCnt="0"/>
      <dgm:spPr/>
    </dgm:pt>
    <dgm:pt modelId="{C99FE42C-F0B0-40C3-A500-23273663D223}" type="pres">
      <dgm:prSet presAssocID="{8C60EE0E-96EB-4DF7-9944-FB752852AAF3}" presName="bgRect" presStyleLbl="bgShp" presStyleIdx="0" presStyleCnt="3"/>
      <dgm:spPr/>
    </dgm:pt>
    <dgm:pt modelId="{A728AF60-A037-48C8-B279-F05961C83724}" type="pres">
      <dgm:prSet presAssocID="{8C60EE0E-96EB-4DF7-9944-FB752852AAF3}"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22553A4E-71E6-4FFC-B408-8C1B2315EC01}" type="pres">
      <dgm:prSet presAssocID="{8C60EE0E-96EB-4DF7-9944-FB752852AAF3}" presName="spaceRect" presStyleCnt="0"/>
      <dgm:spPr/>
    </dgm:pt>
    <dgm:pt modelId="{FD4D9AF4-960C-401E-BEBB-C760284C8F93}" type="pres">
      <dgm:prSet presAssocID="{8C60EE0E-96EB-4DF7-9944-FB752852AAF3}" presName="parTx" presStyleLbl="revTx" presStyleIdx="0" presStyleCnt="6">
        <dgm:presLayoutVars>
          <dgm:chMax val="0"/>
          <dgm:chPref val="0"/>
        </dgm:presLayoutVars>
      </dgm:prSet>
      <dgm:spPr/>
    </dgm:pt>
    <dgm:pt modelId="{33BDD8F2-D022-4EB3-8D94-9C3A801D0479}" type="pres">
      <dgm:prSet presAssocID="{8C60EE0E-96EB-4DF7-9944-FB752852AAF3}" presName="desTx" presStyleLbl="revTx" presStyleIdx="1" presStyleCnt="6">
        <dgm:presLayoutVars/>
      </dgm:prSet>
      <dgm:spPr/>
    </dgm:pt>
    <dgm:pt modelId="{6B56F69C-7DA5-415B-8DCE-526EFEB0BDAE}" type="pres">
      <dgm:prSet presAssocID="{0A44493F-2A15-4096-BAF7-71ADBB9C43D5}" presName="sibTrans" presStyleCnt="0"/>
      <dgm:spPr/>
    </dgm:pt>
    <dgm:pt modelId="{0BDD0516-E89C-47D8-8EBF-87408BEC7BC7}" type="pres">
      <dgm:prSet presAssocID="{9838FCBB-175D-4244-944C-C25E254FF5A7}" presName="compNode" presStyleCnt="0"/>
      <dgm:spPr/>
    </dgm:pt>
    <dgm:pt modelId="{25BD17BF-D061-4E6B-A69B-3B789C21D613}" type="pres">
      <dgm:prSet presAssocID="{9838FCBB-175D-4244-944C-C25E254FF5A7}" presName="bgRect" presStyleLbl="bgShp" presStyleIdx="1" presStyleCnt="3"/>
      <dgm:spPr/>
    </dgm:pt>
    <dgm:pt modelId="{248EC864-03AE-47BF-9F6C-D8D240A1C2CB}" type="pres">
      <dgm:prSet presAssocID="{9838FCBB-175D-4244-944C-C25E254FF5A7}"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6C4140A4-C217-4B75-B189-E233F68FE9E8}" type="pres">
      <dgm:prSet presAssocID="{9838FCBB-175D-4244-944C-C25E254FF5A7}" presName="spaceRect" presStyleCnt="0"/>
      <dgm:spPr/>
    </dgm:pt>
    <dgm:pt modelId="{2F24D024-059D-406F-B206-5EB9FC56DC27}" type="pres">
      <dgm:prSet presAssocID="{9838FCBB-175D-4244-944C-C25E254FF5A7}" presName="parTx" presStyleLbl="revTx" presStyleIdx="2" presStyleCnt="6">
        <dgm:presLayoutVars>
          <dgm:chMax val="0"/>
          <dgm:chPref val="0"/>
        </dgm:presLayoutVars>
      </dgm:prSet>
      <dgm:spPr/>
    </dgm:pt>
    <dgm:pt modelId="{DAC607CF-2E27-4319-9C62-ECF542C8BC0D}" type="pres">
      <dgm:prSet presAssocID="{9838FCBB-175D-4244-944C-C25E254FF5A7}" presName="desTx" presStyleLbl="revTx" presStyleIdx="3" presStyleCnt="6">
        <dgm:presLayoutVars/>
      </dgm:prSet>
      <dgm:spPr/>
    </dgm:pt>
    <dgm:pt modelId="{50A419AC-29DE-45C0-980F-DDDDB3E86058}" type="pres">
      <dgm:prSet presAssocID="{9C1303C4-F558-4BF2-9EB2-087F97AC77D4}" presName="sibTrans" presStyleCnt="0"/>
      <dgm:spPr/>
    </dgm:pt>
    <dgm:pt modelId="{23CB0B50-F2F4-4085-87E5-2D4803F6E5B8}" type="pres">
      <dgm:prSet presAssocID="{620A174C-3300-4A5F-910F-F8A13DA9FAD1}" presName="compNode" presStyleCnt="0"/>
      <dgm:spPr/>
    </dgm:pt>
    <dgm:pt modelId="{CD8BC667-7802-47EF-8C2F-23EEB36F3666}" type="pres">
      <dgm:prSet presAssocID="{620A174C-3300-4A5F-910F-F8A13DA9FAD1}" presName="bgRect" presStyleLbl="bgShp" presStyleIdx="2" presStyleCnt="3"/>
      <dgm:spPr/>
    </dgm:pt>
    <dgm:pt modelId="{B354CDF5-D2E2-410C-8668-5E0C25F16304}" type="pres">
      <dgm:prSet presAssocID="{620A174C-3300-4A5F-910F-F8A13DA9FAD1}"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ce"/>
        </a:ext>
      </dgm:extLst>
    </dgm:pt>
    <dgm:pt modelId="{17FFE572-F2AA-4456-864B-4BF423468849}" type="pres">
      <dgm:prSet presAssocID="{620A174C-3300-4A5F-910F-F8A13DA9FAD1}" presName="spaceRect" presStyleCnt="0"/>
      <dgm:spPr/>
    </dgm:pt>
    <dgm:pt modelId="{A6EC58EB-8CC5-40FA-8939-1DD71C154486}" type="pres">
      <dgm:prSet presAssocID="{620A174C-3300-4A5F-910F-F8A13DA9FAD1}" presName="parTx" presStyleLbl="revTx" presStyleIdx="4" presStyleCnt="6">
        <dgm:presLayoutVars>
          <dgm:chMax val="0"/>
          <dgm:chPref val="0"/>
        </dgm:presLayoutVars>
      </dgm:prSet>
      <dgm:spPr/>
    </dgm:pt>
    <dgm:pt modelId="{10067356-0F5E-49D5-B490-D65586A18FAB}" type="pres">
      <dgm:prSet presAssocID="{620A174C-3300-4A5F-910F-F8A13DA9FAD1}" presName="desTx" presStyleLbl="revTx" presStyleIdx="5" presStyleCnt="6">
        <dgm:presLayoutVars/>
      </dgm:prSet>
      <dgm:spPr/>
    </dgm:pt>
  </dgm:ptLst>
  <dgm:cxnLst>
    <dgm:cxn modelId="{67F52E00-AF6B-4BCC-8DCE-F4CFA10CD9C2}" type="presOf" srcId="{620A174C-3300-4A5F-910F-F8A13DA9FAD1}" destId="{A6EC58EB-8CC5-40FA-8939-1DD71C154486}" srcOrd="0" destOrd="0" presId="urn:microsoft.com/office/officeart/2018/2/layout/IconVerticalSolidList"/>
    <dgm:cxn modelId="{D2EBF202-6740-45C7-81C5-7BBDC2588754}" srcId="{7D103240-E76D-40B5-BAC3-0B7D227CC9A1}" destId="{8C60EE0E-96EB-4DF7-9944-FB752852AAF3}" srcOrd="0" destOrd="0" parTransId="{EFBAC504-726B-4A05-82DF-1764E599A5B6}" sibTransId="{0A44493F-2A15-4096-BAF7-71ADBB9C43D5}"/>
    <dgm:cxn modelId="{80777607-BA2B-4998-9CCE-04849FD01588}" type="presOf" srcId="{CA48251B-6294-407A-8594-5B81E128F826}" destId="{10067356-0F5E-49D5-B490-D65586A18FAB}" srcOrd="0" destOrd="0" presId="urn:microsoft.com/office/officeart/2018/2/layout/IconVerticalSolidList"/>
    <dgm:cxn modelId="{94FA2808-443D-49D3-9E97-58DC5CD0C5A4}" type="presOf" srcId="{C691B04B-E2F3-4A65-9764-90C131E3C754}" destId="{DAC607CF-2E27-4319-9C62-ECF542C8BC0D}" srcOrd="0" destOrd="2" presId="urn:microsoft.com/office/officeart/2018/2/layout/IconVerticalSolidList"/>
    <dgm:cxn modelId="{DB66A127-31FC-465C-A4D8-9E4494BDDCF7}" type="presOf" srcId="{7D103240-E76D-40B5-BAC3-0B7D227CC9A1}" destId="{BA88A80F-2552-466B-8CBB-47FC547F6281}" srcOrd="0" destOrd="0" presId="urn:microsoft.com/office/officeart/2018/2/layout/IconVerticalSolidList"/>
    <dgm:cxn modelId="{D329592B-7D8B-444F-8154-53CE86678EB4}" type="presOf" srcId="{0F96D086-FA2B-456B-A733-43A7E5894BEB}" destId="{DAC607CF-2E27-4319-9C62-ECF542C8BC0D}" srcOrd="0" destOrd="0" presId="urn:microsoft.com/office/officeart/2018/2/layout/IconVerticalSolidList"/>
    <dgm:cxn modelId="{DEAAC438-2106-4ABC-AA88-130B094400B6}" type="presOf" srcId="{9F81B235-D739-422C-AA37-DA11DAE1F55E}" destId="{10067356-0F5E-49D5-B490-D65586A18FAB}" srcOrd="0" destOrd="1" presId="urn:microsoft.com/office/officeart/2018/2/layout/IconVerticalSolidList"/>
    <dgm:cxn modelId="{F16B0F39-6D19-4669-93C9-7795E812FC7C}" srcId="{620A174C-3300-4A5F-910F-F8A13DA9FAD1}" destId="{CA48251B-6294-407A-8594-5B81E128F826}" srcOrd="0" destOrd="0" parTransId="{A5D5C564-2BB3-475E-A5FA-95AB9F5AD482}" sibTransId="{6E58F549-B3D7-4923-8F69-F1AA2D86C9C2}"/>
    <dgm:cxn modelId="{3B73373F-4ECE-40CE-9517-4AA69633A93C}" srcId="{9838FCBB-175D-4244-944C-C25E254FF5A7}" destId="{0F96D086-FA2B-456B-A733-43A7E5894BEB}" srcOrd="0" destOrd="0" parTransId="{B2015EE4-F968-4DB1-A71B-3E32B7333019}" sibTransId="{FBF6A639-9E2F-447B-832C-85E36E9BA893}"/>
    <dgm:cxn modelId="{8E55B35E-FAA4-4DC4-90A0-CF504FECDBCD}" type="presOf" srcId="{29FCA093-E042-4462-B87C-37B1D48718F8}" destId="{10067356-0F5E-49D5-B490-D65586A18FAB}" srcOrd="0" destOrd="2" presId="urn:microsoft.com/office/officeart/2018/2/layout/IconVerticalSolidList"/>
    <dgm:cxn modelId="{99201E42-DA5C-40D2-8E6A-5D0BF52D6501}" type="presOf" srcId="{9838FCBB-175D-4244-944C-C25E254FF5A7}" destId="{2F24D024-059D-406F-B206-5EB9FC56DC27}" srcOrd="0" destOrd="0" presId="urn:microsoft.com/office/officeart/2018/2/layout/IconVerticalSolidList"/>
    <dgm:cxn modelId="{AE46DB45-2844-417B-91A8-68D0D5B2C6C7}" type="presOf" srcId="{F10FAF93-0739-474D-976C-72164F49734F}" destId="{DAC607CF-2E27-4319-9C62-ECF542C8BC0D}" srcOrd="0" destOrd="3" presId="urn:microsoft.com/office/officeart/2018/2/layout/IconVerticalSolidList"/>
    <dgm:cxn modelId="{8F8C9D69-577B-441A-A733-20308F10C705}" srcId="{8C60EE0E-96EB-4DF7-9944-FB752852AAF3}" destId="{3596CB8B-BC39-41BB-A21A-363B6348DE06}" srcOrd="0" destOrd="0" parTransId="{CC53852A-91CC-45EA-91D0-BF52AE7E3ABA}" sibTransId="{1760C9E0-FB9A-4E28-B253-BFF374821BA2}"/>
    <dgm:cxn modelId="{B1C53B6A-7850-439B-AE92-6E240C771553}" srcId="{7D103240-E76D-40B5-BAC3-0B7D227CC9A1}" destId="{620A174C-3300-4A5F-910F-F8A13DA9FAD1}" srcOrd="2" destOrd="0" parTransId="{5407C790-6676-4B0F-A06B-AAEB17144A6E}" sibTransId="{55F7233E-DF65-470C-BF70-9B1BBCCCAAE0}"/>
    <dgm:cxn modelId="{BFE4A370-88C9-4FFF-BF37-8D018EA730D0}" srcId="{9838FCBB-175D-4244-944C-C25E254FF5A7}" destId="{05CFD4B3-CBAA-4CC2-ACD8-F0E282399ACA}" srcOrd="1" destOrd="0" parTransId="{41209584-6664-46AF-B652-746718292CB9}" sibTransId="{DA794E5A-C0D6-4A3B-856A-5FAD46F68DCA}"/>
    <dgm:cxn modelId="{F523D959-9BAE-404D-AC57-FB73C97ECFA7}" type="presOf" srcId="{05CFD4B3-CBAA-4CC2-ACD8-F0E282399ACA}" destId="{DAC607CF-2E27-4319-9C62-ECF542C8BC0D}" srcOrd="0" destOrd="1" presId="urn:microsoft.com/office/officeart/2018/2/layout/IconVerticalSolidList"/>
    <dgm:cxn modelId="{BA9EE47B-5727-4C3B-BBF9-37475FAAF29D}" srcId="{620A174C-3300-4A5F-910F-F8A13DA9FAD1}" destId="{29FCA093-E042-4462-B87C-37B1D48718F8}" srcOrd="2" destOrd="0" parTransId="{337E840E-1029-43B6-8554-2A86E1C331AF}" sibTransId="{559DAA30-930B-4E25-B9E1-9E39B996C22F}"/>
    <dgm:cxn modelId="{78B91E87-A2B7-4DA4-8DF0-0A8DB60A29A0}" srcId="{05CFD4B3-CBAA-4CC2-ACD8-F0E282399ACA}" destId="{C691B04B-E2F3-4A65-9764-90C131E3C754}" srcOrd="0" destOrd="0" parTransId="{82F59D75-538B-4115-BA53-7FE37B451AA7}" sibTransId="{8C40B164-0A46-4519-99C4-C779359324CC}"/>
    <dgm:cxn modelId="{FD9CA992-A9C4-4F3C-84DF-551BB2FE6FAE}" srcId="{620A174C-3300-4A5F-910F-F8A13DA9FAD1}" destId="{9F81B235-D739-422C-AA37-DA11DAE1F55E}" srcOrd="1" destOrd="0" parTransId="{451CE7E8-66DC-423D-9962-E6E2BF849491}" sibTransId="{9F992193-0342-4917-98CD-15F3AFEB35E7}"/>
    <dgm:cxn modelId="{218C3BB9-5A5B-4562-89B3-6A10F9F55C56}" type="presOf" srcId="{3596CB8B-BC39-41BB-A21A-363B6348DE06}" destId="{33BDD8F2-D022-4EB3-8D94-9C3A801D0479}" srcOrd="0" destOrd="0" presId="urn:microsoft.com/office/officeart/2018/2/layout/IconVerticalSolidList"/>
    <dgm:cxn modelId="{2F23DBC1-BE8A-48F0-8BA7-52251891B5E1}" type="presOf" srcId="{8C60EE0E-96EB-4DF7-9944-FB752852AAF3}" destId="{FD4D9AF4-960C-401E-BEBB-C760284C8F93}" srcOrd="0" destOrd="0" presId="urn:microsoft.com/office/officeart/2018/2/layout/IconVerticalSolidList"/>
    <dgm:cxn modelId="{EB64B9E2-5240-448B-BA80-A212B47B7160}" srcId="{7D103240-E76D-40B5-BAC3-0B7D227CC9A1}" destId="{9838FCBB-175D-4244-944C-C25E254FF5A7}" srcOrd="1" destOrd="0" parTransId="{72379E19-45A7-47B7-A98D-029C04DE5C9E}" sibTransId="{9C1303C4-F558-4BF2-9EB2-087F97AC77D4}"/>
    <dgm:cxn modelId="{5007B0FD-13BB-47E5-A77A-AF823F3C3162}" srcId="{05CFD4B3-CBAA-4CC2-ACD8-F0E282399ACA}" destId="{F10FAF93-0739-474D-976C-72164F49734F}" srcOrd="1" destOrd="0" parTransId="{56A8FA34-092C-4A7C-B89B-940AF25A64BA}" sibTransId="{8E160433-C644-4B7B-8B47-640A8A1122B0}"/>
    <dgm:cxn modelId="{5F0A7A35-DC60-47AC-8DDF-E868610D5659}" type="presParOf" srcId="{BA88A80F-2552-466B-8CBB-47FC547F6281}" destId="{C6310961-A05E-4BD0-9587-0D95FDC35249}" srcOrd="0" destOrd="0" presId="urn:microsoft.com/office/officeart/2018/2/layout/IconVerticalSolidList"/>
    <dgm:cxn modelId="{586E7CCB-4B05-4AEA-8FE5-4F80BDBEB79F}" type="presParOf" srcId="{C6310961-A05E-4BD0-9587-0D95FDC35249}" destId="{C99FE42C-F0B0-40C3-A500-23273663D223}" srcOrd="0" destOrd="0" presId="urn:microsoft.com/office/officeart/2018/2/layout/IconVerticalSolidList"/>
    <dgm:cxn modelId="{8199CA70-7CD0-494A-8876-C4FCEE0B3605}" type="presParOf" srcId="{C6310961-A05E-4BD0-9587-0D95FDC35249}" destId="{A728AF60-A037-48C8-B279-F05961C83724}" srcOrd="1" destOrd="0" presId="urn:microsoft.com/office/officeart/2018/2/layout/IconVerticalSolidList"/>
    <dgm:cxn modelId="{BA41E21C-5FA6-4016-B258-4BFC00762FA5}" type="presParOf" srcId="{C6310961-A05E-4BD0-9587-0D95FDC35249}" destId="{22553A4E-71E6-4FFC-B408-8C1B2315EC01}" srcOrd="2" destOrd="0" presId="urn:microsoft.com/office/officeart/2018/2/layout/IconVerticalSolidList"/>
    <dgm:cxn modelId="{F0814236-54E0-42EB-84C3-14E3506E6EC0}" type="presParOf" srcId="{C6310961-A05E-4BD0-9587-0D95FDC35249}" destId="{FD4D9AF4-960C-401E-BEBB-C760284C8F93}" srcOrd="3" destOrd="0" presId="urn:microsoft.com/office/officeart/2018/2/layout/IconVerticalSolidList"/>
    <dgm:cxn modelId="{640FD86E-C742-4571-9CD8-21A33A37B814}" type="presParOf" srcId="{C6310961-A05E-4BD0-9587-0D95FDC35249}" destId="{33BDD8F2-D022-4EB3-8D94-9C3A801D0479}" srcOrd="4" destOrd="0" presId="urn:microsoft.com/office/officeart/2018/2/layout/IconVerticalSolidList"/>
    <dgm:cxn modelId="{EEE8768E-84DC-463C-8C39-7B224853F87B}" type="presParOf" srcId="{BA88A80F-2552-466B-8CBB-47FC547F6281}" destId="{6B56F69C-7DA5-415B-8DCE-526EFEB0BDAE}" srcOrd="1" destOrd="0" presId="urn:microsoft.com/office/officeart/2018/2/layout/IconVerticalSolidList"/>
    <dgm:cxn modelId="{89806E0A-7566-4754-81A4-4EC1F33B7E93}" type="presParOf" srcId="{BA88A80F-2552-466B-8CBB-47FC547F6281}" destId="{0BDD0516-E89C-47D8-8EBF-87408BEC7BC7}" srcOrd="2" destOrd="0" presId="urn:microsoft.com/office/officeart/2018/2/layout/IconVerticalSolidList"/>
    <dgm:cxn modelId="{2819C958-9391-482A-B442-9B6980651B5E}" type="presParOf" srcId="{0BDD0516-E89C-47D8-8EBF-87408BEC7BC7}" destId="{25BD17BF-D061-4E6B-A69B-3B789C21D613}" srcOrd="0" destOrd="0" presId="urn:microsoft.com/office/officeart/2018/2/layout/IconVerticalSolidList"/>
    <dgm:cxn modelId="{7963D854-D6F8-4505-96B4-E56DF860C4DD}" type="presParOf" srcId="{0BDD0516-E89C-47D8-8EBF-87408BEC7BC7}" destId="{248EC864-03AE-47BF-9F6C-D8D240A1C2CB}" srcOrd="1" destOrd="0" presId="urn:microsoft.com/office/officeart/2018/2/layout/IconVerticalSolidList"/>
    <dgm:cxn modelId="{72E9E471-3C23-4E6F-82A7-23550E2C1B9E}" type="presParOf" srcId="{0BDD0516-E89C-47D8-8EBF-87408BEC7BC7}" destId="{6C4140A4-C217-4B75-B189-E233F68FE9E8}" srcOrd="2" destOrd="0" presId="urn:microsoft.com/office/officeart/2018/2/layout/IconVerticalSolidList"/>
    <dgm:cxn modelId="{72FFFF19-F244-4C04-818C-61265C32A6AB}" type="presParOf" srcId="{0BDD0516-E89C-47D8-8EBF-87408BEC7BC7}" destId="{2F24D024-059D-406F-B206-5EB9FC56DC27}" srcOrd="3" destOrd="0" presId="urn:microsoft.com/office/officeart/2018/2/layout/IconVerticalSolidList"/>
    <dgm:cxn modelId="{C9CF8793-016C-49C7-A1B7-61729B0C5B38}" type="presParOf" srcId="{0BDD0516-E89C-47D8-8EBF-87408BEC7BC7}" destId="{DAC607CF-2E27-4319-9C62-ECF542C8BC0D}" srcOrd="4" destOrd="0" presId="urn:microsoft.com/office/officeart/2018/2/layout/IconVerticalSolidList"/>
    <dgm:cxn modelId="{9E1178F9-3787-4F9B-A428-ACAEBDD6FECA}" type="presParOf" srcId="{BA88A80F-2552-466B-8CBB-47FC547F6281}" destId="{50A419AC-29DE-45C0-980F-DDDDB3E86058}" srcOrd="3" destOrd="0" presId="urn:microsoft.com/office/officeart/2018/2/layout/IconVerticalSolidList"/>
    <dgm:cxn modelId="{516CC698-92C7-4B5E-8A8F-DC6B15A05158}" type="presParOf" srcId="{BA88A80F-2552-466B-8CBB-47FC547F6281}" destId="{23CB0B50-F2F4-4085-87E5-2D4803F6E5B8}" srcOrd="4" destOrd="0" presId="urn:microsoft.com/office/officeart/2018/2/layout/IconVerticalSolidList"/>
    <dgm:cxn modelId="{75ECBF0A-DA8B-4FEB-A13F-70B712440672}" type="presParOf" srcId="{23CB0B50-F2F4-4085-87E5-2D4803F6E5B8}" destId="{CD8BC667-7802-47EF-8C2F-23EEB36F3666}" srcOrd="0" destOrd="0" presId="urn:microsoft.com/office/officeart/2018/2/layout/IconVerticalSolidList"/>
    <dgm:cxn modelId="{3BB319E9-2748-457C-9D78-D53BE20630B0}" type="presParOf" srcId="{23CB0B50-F2F4-4085-87E5-2D4803F6E5B8}" destId="{B354CDF5-D2E2-410C-8668-5E0C25F16304}" srcOrd="1" destOrd="0" presId="urn:microsoft.com/office/officeart/2018/2/layout/IconVerticalSolidList"/>
    <dgm:cxn modelId="{AF0EA029-7677-4297-9479-41F4A61AE842}" type="presParOf" srcId="{23CB0B50-F2F4-4085-87E5-2D4803F6E5B8}" destId="{17FFE572-F2AA-4456-864B-4BF423468849}" srcOrd="2" destOrd="0" presId="urn:microsoft.com/office/officeart/2018/2/layout/IconVerticalSolidList"/>
    <dgm:cxn modelId="{0FBAE2F9-74F1-4CD0-91A2-B9AC31D89628}" type="presParOf" srcId="{23CB0B50-F2F4-4085-87E5-2D4803F6E5B8}" destId="{A6EC58EB-8CC5-40FA-8939-1DD71C154486}" srcOrd="3" destOrd="0" presId="urn:microsoft.com/office/officeart/2018/2/layout/IconVerticalSolidList"/>
    <dgm:cxn modelId="{6E834A7C-918B-49CD-ABC0-31B428EC05F3}" type="presParOf" srcId="{23CB0B50-F2F4-4085-87E5-2D4803F6E5B8}" destId="{10067356-0F5E-49D5-B490-D65586A18FA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F09D6-3816-4D4F-9235-9957002E38EC}">
      <dsp:nvSpPr>
        <dsp:cNvPr id="0" name=""/>
        <dsp:cNvSpPr/>
      </dsp:nvSpPr>
      <dsp:spPr>
        <a:xfrm>
          <a:off x="0" y="552"/>
          <a:ext cx="7315200" cy="1292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A985B-6C66-412F-ACFC-8588BA3692D6}">
      <dsp:nvSpPr>
        <dsp:cNvPr id="0" name=""/>
        <dsp:cNvSpPr/>
      </dsp:nvSpPr>
      <dsp:spPr>
        <a:xfrm>
          <a:off x="390968" y="291355"/>
          <a:ext cx="710851" cy="7108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8D0200-D2C5-4DA0-B3FF-0297F3753D41}">
      <dsp:nvSpPr>
        <dsp:cNvPr id="0" name=""/>
        <dsp:cNvSpPr/>
      </dsp:nvSpPr>
      <dsp:spPr>
        <a:xfrm>
          <a:off x="1492788" y="552"/>
          <a:ext cx="5822411"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1111250">
            <a:lnSpc>
              <a:spcPct val="100000"/>
            </a:lnSpc>
            <a:spcBef>
              <a:spcPct val="0"/>
            </a:spcBef>
            <a:spcAft>
              <a:spcPct val="35000"/>
            </a:spcAft>
            <a:buNone/>
          </a:pPr>
          <a:r>
            <a:rPr lang="en-US" sz="2500" kern="1200"/>
            <a:t>What’s the big deal?</a:t>
          </a:r>
        </a:p>
      </dsp:txBody>
      <dsp:txXfrm>
        <a:off x="1492788" y="552"/>
        <a:ext cx="5822411" cy="1292457"/>
      </dsp:txXfrm>
    </dsp:sp>
    <dsp:sp modelId="{0862C1EE-423F-40C4-B513-FEAFC9C03E6F}">
      <dsp:nvSpPr>
        <dsp:cNvPr id="0" name=""/>
        <dsp:cNvSpPr/>
      </dsp:nvSpPr>
      <dsp:spPr>
        <a:xfrm>
          <a:off x="0" y="1616124"/>
          <a:ext cx="7315200" cy="1292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EE914-283C-4494-92E9-AAACE3A17420}">
      <dsp:nvSpPr>
        <dsp:cNvPr id="0" name=""/>
        <dsp:cNvSpPr/>
      </dsp:nvSpPr>
      <dsp:spPr>
        <a:xfrm>
          <a:off x="390968" y="1906927"/>
          <a:ext cx="710851" cy="7108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8AA015-73CE-4DAF-9F6B-B5A4DC832137}">
      <dsp:nvSpPr>
        <dsp:cNvPr id="0" name=""/>
        <dsp:cNvSpPr/>
      </dsp:nvSpPr>
      <dsp:spPr>
        <a:xfrm>
          <a:off x="1492788" y="1616124"/>
          <a:ext cx="5822411"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1111250">
            <a:lnSpc>
              <a:spcPct val="100000"/>
            </a:lnSpc>
            <a:spcBef>
              <a:spcPct val="0"/>
            </a:spcBef>
            <a:spcAft>
              <a:spcPct val="35000"/>
            </a:spcAft>
            <a:buNone/>
          </a:pPr>
          <a:r>
            <a:rPr lang="en-US" sz="2500" kern="1200"/>
            <a:t>Missing data mechanisms</a:t>
          </a:r>
        </a:p>
      </dsp:txBody>
      <dsp:txXfrm>
        <a:off x="1492788" y="1616124"/>
        <a:ext cx="5822411" cy="1292457"/>
      </dsp:txXfrm>
    </dsp:sp>
    <dsp:sp modelId="{E7AB3099-C9EF-4C35-AFB4-4E41D3FA814C}">
      <dsp:nvSpPr>
        <dsp:cNvPr id="0" name=""/>
        <dsp:cNvSpPr/>
      </dsp:nvSpPr>
      <dsp:spPr>
        <a:xfrm>
          <a:off x="0" y="3231696"/>
          <a:ext cx="7315200" cy="1292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6DF27-8562-403B-A830-94E864E218A8}">
      <dsp:nvSpPr>
        <dsp:cNvPr id="0" name=""/>
        <dsp:cNvSpPr/>
      </dsp:nvSpPr>
      <dsp:spPr>
        <a:xfrm>
          <a:off x="390968" y="3522499"/>
          <a:ext cx="710851" cy="71085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9E2087-7DCF-424A-96A3-12FD19D4CCAD}">
      <dsp:nvSpPr>
        <dsp:cNvPr id="0" name=""/>
        <dsp:cNvSpPr/>
      </dsp:nvSpPr>
      <dsp:spPr>
        <a:xfrm>
          <a:off x="1492788" y="3231696"/>
          <a:ext cx="3291840"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1111250">
            <a:lnSpc>
              <a:spcPct val="100000"/>
            </a:lnSpc>
            <a:spcBef>
              <a:spcPct val="0"/>
            </a:spcBef>
            <a:spcAft>
              <a:spcPct val="35000"/>
            </a:spcAft>
            <a:buNone/>
          </a:pPr>
          <a:r>
            <a:rPr lang="en-US" sz="2500" kern="1200"/>
            <a:t>Sensible approaches to handling missing data</a:t>
          </a:r>
        </a:p>
      </dsp:txBody>
      <dsp:txXfrm>
        <a:off x="1492788" y="3231696"/>
        <a:ext cx="3291840" cy="1292457"/>
      </dsp:txXfrm>
    </dsp:sp>
    <dsp:sp modelId="{98B25F83-F727-4208-A13D-553CA650427C}">
      <dsp:nvSpPr>
        <dsp:cNvPr id="0" name=""/>
        <dsp:cNvSpPr/>
      </dsp:nvSpPr>
      <dsp:spPr>
        <a:xfrm>
          <a:off x="4784628" y="3231696"/>
          <a:ext cx="2530571"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577850">
            <a:lnSpc>
              <a:spcPct val="100000"/>
            </a:lnSpc>
            <a:spcBef>
              <a:spcPct val="0"/>
            </a:spcBef>
            <a:spcAft>
              <a:spcPct val="35000"/>
            </a:spcAft>
            <a:buNone/>
          </a:pPr>
          <a:r>
            <a:rPr lang="en-US" sz="1300" kern="1200"/>
            <a:t>Prevention of missing data</a:t>
          </a:r>
        </a:p>
        <a:p>
          <a:pPr marL="0" lvl="0" indent="0" algn="l" defTabSz="577850">
            <a:lnSpc>
              <a:spcPct val="100000"/>
            </a:lnSpc>
            <a:spcBef>
              <a:spcPct val="0"/>
            </a:spcBef>
            <a:spcAft>
              <a:spcPct val="35000"/>
            </a:spcAft>
            <a:buNone/>
          </a:pPr>
          <a:r>
            <a:rPr lang="en-US" sz="1300" kern="1200"/>
            <a:t>Exploring missing data</a:t>
          </a:r>
        </a:p>
        <a:p>
          <a:pPr marL="0" lvl="0" indent="0" algn="l" defTabSz="577850">
            <a:lnSpc>
              <a:spcPct val="100000"/>
            </a:lnSpc>
            <a:spcBef>
              <a:spcPct val="0"/>
            </a:spcBef>
            <a:spcAft>
              <a:spcPct val="35000"/>
            </a:spcAft>
            <a:buNone/>
          </a:pPr>
          <a:r>
            <a:rPr lang="en-US" sz="1300" kern="1200"/>
            <a:t>Analytic strategies – which to use, which to avoid</a:t>
          </a:r>
        </a:p>
      </dsp:txBody>
      <dsp:txXfrm>
        <a:off x="4784628" y="3231696"/>
        <a:ext cx="2530571" cy="12924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FB5D3-60A6-47D2-A4EF-66E5D8AB0466}">
      <dsp:nvSpPr>
        <dsp:cNvPr id="0" name=""/>
        <dsp:cNvSpPr/>
      </dsp:nvSpPr>
      <dsp:spPr>
        <a:xfrm>
          <a:off x="0" y="559"/>
          <a:ext cx="10506456" cy="13096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C0E378-8A9D-4186-BD6C-1FDC3975B0E0}">
      <dsp:nvSpPr>
        <dsp:cNvPr id="0" name=""/>
        <dsp:cNvSpPr/>
      </dsp:nvSpPr>
      <dsp:spPr>
        <a:xfrm>
          <a:off x="396173" y="295234"/>
          <a:ext cx="720315" cy="72031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FF57F7-4279-413A-81CF-055520479E63}">
      <dsp:nvSpPr>
        <dsp:cNvPr id="0" name=""/>
        <dsp:cNvSpPr/>
      </dsp:nvSpPr>
      <dsp:spPr>
        <a:xfrm>
          <a:off x="1512662" y="559"/>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977900">
            <a:lnSpc>
              <a:spcPct val="90000"/>
            </a:lnSpc>
            <a:spcBef>
              <a:spcPct val="0"/>
            </a:spcBef>
            <a:spcAft>
              <a:spcPct val="35000"/>
            </a:spcAft>
            <a:buNone/>
          </a:pPr>
          <a:r>
            <a:rPr lang="en-US" sz="2200" kern="1200"/>
            <a:t>Mean imputation – for a given variable impute for missing cases the mean of that variable estimated from observed cases</a:t>
          </a:r>
        </a:p>
      </dsp:txBody>
      <dsp:txXfrm>
        <a:off x="1512662" y="559"/>
        <a:ext cx="8993793" cy="1309664"/>
      </dsp:txXfrm>
    </dsp:sp>
    <dsp:sp modelId="{4A3F8C03-DF9E-4549-9081-BC9B415BBFB4}">
      <dsp:nvSpPr>
        <dsp:cNvPr id="0" name=""/>
        <dsp:cNvSpPr/>
      </dsp:nvSpPr>
      <dsp:spPr>
        <a:xfrm>
          <a:off x="0" y="1637640"/>
          <a:ext cx="10506456" cy="13096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06197-CBF9-47D8-93D6-4EE7DB0B6314}">
      <dsp:nvSpPr>
        <dsp:cNvPr id="0" name=""/>
        <dsp:cNvSpPr/>
      </dsp:nvSpPr>
      <dsp:spPr>
        <a:xfrm>
          <a:off x="396173" y="1932315"/>
          <a:ext cx="720315" cy="72031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B0D439-C758-48C1-905F-7FC0B572445E}">
      <dsp:nvSpPr>
        <dsp:cNvPr id="0" name=""/>
        <dsp:cNvSpPr/>
      </dsp:nvSpPr>
      <dsp:spPr>
        <a:xfrm>
          <a:off x="1512662" y="1637640"/>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977900">
            <a:lnSpc>
              <a:spcPct val="90000"/>
            </a:lnSpc>
            <a:spcBef>
              <a:spcPct val="0"/>
            </a:spcBef>
            <a:spcAft>
              <a:spcPct val="35000"/>
            </a:spcAft>
            <a:buNone/>
          </a:pPr>
          <a:r>
            <a:rPr lang="en-US" sz="2200" kern="1200" dirty="0"/>
            <a:t>Conditional imputation - for a given variable impute for missing cases the conditional mean (e.g., estimated from regression) of that variable estimated from observed cases</a:t>
          </a:r>
        </a:p>
      </dsp:txBody>
      <dsp:txXfrm>
        <a:off x="1512662" y="1637640"/>
        <a:ext cx="8993793" cy="1309664"/>
      </dsp:txXfrm>
    </dsp:sp>
    <dsp:sp modelId="{3D5D054B-4A2C-49FB-995B-56A5382DD1BA}">
      <dsp:nvSpPr>
        <dsp:cNvPr id="0" name=""/>
        <dsp:cNvSpPr/>
      </dsp:nvSpPr>
      <dsp:spPr>
        <a:xfrm>
          <a:off x="0" y="3274721"/>
          <a:ext cx="10506456" cy="13096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FB380-51D4-406A-8ED2-A6CF57815715}">
      <dsp:nvSpPr>
        <dsp:cNvPr id="0" name=""/>
        <dsp:cNvSpPr/>
      </dsp:nvSpPr>
      <dsp:spPr>
        <a:xfrm>
          <a:off x="396173" y="3569396"/>
          <a:ext cx="720315" cy="72031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262111-3183-4EF0-B7A5-3FC571DADF11}">
      <dsp:nvSpPr>
        <dsp:cNvPr id="0" name=""/>
        <dsp:cNvSpPr/>
      </dsp:nvSpPr>
      <dsp:spPr>
        <a:xfrm>
          <a:off x="1512662" y="3274721"/>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977900">
            <a:lnSpc>
              <a:spcPct val="90000"/>
            </a:lnSpc>
            <a:spcBef>
              <a:spcPct val="0"/>
            </a:spcBef>
            <a:spcAft>
              <a:spcPct val="35000"/>
            </a:spcAft>
            <a:buNone/>
          </a:pPr>
          <a:r>
            <a:rPr lang="en-US" sz="2200" kern="1200" dirty="0"/>
            <a:t>Single random imputation - for a given variable impute for missing cases the conditional mean with random error (e.g., estimated from regression with random error) of that variable estimated from observed cases</a:t>
          </a:r>
        </a:p>
      </dsp:txBody>
      <dsp:txXfrm>
        <a:off x="1512662" y="3274721"/>
        <a:ext cx="8993793" cy="13096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DD7DF-6B5C-497B-846A-D7B9D8A3DDFD}">
      <dsp:nvSpPr>
        <dsp:cNvPr id="0" name=""/>
        <dsp:cNvSpPr/>
      </dsp:nvSpPr>
      <dsp:spPr>
        <a:xfrm>
          <a:off x="0" y="281862"/>
          <a:ext cx="6344682" cy="19023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Problem 1: Treat the imputed value like all the other observed values, even though we’re uncertain that it’s the correct value</a:t>
          </a:r>
        </a:p>
      </dsp:txBody>
      <dsp:txXfrm>
        <a:off x="92863" y="374725"/>
        <a:ext cx="6158956" cy="1716584"/>
      </dsp:txXfrm>
    </dsp:sp>
    <dsp:sp modelId="{86314C78-E747-447E-8F01-404AB963F3A2}">
      <dsp:nvSpPr>
        <dsp:cNvPr id="0" name=""/>
        <dsp:cNvSpPr/>
      </dsp:nvSpPr>
      <dsp:spPr>
        <a:xfrm>
          <a:off x="0" y="2261932"/>
          <a:ext cx="6344682" cy="190231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Problem 2: We also assume that the intercept and beta coefficient for the regression of x on y were true parameters, rather than sample estimates</a:t>
          </a:r>
        </a:p>
      </dsp:txBody>
      <dsp:txXfrm>
        <a:off x="92863" y="2354795"/>
        <a:ext cx="6158956" cy="1716584"/>
      </dsp:txXfrm>
    </dsp:sp>
    <dsp:sp modelId="{502F89C3-895B-49D1-B767-7CA8BB65159B}">
      <dsp:nvSpPr>
        <dsp:cNvPr id="0" name=""/>
        <dsp:cNvSpPr/>
      </dsp:nvSpPr>
      <dsp:spPr>
        <a:xfrm>
          <a:off x="0" y="4242002"/>
          <a:ext cx="6344682" cy="190231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Multiple imputation can accommodate both of these sources of uncertainty</a:t>
          </a:r>
        </a:p>
      </dsp:txBody>
      <dsp:txXfrm>
        <a:off x="92863" y="4334865"/>
        <a:ext cx="6158956" cy="17165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B450B-903A-4682-89E7-35632C065EAD}">
      <dsp:nvSpPr>
        <dsp:cNvPr id="0" name=""/>
        <dsp:cNvSpPr/>
      </dsp:nvSpPr>
      <dsp:spPr>
        <a:xfrm>
          <a:off x="0" y="43704"/>
          <a:ext cx="5257800" cy="20779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Problem 2: We also assume that the intercept and beta coefficient for the regression of x on y were true parameters, rather than sample estimates</a:t>
          </a:r>
        </a:p>
      </dsp:txBody>
      <dsp:txXfrm>
        <a:off x="101436" y="145140"/>
        <a:ext cx="5054928" cy="1875047"/>
      </dsp:txXfrm>
    </dsp:sp>
    <dsp:sp modelId="{BCD7FFCE-A23D-49C4-AB3D-E802996D3787}">
      <dsp:nvSpPr>
        <dsp:cNvPr id="0" name=""/>
        <dsp:cNvSpPr/>
      </dsp:nvSpPr>
      <dsp:spPr>
        <a:xfrm>
          <a:off x="0" y="2190744"/>
          <a:ext cx="5257800" cy="207791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For proper multiple imputation, each imputed data set should have different values for the parameters used in imputation</a:t>
          </a:r>
        </a:p>
      </dsp:txBody>
      <dsp:txXfrm>
        <a:off x="101436" y="2292180"/>
        <a:ext cx="5054928" cy="1875047"/>
      </dsp:txXfrm>
    </dsp:sp>
    <dsp:sp modelId="{F60DBC5C-187E-433C-861F-9596225E71ED}">
      <dsp:nvSpPr>
        <dsp:cNvPr id="0" name=""/>
        <dsp:cNvSpPr/>
      </dsp:nvSpPr>
      <dsp:spPr>
        <a:xfrm>
          <a:off x="0" y="4268663"/>
          <a:ext cx="5257800"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Random draws from the Bayesian posterior distribution</a:t>
          </a:r>
        </a:p>
        <a:p>
          <a:pPr marL="342900" lvl="2" indent="-171450" algn="l" defTabSz="844550">
            <a:lnSpc>
              <a:spcPct val="90000"/>
            </a:lnSpc>
            <a:spcBef>
              <a:spcPct val="0"/>
            </a:spcBef>
            <a:spcAft>
              <a:spcPct val="20000"/>
            </a:spcAft>
            <a:buChar char="•"/>
          </a:pPr>
          <a:r>
            <a:rPr lang="en-US" sz="1900" kern="1200"/>
            <a:t>Data Augmentation – algorithm for random draws from posterior (a type of MCMC)</a:t>
          </a:r>
        </a:p>
      </dsp:txBody>
      <dsp:txXfrm>
        <a:off x="0" y="4268663"/>
        <a:ext cx="5257800" cy="11923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9825D-F587-4C06-8042-BF28C350699A}">
      <dsp:nvSpPr>
        <dsp:cNvPr id="0" name=""/>
        <dsp:cNvSpPr/>
      </dsp:nvSpPr>
      <dsp:spPr>
        <a:xfrm>
          <a:off x="0" y="26441"/>
          <a:ext cx="5367528" cy="1374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Dependent variable should be used to impute missing values of independent variables</a:t>
          </a:r>
        </a:p>
      </dsp:txBody>
      <dsp:txXfrm>
        <a:off x="67110" y="93551"/>
        <a:ext cx="5233308" cy="1240530"/>
      </dsp:txXfrm>
    </dsp:sp>
    <dsp:sp modelId="{00E08F35-87A8-4694-9DCA-CFC65E21B5A7}">
      <dsp:nvSpPr>
        <dsp:cNvPr id="0" name=""/>
        <dsp:cNvSpPr/>
      </dsp:nvSpPr>
      <dsp:spPr>
        <a:xfrm>
          <a:off x="0" y="1473191"/>
          <a:ext cx="5367528" cy="13747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Should we impute data on the dependent variable:</a:t>
          </a:r>
        </a:p>
      </dsp:txBody>
      <dsp:txXfrm>
        <a:off x="67110" y="1540301"/>
        <a:ext cx="5233308" cy="1240530"/>
      </dsp:txXfrm>
    </dsp:sp>
    <dsp:sp modelId="{93D2B7B3-97F9-4D01-BF1A-4660925F8CAD}">
      <dsp:nvSpPr>
        <dsp:cNvPr id="0" name=""/>
        <dsp:cNvSpPr/>
      </dsp:nvSpPr>
      <dsp:spPr>
        <a:xfrm>
          <a:off x="0" y="2847942"/>
          <a:ext cx="5367528" cy="24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1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If have auxiliary variables that are strongly correlated with dependent and/or have missing independent:</a:t>
          </a:r>
        </a:p>
        <a:p>
          <a:pPr marL="457200" lvl="2" indent="-228600" algn="l" defTabSz="889000">
            <a:lnSpc>
              <a:spcPct val="90000"/>
            </a:lnSpc>
            <a:spcBef>
              <a:spcPct val="0"/>
            </a:spcBef>
            <a:spcAft>
              <a:spcPct val="20000"/>
            </a:spcAft>
            <a:buChar char="•"/>
          </a:pPr>
          <a:r>
            <a:rPr lang="en-US" sz="2000" kern="1200"/>
            <a:t>YES</a:t>
          </a:r>
        </a:p>
        <a:p>
          <a:pPr marL="228600" lvl="1" indent="-228600" algn="l" defTabSz="889000">
            <a:lnSpc>
              <a:spcPct val="90000"/>
            </a:lnSpc>
            <a:spcBef>
              <a:spcPct val="0"/>
            </a:spcBef>
            <a:spcAft>
              <a:spcPct val="20000"/>
            </a:spcAft>
            <a:buChar char="•"/>
          </a:pPr>
          <a:r>
            <a:rPr lang="en-US" sz="2000" kern="1200"/>
            <a:t>If no missing data on predictors and no auxiliary variables:</a:t>
          </a:r>
        </a:p>
        <a:p>
          <a:pPr marL="457200" lvl="2" indent="-228600" algn="l" defTabSz="889000">
            <a:lnSpc>
              <a:spcPct val="90000"/>
            </a:lnSpc>
            <a:spcBef>
              <a:spcPct val="0"/>
            </a:spcBef>
            <a:spcAft>
              <a:spcPct val="20000"/>
            </a:spcAft>
            <a:buChar char="•"/>
          </a:pPr>
          <a:r>
            <a:rPr lang="en-US" sz="2000" kern="1200"/>
            <a:t>NO, imputation will only increase sampling variability</a:t>
          </a:r>
        </a:p>
      </dsp:txBody>
      <dsp:txXfrm>
        <a:off x="0" y="2847942"/>
        <a:ext cx="5367528" cy="2484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0AB3-CEE5-4891-B41A-ACEEA8AAAEA5}">
      <dsp:nvSpPr>
        <dsp:cNvPr id="0" name=""/>
        <dsp:cNvSpPr/>
      </dsp:nvSpPr>
      <dsp:spPr>
        <a:xfrm>
          <a:off x="1005743" y="16455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C4CDBD-2F24-427F-93B2-70C4B1BA754F}">
      <dsp:nvSpPr>
        <dsp:cNvPr id="0" name=""/>
        <dsp:cNvSpPr/>
      </dsp:nvSpPr>
      <dsp:spPr>
        <a:xfrm>
          <a:off x="1005743" y="184951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Advantages</a:t>
          </a:r>
        </a:p>
      </dsp:txBody>
      <dsp:txXfrm>
        <a:off x="1005743" y="1849512"/>
        <a:ext cx="4320000" cy="648000"/>
      </dsp:txXfrm>
    </dsp:sp>
    <dsp:sp modelId="{37AF1178-C182-447A-A861-E4B0063DD87D}">
      <dsp:nvSpPr>
        <dsp:cNvPr id="0" name=""/>
        <dsp:cNvSpPr/>
      </dsp:nvSpPr>
      <dsp:spPr>
        <a:xfrm>
          <a:off x="1005743" y="2577956"/>
          <a:ext cx="4320000" cy="1608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Use all available data</a:t>
          </a:r>
        </a:p>
        <a:p>
          <a:pPr marL="0" lvl="0" indent="0" algn="l" defTabSz="755650">
            <a:lnSpc>
              <a:spcPct val="90000"/>
            </a:lnSpc>
            <a:spcBef>
              <a:spcPct val="0"/>
            </a:spcBef>
            <a:spcAft>
              <a:spcPct val="35000"/>
            </a:spcAft>
            <a:buNone/>
          </a:pPr>
          <a:r>
            <a:rPr lang="en-US" sz="1700" kern="1200"/>
            <a:t>Can handle both missing outcome and covariates</a:t>
          </a:r>
        </a:p>
        <a:p>
          <a:pPr marL="0" lvl="0" indent="0" algn="l" defTabSz="755650">
            <a:lnSpc>
              <a:spcPct val="90000"/>
            </a:lnSpc>
            <a:spcBef>
              <a:spcPct val="0"/>
            </a:spcBef>
            <a:spcAft>
              <a:spcPct val="35000"/>
            </a:spcAft>
            <a:buNone/>
          </a:pPr>
          <a:r>
            <a:rPr lang="en-US" sz="1700" kern="1200"/>
            <a:t>Under MAR</a:t>
          </a:r>
        </a:p>
        <a:p>
          <a:pPr marL="171450" lvl="1" indent="-171450" algn="l" defTabSz="755650">
            <a:lnSpc>
              <a:spcPct val="90000"/>
            </a:lnSpc>
            <a:spcBef>
              <a:spcPct val="0"/>
            </a:spcBef>
            <a:spcAft>
              <a:spcPct val="15000"/>
            </a:spcAft>
            <a:buChar char="•"/>
          </a:pPr>
          <a:r>
            <a:rPr lang="en-US" sz="1700" kern="1200"/>
            <a:t>Unbiased estimates of exposure effect</a:t>
          </a:r>
        </a:p>
        <a:p>
          <a:pPr marL="171450" lvl="1" indent="-171450" algn="l" defTabSz="755650">
            <a:lnSpc>
              <a:spcPct val="90000"/>
            </a:lnSpc>
            <a:spcBef>
              <a:spcPct val="0"/>
            </a:spcBef>
            <a:spcAft>
              <a:spcPct val="15000"/>
            </a:spcAft>
            <a:buChar char="•"/>
          </a:pPr>
          <a:r>
            <a:rPr lang="en-US" sz="1700" kern="1200"/>
            <a:t>Unbiased estimates of variance</a:t>
          </a:r>
        </a:p>
      </dsp:txBody>
      <dsp:txXfrm>
        <a:off x="1005743" y="2577956"/>
        <a:ext cx="4320000" cy="1608824"/>
      </dsp:txXfrm>
    </dsp:sp>
    <dsp:sp modelId="{03354FD7-50D9-4DFB-8E0B-9DA507F37CD3}">
      <dsp:nvSpPr>
        <dsp:cNvPr id="0" name=""/>
        <dsp:cNvSpPr/>
      </dsp:nvSpPr>
      <dsp:spPr>
        <a:xfrm>
          <a:off x="6081743" y="16455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4254CB-8FE9-4173-930F-A350FD43D28E}">
      <dsp:nvSpPr>
        <dsp:cNvPr id="0" name=""/>
        <dsp:cNvSpPr/>
      </dsp:nvSpPr>
      <dsp:spPr>
        <a:xfrm>
          <a:off x="6081743" y="184951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Disadvantages</a:t>
          </a:r>
        </a:p>
      </dsp:txBody>
      <dsp:txXfrm>
        <a:off x="6081743" y="1849512"/>
        <a:ext cx="4320000" cy="648000"/>
      </dsp:txXfrm>
    </dsp:sp>
    <dsp:sp modelId="{3E19FD2F-9713-4C64-B675-EC5DCA5981B8}">
      <dsp:nvSpPr>
        <dsp:cNvPr id="0" name=""/>
        <dsp:cNvSpPr/>
      </dsp:nvSpPr>
      <dsp:spPr>
        <a:xfrm>
          <a:off x="6081743" y="2577956"/>
          <a:ext cx="4320000" cy="1608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Doesn’t give a unique exposure effect</a:t>
          </a:r>
        </a:p>
        <a:p>
          <a:pPr marL="0" lvl="0" indent="0" algn="l" defTabSz="755650">
            <a:lnSpc>
              <a:spcPct val="90000"/>
            </a:lnSpc>
            <a:spcBef>
              <a:spcPct val="0"/>
            </a:spcBef>
            <a:spcAft>
              <a:spcPct val="35000"/>
            </a:spcAft>
            <a:buNone/>
          </a:pPr>
          <a:r>
            <a:rPr lang="en-US" sz="1700" kern="1200"/>
            <a:t>Imputation model needs to be compatible with the analysis model</a:t>
          </a:r>
        </a:p>
        <a:p>
          <a:pPr marL="171450" lvl="1" indent="-171450" algn="l" defTabSz="755650">
            <a:lnSpc>
              <a:spcPct val="90000"/>
            </a:lnSpc>
            <a:spcBef>
              <a:spcPct val="0"/>
            </a:spcBef>
            <a:spcAft>
              <a:spcPct val="15000"/>
            </a:spcAft>
            <a:buChar char="•"/>
          </a:pPr>
          <a:r>
            <a:rPr lang="en-US" sz="1700" kern="1200"/>
            <a:t>The imputation model can be more complex, but analysis model cannot contain variables that are not in the imputation model</a:t>
          </a:r>
        </a:p>
      </dsp:txBody>
      <dsp:txXfrm>
        <a:off x="6081743" y="2577956"/>
        <a:ext cx="4320000" cy="16088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9117D-9F3D-4A66-85EF-42BA260B8866}">
      <dsp:nvSpPr>
        <dsp:cNvPr id="0" name=""/>
        <dsp:cNvSpPr/>
      </dsp:nvSpPr>
      <dsp:spPr>
        <a:xfrm>
          <a:off x="0" y="695"/>
          <a:ext cx="6117335" cy="16272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7F65E-B026-46C0-B796-8D94CF086AB5}">
      <dsp:nvSpPr>
        <dsp:cNvPr id="0" name=""/>
        <dsp:cNvSpPr/>
      </dsp:nvSpPr>
      <dsp:spPr>
        <a:xfrm>
          <a:off x="492238" y="366823"/>
          <a:ext cx="894979" cy="89497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229B77-E7BB-4E9C-A820-FF4DF3E29F14}">
      <dsp:nvSpPr>
        <dsp:cNvPr id="0" name=""/>
        <dsp:cNvSpPr/>
      </dsp:nvSpPr>
      <dsp:spPr>
        <a:xfrm>
          <a:off x="1879455" y="695"/>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111250">
            <a:lnSpc>
              <a:spcPct val="90000"/>
            </a:lnSpc>
            <a:spcBef>
              <a:spcPct val="0"/>
            </a:spcBef>
            <a:spcAft>
              <a:spcPct val="35000"/>
            </a:spcAft>
            <a:buNone/>
          </a:pPr>
          <a:r>
            <a:rPr lang="en-US" sz="2500" kern="1200"/>
            <a:t>First, generate imputations under an ignorable assumption.</a:t>
          </a:r>
        </a:p>
      </dsp:txBody>
      <dsp:txXfrm>
        <a:off x="1879455" y="695"/>
        <a:ext cx="4237880" cy="1627234"/>
      </dsp:txXfrm>
    </dsp:sp>
    <dsp:sp modelId="{660E214B-434D-40B5-BC5B-EFA311E5FC5E}">
      <dsp:nvSpPr>
        <dsp:cNvPr id="0" name=""/>
        <dsp:cNvSpPr/>
      </dsp:nvSpPr>
      <dsp:spPr>
        <a:xfrm>
          <a:off x="0" y="2034738"/>
          <a:ext cx="6117335" cy="16272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F271F9-3239-49F7-8C59-44ABC92D7209}">
      <dsp:nvSpPr>
        <dsp:cNvPr id="0" name=""/>
        <dsp:cNvSpPr/>
      </dsp:nvSpPr>
      <dsp:spPr>
        <a:xfrm>
          <a:off x="492238" y="2400866"/>
          <a:ext cx="894979" cy="89497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D021A8-0552-43EB-B5B2-D136BDC47CC7}">
      <dsp:nvSpPr>
        <dsp:cNvPr id="0" name=""/>
        <dsp:cNvSpPr/>
      </dsp:nvSpPr>
      <dsp:spPr>
        <a:xfrm>
          <a:off x="1879455" y="2034738"/>
          <a:ext cx="2752801"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111250">
            <a:lnSpc>
              <a:spcPct val="90000"/>
            </a:lnSpc>
            <a:spcBef>
              <a:spcPct val="0"/>
            </a:spcBef>
            <a:spcAft>
              <a:spcPct val="35000"/>
            </a:spcAft>
            <a:buNone/>
          </a:pPr>
          <a:r>
            <a:rPr lang="en-US" sz="2500" kern="1200" dirty="0"/>
            <a:t>Modify the imputations using a transformation</a:t>
          </a:r>
        </a:p>
      </dsp:txBody>
      <dsp:txXfrm>
        <a:off x="1879455" y="2034738"/>
        <a:ext cx="2752801" cy="1627234"/>
      </dsp:txXfrm>
    </dsp:sp>
    <dsp:sp modelId="{1D30C9C3-1A17-41DE-A53E-4E295180A7A8}">
      <dsp:nvSpPr>
        <dsp:cNvPr id="0" name=""/>
        <dsp:cNvSpPr/>
      </dsp:nvSpPr>
      <dsp:spPr>
        <a:xfrm>
          <a:off x="4632257" y="2034738"/>
          <a:ext cx="1485078"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666750">
            <a:lnSpc>
              <a:spcPct val="90000"/>
            </a:lnSpc>
            <a:spcBef>
              <a:spcPct val="0"/>
            </a:spcBef>
            <a:spcAft>
              <a:spcPct val="35000"/>
            </a:spcAft>
            <a:buNone/>
          </a:pPr>
          <a:r>
            <a:rPr lang="en-US" sz="1500" kern="1200" dirty="0"/>
            <a:t>E.g., missing observations are 10% higher then observed</a:t>
          </a:r>
        </a:p>
      </dsp:txBody>
      <dsp:txXfrm>
        <a:off x="4632257" y="2034738"/>
        <a:ext cx="1485078" cy="1627234"/>
      </dsp:txXfrm>
    </dsp:sp>
    <dsp:sp modelId="{5AB1D2E6-DE8F-4BC2-85D9-939F9EF093E7}">
      <dsp:nvSpPr>
        <dsp:cNvPr id="0" name=""/>
        <dsp:cNvSpPr/>
      </dsp:nvSpPr>
      <dsp:spPr>
        <a:xfrm>
          <a:off x="0" y="4068781"/>
          <a:ext cx="6117335" cy="16272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81A44-74DE-476B-9AE5-8B63E0C3257A}">
      <dsp:nvSpPr>
        <dsp:cNvPr id="0" name=""/>
        <dsp:cNvSpPr/>
      </dsp:nvSpPr>
      <dsp:spPr>
        <a:xfrm>
          <a:off x="492238" y="4434909"/>
          <a:ext cx="894979" cy="89497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C20C8D-DC96-4E9E-BE63-4DF30B6F2FE8}">
      <dsp:nvSpPr>
        <dsp:cNvPr id="0" name=""/>
        <dsp:cNvSpPr/>
      </dsp:nvSpPr>
      <dsp:spPr>
        <a:xfrm>
          <a:off x="1879455" y="4068781"/>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111250">
            <a:lnSpc>
              <a:spcPct val="90000"/>
            </a:lnSpc>
            <a:spcBef>
              <a:spcPct val="0"/>
            </a:spcBef>
            <a:spcAft>
              <a:spcPct val="35000"/>
            </a:spcAft>
            <a:buNone/>
          </a:pPr>
          <a:r>
            <a:rPr lang="en-US" sz="2500" kern="1200"/>
            <a:t>Repeat the process by modifying transformation</a:t>
          </a:r>
        </a:p>
      </dsp:txBody>
      <dsp:txXfrm>
        <a:off x="1879455" y="4068781"/>
        <a:ext cx="4237880" cy="1627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F09D6-3816-4D4F-9235-9957002E38EC}">
      <dsp:nvSpPr>
        <dsp:cNvPr id="0" name=""/>
        <dsp:cNvSpPr/>
      </dsp:nvSpPr>
      <dsp:spPr>
        <a:xfrm>
          <a:off x="0" y="552"/>
          <a:ext cx="7315200" cy="1292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A985B-6C66-412F-ACFC-8588BA3692D6}">
      <dsp:nvSpPr>
        <dsp:cNvPr id="0" name=""/>
        <dsp:cNvSpPr/>
      </dsp:nvSpPr>
      <dsp:spPr>
        <a:xfrm>
          <a:off x="390968" y="291355"/>
          <a:ext cx="710851" cy="7108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8D0200-D2C5-4DA0-B3FF-0297F3753D41}">
      <dsp:nvSpPr>
        <dsp:cNvPr id="0" name=""/>
        <dsp:cNvSpPr/>
      </dsp:nvSpPr>
      <dsp:spPr>
        <a:xfrm>
          <a:off x="1492788" y="552"/>
          <a:ext cx="5822411"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1111250">
            <a:lnSpc>
              <a:spcPct val="100000"/>
            </a:lnSpc>
            <a:spcBef>
              <a:spcPct val="0"/>
            </a:spcBef>
            <a:spcAft>
              <a:spcPct val="35000"/>
            </a:spcAft>
            <a:buNone/>
          </a:pPr>
          <a:r>
            <a:rPr lang="en-US" sz="2500" kern="1200"/>
            <a:t>What’s the big deal?</a:t>
          </a:r>
        </a:p>
      </dsp:txBody>
      <dsp:txXfrm>
        <a:off x="1492788" y="552"/>
        <a:ext cx="5822411" cy="1292457"/>
      </dsp:txXfrm>
    </dsp:sp>
    <dsp:sp modelId="{0862C1EE-423F-40C4-B513-FEAFC9C03E6F}">
      <dsp:nvSpPr>
        <dsp:cNvPr id="0" name=""/>
        <dsp:cNvSpPr/>
      </dsp:nvSpPr>
      <dsp:spPr>
        <a:xfrm>
          <a:off x="0" y="1616124"/>
          <a:ext cx="7315200" cy="1292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EE914-283C-4494-92E9-AAACE3A17420}">
      <dsp:nvSpPr>
        <dsp:cNvPr id="0" name=""/>
        <dsp:cNvSpPr/>
      </dsp:nvSpPr>
      <dsp:spPr>
        <a:xfrm>
          <a:off x="390968" y="1906927"/>
          <a:ext cx="710851" cy="7108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8AA015-73CE-4DAF-9F6B-B5A4DC832137}">
      <dsp:nvSpPr>
        <dsp:cNvPr id="0" name=""/>
        <dsp:cNvSpPr/>
      </dsp:nvSpPr>
      <dsp:spPr>
        <a:xfrm>
          <a:off x="1492788" y="1616124"/>
          <a:ext cx="5822411"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1111250">
            <a:lnSpc>
              <a:spcPct val="100000"/>
            </a:lnSpc>
            <a:spcBef>
              <a:spcPct val="0"/>
            </a:spcBef>
            <a:spcAft>
              <a:spcPct val="35000"/>
            </a:spcAft>
            <a:buNone/>
          </a:pPr>
          <a:r>
            <a:rPr lang="en-US" sz="2500" kern="1200"/>
            <a:t>Missing data mechanisms</a:t>
          </a:r>
        </a:p>
      </dsp:txBody>
      <dsp:txXfrm>
        <a:off x="1492788" y="1616124"/>
        <a:ext cx="5822411" cy="1292457"/>
      </dsp:txXfrm>
    </dsp:sp>
    <dsp:sp modelId="{E7AB3099-C9EF-4C35-AFB4-4E41D3FA814C}">
      <dsp:nvSpPr>
        <dsp:cNvPr id="0" name=""/>
        <dsp:cNvSpPr/>
      </dsp:nvSpPr>
      <dsp:spPr>
        <a:xfrm>
          <a:off x="0" y="3231696"/>
          <a:ext cx="7315200" cy="1292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6DF27-8562-403B-A830-94E864E218A8}">
      <dsp:nvSpPr>
        <dsp:cNvPr id="0" name=""/>
        <dsp:cNvSpPr/>
      </dsp:nvSpPr>
      <dsp:spPr>
        <a:xfrm>
          <a:off x="390968" y="3522499"/>
          <a:ext cx="710851" cy="71085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9E2087-7DCF-424A-96A3-12FD19D4CCAD}">
      <dsp:nvSpPr>
        <dsp:cNvPr id="0" name=""/>
        <dsp:cNvSpPr/>
      </dsp:nvSpPr>
      <dsp:spPr>
        <a:xfrm>
          <a:off x="1492788" y="3231696"/>
          <a:ext cx="3291840"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1111250">
            <a:lnSpc>
              <a:spcPct val="100000"/>
            </a:lnSpc>
            <a:spcBef>
              <a:spcPct val="0"/>
            </a:spcBef>
            <a:spcAft>
              <a:spcPct val="35000"/>
            </a:spcAft>
            <a:buNone/>
          </a:pPr>
          <a:r>
            <a:rPr lang="en-US" sz="2500" kern="1200"/>
            <a:t>Sensible approaches to handling missing data</a:t>
          </a:r>
        </a:p>
      </dsp:txBody>
      <dsp:txXfrm>
        <a:off x="1492788" y="3231696"/>
        <a:ext cx="3291840" cy="1292457"/>
      </dsp:txXfrm>
    </dsp:sp>
    <dsp:sp modelId="{98B25F83-F727-4208-A13D-553CA650427C}">
      <dsp:nvSpPr>
        <dsp:cNvPr id="0" name=""/>
        <dsp:cNvSpPr/>
      </dsp:nvSpPr>
      <dsp:spPr>
        <a:xfrm>
          <a:off x="4784628" y="3231696"/>
          <a:ext cx="2530571"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577850">
            <a:lnSpc>
              <a:spcPct val="100000"/>
            </a:lnSpc>
            <a:spcBef>
              <a:spcPct val="0"/>
            </a:spcBef>
            <a:spcAft>
              <a:spcPct val="35000"/>
            </a:spcAft>
            <a:buNone/>
          </a:pPr>
          <a:r>
            <a:rPr lang="en-US" sz="1300" kern="1200"/>
            <a:t>Prevention of missing data</a:t>
          </a:r>
        </a:p>
        <a:p>
          <a:pPr marL="0" lvl="0" indent="0" algn="l" defTabSz="577850">
            <a:lnSpc>
              <a:spcPct val="100000"/>
            </a:lnSpc>
            <a:spcBef>
              <a:spcPct val="0"/>
            </a:spcBef>
            <a:spcAft>
              <a:spcPct val="35000"/>
            </a:spcAft>
            <a:buNone/>
          </a:pPr>
          <a:r>
            <a:rPr lang="en-US" sz="1300" kern="1200"/>
            <a:t>Exploring missing data</a:t>
          </a:r>
        </a:p>
        <a:p>
          <a:pPr marL="0" lvl="0" indent="0" algn="l" defTabSz="577850">
            <a:lnSpc>
              <a:spcPct val="100000"/>
            </a:lnSpc>
            <a:spcBef>
              <a:spcPct val="0"/>
            </a:spcBef>
            <a:spcAft>
              <a:spcPct val="35000"/>
            </a:spcAft>
            <a:buNone/>
          </a:pPr>
          <a:r>
            <a:rPr lang="en-US" sz="1300" kern="1200"/>
            <a:t>Analytic strategies – which to use, which to avoid</a:t>
          </a:r>
        </a:p>
      </dsp:txBody>
      <dsp:txXfrm>
        <a:off x="4784628" y="3231696"/>
        <a:ext cx="2530571" cy="1292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41854-1761-420E-8A2E-9B5AC651A7C9}">
      <dsp:nvSpPr>
        <dsp:cNvPr id="0" name=""/>
        <dsp:cNvSpPr/>
      </dsp:nvSpPr>
      <dsp:spPr>
        <a:xfrm>
          <a:off x="0" y="0"/>
          <a:ext cx="3286125" cy="43513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t>Missing Completely at Random (MCAR) – the likelihood of missing data is unrelated to observed variables or unobserved values</a:t>
          </a:r>
        </a:p>
      </dsp:txBody>
      <dsp:txXfrm>
        <a:off x="0" y="1653508"/>
        <a:ext cx="3286125" cy="2610802"/>
      </dsp:txXfrm>
    </dsp:sp>
    <dsp:sp modelId="{D138854F-E348-4B9E-8D69-EEC874DA42F4}">
      <dsp:nvSpPr>
        <dsp:cNvPr id="0" name=""/>
        <dsp:cNvSpPr/>
      </dsp:nvSpPr>
      <dsp:spPr>
        <a:xfrm>
          <a:off x="990361" y="435133"/>
          <a:ext cx="1305401" cy="130540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FA465834-0F74-4E88-BA15-3D0FDCF1CE5D}">
      <dsp:nvSpPr>
        <dsp:cNvPr id="0" name=""/>
        <dsp:cNvSpPr/>
      </dsp:nvSpPr>
      <dsp:spPr>
        <a:xfrm>
          <a:off x="0" y="4351266"/>
          <a:ext cx="3286125" cy="72"/>
        </a:xfrm>
        <a:prstGeom prst="rect">
          <a:avLst/>
        </a:prstGeom>
        <a:solidFill>
          <a:schemeClr val="accent5">
            <a:hueOff val="-1470669"/>
            <a:satOff val="-2046"/>
            <a:lumOff val="-784"/>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B610E6-7F9F-4A56-92A5-0168D9BC3A44}">
      <dsp:nvSpPr>
        <dsp:cNvPr id="0" name=""/>
        <dsp:cNvSpPr/>
      </dsp:nvSpPr>
      <dsp:spPr>
        <a:xfrm>
          <a:off x="3614737" y="0"/>
          <a:ext cx="3286125" cy="4351338"/>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t>Missing at Random (MAR) – likelihood of missing data is related to observed variables but not to unobserved values</a:t>
          </a:r>
        </a:p>
      </dsp:txBody>
      <dsp:txXfrm>
        <a:off x="3614737" y="1653508"/>
        <a:ext cx="3286125" cy="2610802"/>
      </dsp:txXfrm>
    </dsp:sp>
    <dsp:sp modelId="{FFF3AB38-5FA6-4628-82F1-33AA3B1E260F}">
      <dsp:nvSpPr>
        <dsp:cNvPr id="0" name=""/>
        <dsp:cNvSpPr/>
      </dsp:nvSpPr>
      <dsp:spPr>
        <a:xfrm>
          <a:off x="4605099" y="435133"/>
          <a:ext cx="1305401" cy="1305401"/>
        </a:xfrm>
        <a:prstGeom prst="ellipse">
          <a:avLst/>
        </a:prstGeom>
        <a:solidFill>
          <a:schemeClr val="accent5">
            <a:hueOff val="-2941338"/>
            <a:satOff val="-4091"/>
            <a:lumOff val="-1569"/>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C731655C-FC99-4884-9262-AD7B20444384}">
      <dsp:nvSpPr>
        <dsp:cNvPr id="0" name=""/>
        <dsp:cNvSpPr/>
      </dsp:nvSpPr>
      <dsp:spPr>
        <a:xfrm>
          <a:off x="3614737" y="4351266"/>
          <a:ext cx="3286125" cy="72"/>
        </a:xfrm>
        <a:prstGeom prst="rect">
          <a:avLst/>
        </a:prstGeom>
        <a:solidFill>
          <a:schemeClr val="accent5">
            <a:hueOff val="-4412007"/>
            <a:satOff val="-6137"/>
            <a:lumOff val="-2353"/>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B5E36-9378-4D86-A042-4E93ADE80E59}">
      <dsp:nvSpPr>
        <dsp:cNvPr id="0" name=""/>
        <dsp:cNvSpPr/>
      </dsp:nvSpPr>
      <dsp:spPr>
        <a:xfrm>
          <a:off x="7229475" y="0"/>
          <a:ext cx="3286125" cy="4351338"/>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t>Missing Not at Random (MNAR) – likelihood of missing data is related to unobserved values</a:t>
          </a:r>
        </a:p>
      </dsp:txBody>
      <dsp:txXfrm>
        <a:off x="7229475" y="1653508"/>
        <a:ext cx="3286125" cy="2610802"/>
      </dsp:txXfrm>
    </dsp:sp>
    <dsp:sp modelId="{C7CE96C9-B320-400F-A0FB-33F43AB397D1}">
      <dsp:nvSpPr>
        <dsp:cNvPr id="0" name=""/>
        <dsp:cNvSpPr/>
      </dsp:nvSpPr>
      <dsp:spPr>
        <a:xfrm>
          <a:off x="8219836" y="435133"/>
          <a:ext cx="1305401" cy="1305401"/>
        </a:xfrm>
        <a:prstGeom prst="ellipse">
          <a:avLst/>
        </a:prstGeom>
        <a:solidFill>
          <a:schemeClr val="accent5">
            <a:hueOff val="-5882676"/>
            <a:satOff val="-8182"/>
            <a:lumOff val="-3138"/>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021EC5B4-DEE1-43FF-B9A7-5E4BC8E9474F}">
      <dsp:nvSpPr>
        <dsp:cNvPr id="0" name=""/>
        <dsp:cNvSpPr/>
      </dsp:nvSpPr>
      <dsp:spPr>
        <a:xfrm>
          <a:off x="7229475" y="4351266"/>
          <a:ext cx="3286125" cy="72"/>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85B6F-1316-4A35-A43F-FFA9CD7958DA}">
      <dsp:nvSpPr>
        <dsp:cNvPr id="0" name=""/>
        <dsp:cNvSpPr/>
      </dsp:nvSpPr>
      <dsp:spPr>
        <a:xfrm>
          <a:off x="0" y="2284"/>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937FD-5027-4A78-BCD6-1641DC63AA0C}">
      <dsp:nvSpPr>
        <dsp:cNvPr id="0" name=""/>
        <dsp:cNvSpPr/>
      </dsp:nvSpPr>
      <dsp:spPr>
        <a:xfrm>
          <a:off x="350270" y="262816"/>
          <a:ext cx="636855" cy="63685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A33EF3-7935-474A-9E16-91881920510C}">
      <dsp:nvSpPr>
        <dsp:cNvPr id="0" name=""/>
        <dsp:cNvSpPr/>
      </dsp:nvSpPr>
      <dsp:spPr>
        <a:xfrm>
          <a:off x="1337397" y="2284"/>
          <a:ext cx="2818638"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755650">
            <a:lnSpc>
              <a:spcPct val="100000"/>
            </a:lnSpc>
            <a:spcBef>
              <a:spcPct val="0"/>
            </a:spcBef>
            <a:spcAft>
              <a:spcPct val="35000"/>
            </a:spcAft>
            <a:buNone/>
          </a:pPr>
          <a:r>
            <a:rPr lang="en-US" sz="1700" kern="1200"/>
            <a:t>Probability of missing data on Y is unrelated to the value of Y or any other variables</a:t>
          </a:r>
        </a:p>
      </dsp:txBody>
      <dsp:txXfrm>
        <a:off x="1337397" y="2284"/>
        <a:ext cx="2818638" cy="1157919"/>
      </dsp:txXfrm>
    </dsp:sp>
    <dsp:sp modelId="{F2FF544C-5B2D-42D9-A51F-24A468FEB79A}">
      <dsp:nvSpPr>
        <dsp:cNvPr id="0" name=""/>
        <dsp:cNvSpPr/>
      </dsp:nvSpPr>
      <dsp:spPr>
        <a:xfrm>
          <a:off x="4156035" y="2284"/>
          <a:ext cx="2107604"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488950">
            <a:lnSpc>
              <a:spcPct val="100000"/>
            </a:lnSpc>
            <a:spcBef>
              <a:spcPct val="0"/>
            </a:spcBef>
            <a:spcAft>
              <a:spcPct val="35000"/>
            </a:spcAft>
            <a:buNone/>
          </a:pPr>
          <a:r>
            <a:rPr lang="en-US" sz="1100" kern="1200"/>
            <a:t>Pr (Y missing| Y, X) = Pr (Y missing)</a:t>
          </a:r>
        </a:p>
      </dsp:txBody>
      <dsp:txXfrm>
        <a:off x="4156035" y="2284"/>
        <a:ext cx="2107604" cy="1157919"/>
      </dsp:txXfrm>
    </dsp:sp>
    <dsp:sp modelId="{89225F8B-AB09-43BC-BF51-C6E16FDEE2F8}">
      <dsp:nvSpPr>
        <dsp:cNvPr id="0" name=""/>
        <dsp:cNvSpPr/>
      </dsp:nvSpPr>
      <dsp:spPr>
        <a:xfrm>
          <a:off x="0" y="1432906"/>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1DE68-065C-4F04-AB5D-EB2041326062}">
      <dsp:nvSpPr>
        <dsp:cNvPr id="0" name=""/>
        <dsp:cNvSpPr/>
      </dsp:nvSpPr>
      <dsp:spPr>
        <a:xfrm>
          <a:off x="350270" y="1710216"/>
          <a:ext cx="636855" cy="63685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C70F81-AB9F-4A88-A977-111E232D56B4}">
      <dsp:nvSpPr>
        <dsp:cNvPr id="0" name=""/>
        <dsp:cNvSpPr/>
      </dsp:nvSpPr>
      <dsp:spPr>
        <a:xfrm>
          <a:off x="1337397" y="1449684"/>
          <a:ext cx="2818638"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755650">
            <a:lnSpc>
              <a:spcPct val="100000"/>
            </a:lnSpc>
            <a:spcBef>
              <a:spcPct val="0"/>
            </a:spcBef>
            <a:spcAft>
              <a:spcPct val="35000"/>
            </a:spcAft>
            <a:buNone/>
          </a:pPr>
          <a:r>
            <a:rPr lang="en-US" sz="1700" kern="1200"/>
            <a:t>Example: Dropped test tube or equipment failure</a:t>
          </a:r>
        </a:p>
      </dsp:txBody>
      <dsp:txXfrm>
        <a:off x="1337397" y="1449684"/>
        <a:ext cx="2818638" cy="1157919"/>
      </dsp:txXfrm>
    </dsp:sp>
    <dsp:sp modelId="{B84497EB-FF46-4681-B6CC-21F3CEBFCC6E}">
      <dsp:nvSpPr>
        <dsp:cNvPr id="0" name=""/>
        <dsp:cNvSpPr/>
      </dsp:nvSpPr>
      <dsp:spPr>
        <a:xfrm>
          <a:off x="4156035" y="1449684"/>
          <a:ext cx="2107604"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488950">
            <a:lnSpc>
              <a:spcPct val="100000"/>
            </a:lnSpc>
            <a:spcBef>
              <a:spcPct val="0"/>
            </a:spcBef>
            <a:spcAft>
              <a:spcPct val="35000"/>
            </a:spcAft>
            <a:buNone/>
          </a:pPr>
          <a:r>
            <a:rPr lang="en-US" sz="1100" kern="1200" dirty="0"/>
            <a:t>Equally likely to occur for any patient</a:t>
          </a:r>
        </a:p>
        <a:p>
          <a:pPr marL="0" lvl="0" indent="0" algn="l" defTabSz="488950">
            <a:lnSpc>
              <a:spcPct val="100000"/>
            </a:lnSpc>
            <a:spcBef>
              <a:spcPct val="0"/>
            </a:spcBef>
            <a:spcAft>
              <a:spcPct val="35000"/>
            </a:spcAft>
            <a:buNone/>
          </a:pPr>
          <a:r>
            <a:rPr lang="en-US" sz="1100" kern="1200" dirty="0"/>
            <a:t>Resulting data are a random subsample </a:t>
          </a:r>
        </a:p>
      </dsp:txBody>
      <dsp:txXfrm>
        <a:off x="4156035" y="1449684"/>
        <a:ext cx="2107604" cy="1157919"/>
      </dsp:txXfrm>
    </dsp:sp>
    <dsp:sp modelId="{22EB1C74-9139-42E5-999C-36C124A5C4A0}">
      <dsp:nvSpPr>
        <dsp:cNvPr id="0" name=""/>
        <dsp:cNvSpPr/>
      </dsp:nvSpPr>
      <dsp:spPr>
        <a:xfrm>
          <a:off x="0" y="2897083"/>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240EB-F39C-4404-9D56-7D2884682D96}">
      <dsp:nvSpPr>
        <dsp:cNvPr id="0" name=""/>
        <dsp:cNvSpPr/>
      </dsp:nvSpPr>
      <dsp:spPr>
        <a:xfrm>
          <a:off x="350270" y="3157615"/>
          <a:ext cx="636855" cy="63685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AAE29F-6A25-4B7F-8532-494029B313D9}">
      <dsp:nvSpPr>
        <dsp:cNvPr id="0" name=""/>
        <dsp:cNvSpPr/>
      </dsp:nvSpPr>
      <dsp:spPr>
        <a:xfrm>
          <a:off x="1337397" y="2897083"/>
          <a:ext cx="2818638"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755650">
            <a:lnSpc>
              <a:spcPct val="100000"/>
            </a:lnSpc>
            <a:spcBef>
              <a:spcPct val="0"/>
            </a:spcBef>
            <a:spcAft>
              <a:spcPct val="35000"/>
            </a:spcAft>
            <a:buNone/>
          </a:pPr>
          <a:r>
            <a:rPr lang="en-US" sz="1700" kern="1200"/>
            <a:t>Analytic Methods – complete case/listwise deletion</a:t>
          </a:r>
        </a:p>
      </dsp:txBody>
      <dsp:txXfrm>
        <a:off x="1337397" y="2897083"/>
        <a:ext cx="2818638" cy="1157919"/>
      </dsp:txXfrm>
    </dsp:sp>
    <dsp:sp modelId="{DE970994-F800-46B5-93E6-647D9825C68D}">
      <dsp:nvSpPr>
        <dsp:cNvPr id="0" name=""/>
        <dsp:cNvSpPr/>
      </dsp:nvSpPr>
      <dsp:spPr>
        <a:xfrm>
          <a:off x="4156035" y="2897083"/>
          <a:ext cx="2107604"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488950">
            <a:lnSpc>
              <a:spcPct val="100000"/>
            </a:lnSpc>
            <a:spcBef>
              <a:spcPct val="0"/>
            </a:spcBef>
            <a:spcAft>
              <a:spcPct val="35000"/>
            </a:spcAft>
            <a:buNone/>
          </a:pPr>
          <a:r>
            <a:rPr lang="en-US" sz="1100" kern="1200"/>
            <a:t>Usual statistical procedures</a:t>
          </a:r>
        </a:p>
        <a:p>
          <a:pPr marL="0" lvl="0" indent="0" algn="l" defTabSz="488950">
            <a:lnSpc>
              <a:spcPct val="100000"/>
            </a:lnSpc>
            <a:spcBef>
              <a:spcPct val="0"/>
            </a:spcBef>
            <a:spcAft>
              <a:spcPct val="35000"/>
            </a:spcAft>
            <a:buNone/>
          </a:pPr>
          <a:r>
            <a:rPr lang="en-US" sz="1100" kern="1200"/>
            <a:t>Loss in sample size = loss in power due to inflated variances and smaller test statistic values</a:t>
          </a:r>
        </a:p>
      </dsp:txBody>
      <dsp:txXfrm>
        <a:off x="4156035" y="2897083"/>
        <a:ext cx="2107604" cy="1157919"/>
      </dsp:txXfrm>
    </dsp:sp>
    <dsp:sp modelId="{03B6211E-6974-44D4-B943-6B25959D9578}">
      <dsp:nvSpPr>
        <dsp:cNvPr id="0" name=""/>
        <dsp:cNvSpPr/>
      </dsp:nvSpPr>
      <dsp:spPr>
        <a:xfrm>
          <a:off x="0" y="4344483"/>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A3C23-6CCE-4502-A785-E33419178A0C}">
      <dsp:nvSpPr>
        <dsp:cNvPr id="0" name=""/>
        <dsp:cNvSpPr/>
      </dsp:nvSpPr>
      <dsp:spPr>
        <a:xfrm>
          <a:off x="350270" y="4605015"/>
          <a:ext cx="636855" cy="63685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456431-093C-4EA7-804E-7A80E5FA1456}">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755650">
            <a:lnSpc>
              <a:spcPct val="100000"/>
            </a:lnSpc>
            <a:spcBef>
              <a:spcPct val="0"/>
            </a:spcBef>
            <a:spcAft>
              <a:spcPct val="35000"/>
            </a:spcAft>
            <a:buNone/>
          </a:pPr>
          <a:r>
            <a:rPr lang="en-US" sz="1700" kern="1200"/>
            <a:t>Very strong assumption that is rarely satisfied  </a:t>
          </a:r>
        </a:p>
      </dsp:txBody>
      <dsp:txXfrm>
        <a:off x="1337397" y="4344483"/>
        <a:ext cx="4926242" cy="11579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C246-08F6-4F33-8C7F-95792E516EE3}">
      <dsp:nvSpPr>
        <dsp:cNvPr id="0" name=""/>
        <dsp:cNvSpPr/>
      </dsp:nvSpPr>
      <dsp:spPr>
        <a:xfrm>
          <a:off x="0" y="79715"/>
          <a:ext cx="6263640"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Probability of Y missing is unrelated to Y after controlling for other </a:t>
          </a:r>
          <a:r>
            <a:rPr lang="en-US" sz="2300" kern="1200" dirty="0">
              <a:latin typeface="Calibri Light" panose="020F0302020204030204"/>
            </a:rPr>
            <a:t>observed variables         </a:t>
          </a:r>
          <a:endParaRPr lang="en-US" sz="2300" kern="1200" dirty="0"/>
        </a:p>
      </dsp:txBody>
      <dsp:txXfrm>
        <a:off x="62808" y="142523"/>
        <a:ext cx="6138024" cy="1161018"/>
      </dsp:txXfrm>
    </dsp:sp>
    <dsp:sp modelId="{35C67B4A-3568-4E9E-80E9-733A1500F0AA}">
      <dsp:nvSpPr>
        <dsp:cNvPr id="0" name=""/>
        <dsp:cNvSpPr/>
      </dsp:nvSpPr>
      <dsp:spPr>
        <a:xfrm>
          <a:off x="0" y="1432589"/>
          <a:ext cx="6263640" cy="128663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Pr</a:t>
          </a:r>
          <a:r>
            <a:rPr lang="en-US" sz="2300" kern="1200" dirty="0"/>
            <a:t> (Y </a:t>
          </a:r>
          <a:r>
            <a:rPr lang="en-US" sz="2300" kern="1200" dirty="0" err="1"/>
            <a:t>missing|Y</a:t>
          </a:r>
          <a:r>
            <a:rPr lang="en-US" sz="2300" kern="1200" dirty="0"/>
            <a:t>, X) = </a:t>
          </a:r>
          <a:r>
            <a:rPr lang="en-US" sz="2300" kern="1200" dirty="0" err="1"/>
            <a:t>Pr</a:t>
          </a:r>
          <a:r>
            <a:rPr lang="en-US" sz="2300" kern="1200" dirty="0"/>
            <a:t> (Y </a:t>
          </a:r>
          <a:r>
            <a:rPr lang="en-US" sz="2300" kern="1200" dirty="0" err="1"/>
            <a:t>missing|X</a:t>
          </a:r>
          <a:r>
            <a:rPr lang="en-US" sz="2300" kern="1200" dirty="0"/>
            <a:t>)</a:t>
          </a:r>
        </a:p>
      </dsp:txBody>
      <dsp:txXfrm>
        <a:off x="62808" y="1495397"/>
        <a:ext cx="6138024" cy="1161018"/>
      </dsp:txXfrm>
    </dsp:sp>
    <dsp:sp modelId="{17DC6DF5-185F-4178-B4D8-619B7F693FF9}">
      <dsp:nvSpPr>
        <dsp:cNvPr id="0" name=""/>
        <dsp:cNvSpPr/>
      </dsp:nvSpPr>
      <dsp:spPr>
        <a:xfrm>
          <a:off x="0" y="2785464"/>
          <a:ext cx="6263640" cy="128663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Example: in a survey, those who do not report their income are younger on average than those who do</a:t>
          </a:r>
          <a:r>
            <a:rPr lang="en-US" sz="2300" kern="1200" dirty="0">
              <a:latin typeface="Calibri Light" panose="020F0302020204030204"/>
            </a:rPr>
            <a:t> </a:t>
          </a:r>
          <a:endParaRPr lang="en-US" sz="2300" kern="1200" dirty="0"/>
        </a:p>
      </dsp:txBody>
      <dsp:txXfrm>
        <a:off x="62808" y="2848272"/>
        <a:ext cx="6138024" cy="1161018"/>
      </dsp:txXfrm>
    </dsp:sp>
    <dsp:sp modelId="{961C9230-50C7-4E39-BE84-76281E8FC88D}">
      <dsp:nvSpPr>
        <dsp:cNvPr id="0" name=""/>
        <dsp:cNvSpPr/>
      </dsp:nvSpPr>
      <dsp:spPr>
        <a:xfrm>
          <a:off x="0" y="4138338"/>
          <a:ext cx="6263640" cy="128663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Analytic </a:t>
          </a:r>
          <a:r>
            <a:rPr lang="en-US" sz="2300" kern="1200" dirty="0">
              <a:latin typeface="Calibri Light" panose="020F0302020204030204"/>
            </a:rPr>
            <a:t>methods: Likelihood-based; inverse probability weighting; multiple imputation</a:t>
          </a:r>
        </a:p>
      </dsp:txBody>
      <dsp:txXfrm>
        <a:off x="62808" y="4201146"/>
        <a:ext cx="6138024" cy="11610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9B0F7-5735-4F41-AB7A-1597DBA511CF}">
      <dsp:nvSpPr>
        <dsp:cNvPr id="0" name=""/>
        <dsp:cNvSpPr/>
      </dsp:nvSpPr>
      <dsp:spPr>
        <a:xfrm>
          <a:off x="2261244" y="0"/>
          <a:ext cx="3707801" cy="162533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Patients are MNAR from the placebo arm at 12 weeks if conditional on baseline FEV</a:t>
          </a:r>
          <a:r>
            <a:rPr lang="en-US" sz="1800" kern="1200" baseline="-25000"/>
            <a:t>1</a:t>
          </a:r>
          <a:r>
            <a:rPr lang="en-US" sz="1800" kern="1200"/>
            <a:t>, the chance of their being present at 12 weeks still depends on their FEV</a:t>
          </a:r>
          <a:r>
            <a:rPr lang="en-US" sz="1800" kern="1200" baseline="-25000"/>
            <a:t>1</a:t>
          </a:r>
          <a:r>
            <a:rPr lang="en-US" sz="1800" kern="1200"/>
            <a:t> at 12 weeks.</a:t>
          </a:r>
        </a:p>
      </dsp:txBody>
      <dsp:txXfrm>
        <a:off x="2308848" y="47604"/>
        <a:ext cx="3612593" cy="1530129"/>
      </dsp:txXfrm>
    </dsp:sp>
    <dsp:sp modelId="{A3FF3F6D-9FF9-469B-8A7C-B0D02F83C947}">
      <dsp:nvSpPr>
        <dsp:cNvPr id="0" name=""/>
        <dsp:cNvSpPr/>
      </dsp:nvSpPr>
      <dsp:spPr>
        <a:xfrm rot="5400000">
          <a:off x="3810394" y="1665971"/>
          <a:ext cx="609501" cy="73140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895724" y="1726921"/>
        <a:ext cx="438841" cy="426651"/>
      </dsp:txXfrm>
    </dsp:sp>
    <dsp:sp modelId="{1C926CC2-9484-4DE2-BA96-220FDDF96566}">
      <dsp:nvSpPr>
        <dsp:cNvPr id="0" name=""/>
        <dsp:cNvSpPr/>
      </dsp:nvSpPr>
      <dsp:spPr>
        <a:xfrm>
          <a:off x="2261244" y="2438006"/>
          <a:ext cx="3707801" cy="1625337"/>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Need to either</a:t>
          </a:r>
        </a:p>
        <a:p>
          <a:pPr marL="114300" lvl="1" indent="-114300" algn="l" defTabSz="622300">
            <a:lnSpc>
              <a:spcPct val="90000"/>
            </a:lnSpc>
            <a:spcBef>
              <a:spcPct val="0"/>
            </a:spcBef>
            <a:spcAft>
              <a:spcPct val="15000"/>
            </a:spcAft>
            <a:buChar char="•"/>
          </a:pPr>
          <a:r>
            <a:rPr lang="en-US" sz="1400" kern="1200"/>
            <a:t>Describe the statistical relation between the chance of observing a variable and it’s (sometimes unseen) value</a:t>
          </a:r>
        </a:p>
        <a:p>
          <a:pPr marL="114300" lvl="1" indent="-114300" algn="l" defTabSz="622300">
            <a:lnSpc>
              <a:spcPct val="90000"/>
            </a:lnSpc>
            <a:spcBef>
              <a:spcPct val="0"/>
            </a:spcBef>
            <a:spcAft>
              <a:spcPct val="15000"/>
            </a:spcAft>
            <a:buChar char="•"/>
          </a:pPr>
          <a:r>
            <a:rPr lang="en-US" sz="1400" kern="1200" dirty="0"/>
            <a:t>Describe how the distribution of data differ among patients with and without missing data</a:t>
          </a:r>
        </a:p>
      </dsp:txBody>
      <dsp:txXfrm>
        <a:off x="2308848" y="2485610"/>
        <a:ext cx="3612593" cy="1530129"/>
      </dsp:txXfrm>
    </dsp:sp>
    <dsp:sp modelId="{24E31B00-4E01-4DAF-B5F7-4D86AAA78E1C}">
      <dsp:nvSpPr>
        <dsp:cNvPr id="0" name=""/>
        <dsp:cNvSpPr/>
      </dsp:nvSpPr>
      <dsp:spPr>
        <a:xfrm rot="5400000">
          <a:off x="3810394" y="4103977"/>
          <a:ext cx="609501" cy="731401"/>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895724" y="4164927"/>
        <a:ext cx="438841" cy="426651"/>
      </dsp:txXfrm>
    </dsp:sp>
    <dsp:sp modelId="{224EFC63-E6FE-4311-8A52-8CC897FAAA52}">
      <dsp:nvSpPr>
        <dsp:cNvPr id="0" name=""/>
        <dsp:cNvSpPr/>
      </dsp:nvSpPr>
      <dsp:spPr>
        <a:xfrm>
          <a:off x="2261244" y="4876013"/>
          <a:ext cx="3707801" cy="1625337"/>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Observed data tell us nothing definitive about these</a:t>
          </a:r>
        </a:p>
      </dsp:txBody>
      <dsp:txXfrm>
        <a:off x="2308848" y="4923617"/>
        <a:ext cx="3612593" cy="15301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F09D6-3816-4D4F-9235-9957002E38EC}">
      <dsp:nvSpPr>
        <dsp:cNvPr id="0" name=""/>
        <dsp:cNvSpPr/>
      </dsp:nvSpPr>
      <dsp:spPr>
        <a:xfrm>
          <a:off x="0" y="552"/>
          <a:ext cx="7315200" cy="1292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A985B-6C66-412F-ACFC-8588BA3692D6}">
      <dsp:nvSpPr>
        <dsp:cNvPr id="0" name=""/>
        <dsp:cNvSpPr/>
      </dsp:nvSpPr>
      <dsp:spPr>
        <a:xfrm>
          <a:off x="390968" y="291355"/>
          <a:ext cx="710851" cy="7108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8D0200-D2C5-4DA0-B3FF-0297F3753D41}">
      <dsp:nvSpPr>
        <dsp:cNvPr id="0" name=""/>
        <dsp:cNvSpPr/>
      </dsp:nvSpPr>
      <dsp:spPr>
        <a:xfrm>
          <a:off x="1492788" y="552"/>
          <a:ext cx="5822411"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1111250">
            <a:lnSpc>
              <a:spcPct val="100000"/>
            </a:lnSpc>
            <a:spcBef>
              <a:spcPct val="0"/>
            </a:spcBef>
            <a:spcAft>
              <a:spcPct val="35000"/>
            </a:spcAft>
            <a:buNone/>
          </a:pPr>
          <a:r>
            <a:rPr lang="en-US" sz="2500" kern="1200"/>
            <a:t>What’s the big deal?</a:t>
          </a:r>
        </a:p>
      </dsp:txBody>
      <dsp:txXfrm>
        <a:off x="1492788" y="552"/>
        <a:ext cx="5822411" cy="1292457"/>
      </dsp:txXfrm>
    </dsp:sp>
    <dsp:sp modelId="{0862C1EE-423F-40C4-B513-FEAFC9C03E6F}">
      <dsp:nvSpPr>
        <dsp:cNvPr id="0" name=""/>
        <dsp:cNvSpPr/>
      </dsp:nvSpPr>
      <dsp:spPr>
        <a:xfrm>
          <a:off x="0" y="1616124"/>
          <a:ext cx="7315200" cy="1292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EE914-283C-4494-92E9-AAACE3A17420}">
      <dsp:nvSpPr>
        <dsp:cNvPr id="0" name=""/>
        <dsp:cNvSpPr/>
      </dsp:nvSpPr>
      <dsp:spPr>
        <a:xfrm>
          <a:off x="390968" y="1906927"/>
          <a:ext cx="710851" cy="7108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8AA015-73CE-4DAF-9F6B-B5A4DC832137}">
      <dsp:nvSpPr>
        <dsp:cNvPr id="0" name=""/>
        <dsp:cNvSpPr/>
      </dsp:nvSpPr>
      <dsp:spPr>
        <a:xfrm>
          <a:off x="1492788" y="1616124"/>
          <a:ext cx="5822411"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1111250">
            <a:lnSpc>
              <a:spcPct val="100000"/>
            </a:lnSpc>
            <a:spcBef>
              <a:spcPct val="0"/>
            </a:spcBef>
            <a:spcAft>
              <a:spcPct val="35000"/>
            </a:spcAft>
            <a:buNone/>
          </a:pPr>
          <a:r>
            <a:rPr lang="en-US" sz="2500" kern="1200"/>
            <a:t>Missing data mechanisms</a:t>
          </a:r>
        </a:p>
      </dsp:txBody>
      <dsp:txXfrm>
        <a:off x="1492788" y="1616124"/>
        <a:ext cx="5822411" cy="1292457"/>
      </dsp:txXfrm>
    </dsp:sp>
    <dsp:sp modelId="{E7AB3099-C9EF-4C35-AFB4-4E41D3FA814C}">
      <dsp:nvSpPr>
        <dsp:cNvPr id="0" name=""/>
        <dsp:cNvSpPr/>
      </dsp:nvSpPr>
      <dsp:spPr>
        <a:xfrm>
          <a:off x="0" y="3231696"/>
          <a:ext cx="7315200" cy="1292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6DF27-8562-403B-A830-94E864E218A8}">
      <dsp:nvSpPr>
        <dsp:cNvPr id="0" name=""/>
        <dsp:cNvSpPr/>
      </dsp:nvSpPr>
      <dsp:spPr>
        <a:xfrm>
          <a:off x="390968" y="3522499"/>
          <a:ext cx="710851" cy="71085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9E2087-7DCF-424A-96A3-12FD19D4CCAD}">
      <dsp:nvSpPr>
        <dsp:cNvPr id="0" name=""/>
        <dsp:cNvSpPr/>
      </dsp:nvSpPr>
      <dsp:spPr>
        <a:xfrm>
          <a:off x="1492788" y="3231696"/>
          <a:ext cx="3291840"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1111250">
            <a:lnSpc>
              <a:spcPct val="100000"/>
            </a:lnSpc>
            <a:spcBef>
              <a:spcPct val="0"/>
            </a:spcBef>
            <a:spcAft>
              <a:spcPct val="35000"/>
            </a:spcAft>
            <a:buNone/>
          </a:pPr>
          <a:r>
            <a:rPr lang="en-US" sz="2500" kern="1200"/>
            <a:t>Sensible approaches to handling missing data</a:t>
          </a:r>
        </a:p>
      </dsp:txBody>
      <dsp:txXfrm>
        <a:off x="1492788" y="3231696"/>
        <a:ext cx="3291840" cy="1292457"/>
      </dsp:txXfrm>
    </dsp:sp>
    <dsp:sp modelId="{98B25F83-F727-4208-A13D-553CA650427C}">
      <dsp:nvSpPr>
        <dsp:cNvPr id="0" name=""/>
        <dsp:cNvSpPr/>
      </dsp:nvSpPr>
      <dsp:spPr>
        <a:xfrm>
          <a:off x="4784628" y="3231696"/>
          <a:ext cx="2530571"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577850">
            <a:lnSpc>
              <a:spcPct val="100000"/>
            </a:lnSpc>
            <a:spcBef>
              <a:spcPct val="0"/>
            </a:spcBef>
            <a:spcAft>
              <a:spcPct val="35000"/>
            </a:spcAft>
            <a:buNone/>
          </a:pPr>
          <a:r>
            <a:rPr lang="en-US" sz="1300" kern="1200"/>
            <a:t>Prevention of missing data</a:t>
          </a:r>
        </a:p>
        <a:p>
          <a:pPr marL="0" lvl="0" indent="0" algn="l" defTabSz="577850">
            <a:lnSpc>
              <a:spcPct val="100000"/>
            </a:lnSpc>
            <a:spcBef>
              <a:spcPct val="0"/>
            </a:spcBef>
            <a:spcAft>
              <a:spcPct val="35000"/>
            </a:spcAft>
            <a:buNone/>
          </a:pPr>
          <a:r>
            <a:rPr lang="en-US" sz="1300" kern="1200"/>
            <a:t>Exploring missing data</a:t>
          </a:r>
        </a:p>
        <a:p>
          <a:pPr marL="0" lvl="0" indent="0" algn="l" defTabSz="577850">
            <a:lnSpc>
              <a:spcPct val="100000"/>
            </a:lnSpc>
            <a:spcBef>
              <a:spcPct val="0"/>
            </a:spcBef>
            <a:spcAft>
              <a:spcPct val="35000"/>
            </a:spcAft>
            <a:buNone/>
          </a:pPr>
          <a:r>
            <a:rPr lang="en-US" sz="1300" kern="1200"/>
            <a:t>Analytic strategies – which to use, which to avoid</a:t>
          </a:r>
        </a:p>
      </dsp:txBody>
      <dsp:txXfrm>
        <a:off x="4784628" y="3231696"/>
        <a:ext cx="2530571" cy="12924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9257-ECDA-4B7A-959A-BFFB46DE0455}">
      <dsp:nvSpPr>
        <dsp:cNvPr id="0" name=""/>
        <dsp:cNvSpPr/>
      </dsp:nvSpPr>
      <dsp:spPr>
        <a:xfrm>
          <a:off x="757622" y="317457"/>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C35BE7-B3DC-4E7F-A0BA-D2086DC1858F}">
      <dsp:nvSpPr>
        <dsp:cNvPr id="0" name=""/>
        <dsp:cNvSpPr/>
      </dsp:nvSpPr>
      <dsp:spPr>
        <a:xfrm>
          <a:off x="3520" y="1297288"/>
          <a:ext cx="2320312" cy="78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Exclude subjects with any missing data from analysis (listwise deletion).</a:t>
          </a:r>
        </a:p>
      </dsp:txBody>
      <dsp:txXfrm>
        <a:off x="3520" y="1297288"/>
        <a:ext cx="2320312" cy="782914"/>
      </dsp:txXfrm>
    </dsp:sp>
    <dsp:sp modelId="{C4806BB2-3EF0-4C3D-B4BB-AE2434ECB6EE}">
      <dsp:nvSpPr>
        <dsp:cNvPr id="0" name=""/>
        <dsp:cNvSpPr/>
      </dsp:nvSpPr>
      <dsp:spPr>
        <a:xfrm>
          <a:off x="3520" y="2158213"/>
          <a:ext cx="2320312" cy="2059753"/>
        </a:xfrm>
        <a:prstGeom prst="rect">
          <a:avLst/>
        </a:prstGeom>
        <a:noFill/>
        <a:ln>
          <a:noFill/>
        </a:ln>
        <a:effectLst/>
      </dsp:spPr>
      <dsp:style>
        <a:lnRef idx="0">
          <a:scrgbClr r="0" g="0" b="0"/>
        </a:lnRef>
        <a:fillRef idx="0">
          <a:scrgbClr r="0" g="0" b="0"/>
        </a:fillRef>
        <a:effectRef idx="0">
          <a:scrgbClr r="0" g="0" b="0"/>
        </a:effectRef>
        <a:fontRef idx="minor"/>
      </dsp:style>
    </dsp:sp>
    <dsp:sp modelId="{68FB96AC-357E-4C4E-A060-F94811C34E26}">
      <dsp:nvSpPr>
        <dsp:cNvPr id="0" name=""/>
        <dsp:cNvSpPr/>
      </dsp:nvSpPr>
      <dsp:spPr>
        <a:xfrm>
          <a:off x="3483989" y="317457"/>
          <a:ext cx="812109" cy="81210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726400-7FD6-417E-9797-FFBB7EF251CB}">
      <dsp:nvSpPr>
        <dsp:cNvPr id="0" name=""/>
        <dsp:cNvSpPr/>
      </dsp:nvSpPr>
      <dsp:spPr>
        <a:xfrm>
          <a:off x="2729888" y="1297288"/>
          <a:ext cx="2320312" cy="78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Utilize typical statistical methods (e.g., chi-square, t-test, ANOVA, regression) on reduced set of data.</a:t>
          </a:r>
        </a:p>
      </dsp:txBody>
      <dsp:txXfrm>
        <a:off x="2729888" y="1297288"/>
        <a:ext cx="2320312" cy="782914"/>
      </dsp:txXfrm>
    </dsp:sp>
    <dsp:sp modelId="{947D3134-D68C-4625-BC6B-2FB2EB58ABC8}">
      <dsp:nvSpPr>
        <dsp:cNvPr id="0" name=""/>
        <dsp:cNvSpPr/>
      </dsp:nvSpPr>
      <dsp:spPr>
        <a:xfrm>
          <a:off x="2729888" y="2158213"/>
          <a:ext cx="2320312" cy="2059753"/>
        </a:xfrm>
        <a:prstGeom prst="rect">
          <a:avLst/>
        </a:prstGeom>
        <a:noFill/>
        <a:ln>
          <a:noFill/>
        </a:ln>
        <a:effectLst/>
      </dsp:spPr>
      <dsp:style>
        <a:lnRef idx="0">
          <a:scrgbClr r="0" g="0" b="0"/>
        </a:lnRef>
        <a:fillRef idx="0">
          <a:scrgbClr r="0" g="0" b="0"/>
        </a:fillRef>
        <a:effectRef idx="0">
          <a:scrgbClr r="0" g="0" b="0"/>
        </a:effectRef>
        <a:fontRef idx="minor"/>
      </dsp:style>
    </dsp:sp>
    <dsp:sp modelId="{1044909C-8F8F-4776-A1B9-F781D774C55C}">
      <dsp:nvSpPr>
        <dsp:cNvPr id="0" name=""/>
        <dsp:cNvSpPr/>
      </dsp:nvSpPr>
      <dsp:spPr>
        <a:xfrm>
          <a:off x="6210356" y="317457"/>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A155C9-3526-4084-B1A2-2CFA2F70E3F1}">
      <dsp:nvSpPr>
        <dsp:cNvPr id="0" name=""/>
        <dsp:cNvSpPr/>
      </dsp:nvSpPr>
      <dsp:spPr>
        <a:xfrm>
          <a:off x="5456255" y="1297288"/>
          <a:ext cx="2320312" cy="78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Advantages</a:t>
          </a:r>
        </a:p>
      </dsp:txBody>
      <dsp:txXfrm>
        <a:off x="5456255" y="1297288"/>
        <a:ext cx="2320312" cy="782914"/>
      </dsp:txXfrm>
    </dsp:sp>
    <dsp:sp modelId="{825C704B-532B-4BB3-ACF5-AFC0F5614A90}">
      <dsp:nvSpPr>
        <dsp:cNvPr id="0" name=""/>
        <dsp:cNvSpPr/>
      </dsp:nvSpPr>
      <dsp:spPr>
        <a:xfrm>
          <a:off x="5456255" y="2158213"/>
          <a:ext cx="2320312" cy="2059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Easy to implement</a:t>
          </a:r>
        </a:p>
        <a:p>
          <a:pPr marL="0" lvl="0" indent="0" algn="l" defTabSz="488950">
            <a:lnSpc>
              <a:spcPct val="90000"/>
            </a:lnSpc>
            <a:spcBef>
              <a:spcPct val="0"/>
            </a:spcBef>
            <a:spcAft>
              <a:spcPct val="35000"/>
            </a:spcAft>
            <a:buNone/>
          </a:pPr>
          <a:r>
            <a:rPr lang="en-US" sz="1100" kern="1200"/>
            <a:t>Unbiased estimates if MCAR</a:t>
          </a:r>
        </a:p>
        <a:p>
          <a:pPr marL="0" lvl="0" indent="0" algn="l" defTabSz="488950">
            <a:lnSpc>
              <a:spcPct val="90000"/>
            </a:lnSpc>
            <a:spcBef>
              <a:spcPct val="0"/>
            </a:spcBef>
            <a:spcAft>
              <a:spcPct val="35000"/>
            </a:spcAft>
            <a:buNone/>
          </a:pPr>
          <a:r>
            <a:rPr lang="en-US" sz="1100" kern="1200" dirty="0"/>
            <a:t>Unbiased estimates if MAR for independent variables in a regression</a:t>
          </a:r>
        </a:p>
        <a:p>
          <a:pPr marL="57150" lvl="1" indent="-57150" algn="l" defTabSz="488950">
            <a:lnSpc>
              <a:spcPct val="90000"/>
            </a:lnSpc>
            <a:spcBef>
              <a:spcPct val="0"/>
            </a:spcBef>
            <a:spcAft>
              <a:spcPct val="15000"/>
            </a:spcAft>
            <a:buChar char="•"/>
          </a:pPr>
          <a:r>
            <a:rPr lang="en-US" sz="1100" kern="1200" dirty="0"/>
            <a:t>Example: In a regression with a dependent variable of body weight and independent variables of education and physical activity (PA), missing PA levels can be dependent on education. As long as missing PA is not associated with body weight, estimates will be unbiased by a listwise deletion. </a:t>
          </a:r>
        </a:p>
      </dsp:txBody>
      <dsp:txXfrm>
        <a:off x="5456255" y="2158213"/>
        <a:ext cx="2320312" cy="2059753"/>
      </dsp:txXfrm>
    </dsp:sp>
    <dsp:sp modelId="{4FC970F8-5637-4791-82F4-EA05E0A75F41}">
      <dsp:nvSpPr>
        <dsp:cNvPr id="0" name=""/>
        <dsp:cNvSpPr/>
      </dsp:nvSpPr>
      <dsp:spPr>
        <a:xfrm>
          <a:off x="8936724" y="317457"/>
          <a:ext cx="812109" cy="81210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BF5006-D88D-47A2-A454-8C1C00DE93CA}">
      <dsp:nvSpPr>
        <dsp:cNvPr id="0" name=""/>
        <dsp:cNvSpPr/>
      </dsp:nvSpPr>
      <dsp:spPr>
        <a:xfrm>
          <a:off x="8182622" y="1297288"/>
          <a:ext cx="2320312" cy="782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Disadvantages </a:t>
          </a:r>
        </a:p>
      </dsp:txBody>
      <dsp:txXfrm>
        <a:off x="8182622" y="1297288"/>
        <a:ext cx="2320312" cy="782914"/>
      </dsp:txXfrm>
    </dsp:sp>
    <dsp:sp modelId="{098F8A82-4B90-4DED-BEBD-12A74A8A9D51}">
      <dsp:nvSpPr>
        <dsp:cNvPr id="0" name=""/>
        <dsp:cNvSpPr/>
      </dsp:nvSpPr>
      <dsp:spPr>
        <a:xfrm>
          <a:off x="8182622" y="2158213"/>
          <a:ext cx="2320312" cy="2059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Loss of power and precision</a:t>
          </a:r>
        </a:p>
        <a:p>
          <a:pPr marL="0" lvl="0" indent="0" algn="ctr" defTabSz="488950">
            <a:lnSpc>
              <a:spcPct val="90000"/>
            </a:lnSpc>
            <a:spcBef>
              <a:spcPct val="0"/>
            </a:spcBef>
            <a:spcAft>
              <a:spcPct val="35000"/>
            </a:spcAft>
            <a:buNone/>
          </a:pPr>
          <a:r>
            <a:rPr lang="en-US" sz="1100" kern="1200"/>
            <a:t>Biased if not MCAR (or MAR in case of independent variables)</a:t>
          </a:r>
        </a:p>
      </dsp:txBody>
      <dsp:txXfrm>
        <a:off x="8182622" y="2158213"/>
        <a:ext cx="2320312" cy="20597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FE42C-F0B0-40C3-A500-23273663D223}">
      <dsp:nvSpPr>
        <dsp:cNvPr id="0" name=""/>
        <dsp:cNvSpPr/>
      </dsp:nvSpPr>
      <dsp:spPr>
        <a:xfrm>
          <a:off x="0" y="608"/>
          <a:ext cx="11322787" cy="14231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8AF60-A037-48C8-B279-F05961C83724}">
      <dsp:nvSpPr>
        <dsp:cNvPr id="0" name=""/>
        <dsp:cNvSpPr/>
      </dsp:nvSpPr>
      <dsp:spPr>
        <a:xfrm>
          <a:off x="430489" y="320807"/>
          <a:ext cx="782708" cy="78270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D9AF4-960C-401E-BEBB-C760284C8F93}">
      <dsp:nvSpPr>
        <dsp:cNvPr id="0" name=""/>
        <dsp:cNvSpPr/>
      </dsp:nvSpPr>
      <dsp:spPr>
        <a:xfrm>
          <a:off x="1643688" y="608"/>
          <a:ext cx="5095254" cy="1423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12" tIns="150612" rIns="150612" bIns="150612" numCol="1" spcCol="1270" anchor="ctr" anchorCtr="0">
          <a:noAutofit/>
        </a:bodyPr>
        <a:lstStyle/>
        <a:p>
          <a:pPr marL="0" lvl="0" indent="0" algn="l" defTabSz="1066800">
            <a:lnSpc>
              <a:spcPct val="100000"/>
            </a:lnSpc>
            <a:spcBef>
              <a:spcPct val="0"/>
            </a:spcBef>
            <a:spcAft>
              <a:spcPct val="35000"/>
            </a:spcAft>
            <a:buNone/>
          </a:pPr>
          <a:r>
            <a:rPr lang="en-US" sz="2400" kern="1200"/>
            <a:t>Under MAR – ML averages out the missing data from the joint likelihood of observed and missing data</a:t>
          </a:r>
        </a:p>
      </dsp:txBody>
      <dsp:txXfrm>
        <a:off x="1643688" y="608"/>
        <a:ext cx="5095254" cy="1423107"/>
      </dsp:txXfrm>
    </dsp:sp>
    <dsp:sp modelId="{33BDD8F2-D022-4EB3-8D94-9C3A801D0479}">
      <dsp:nvSpPr>
        <dsp:cNvPr id="0" name=""/>
        <dsp:cNvSpPr/>
      </dsp:nvSpPr>
      <dsp:spPr>
        <a:xfrm>
          <a:off x="6738942" y="608"/>
          <a:ext cx="4583844" cy="1423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12" tIns="150612" rIns="150612" bIns="150612" numCol="1" spcCol="1270" anchor="ctr" anchorCtr="0">
          <a:noAutofit/>
        </a:bodyPr>
        <a:lstStyle/>
        <a:p>
          <a:pPr marL="0" lvl="0" indent="0" algn="l" defTabSz="622300">
            <a:lnSpc>
              <a:spcPct val="100000"/>
            </a:lnSpc>
            <a:spcBef>
              <a:spcPct val="0"/>
            </a:spcBef>
            <a:spcAft>
              <a:spcPct val="35000"/>
            </a:spcAft>
            <a:buNone/>
          </a:pPr>
          <a:r>
            <a:rPr lang="en-US" sz="1400" kern="1200"/>
            <a:t>Future statistical behavior for a subject, conditional upon observed data, is the same whether or not that subject drops out.</a:t>
          </a:r>
        </a:p>
      </dsp:txBody>
      <dsp:txXfrm>
        <a:off x="6738942" y="608"/>
        <a:ext cx="4583844" cy="1423107"/>
      </dsp:txXfrm>
    </dsp:sp>
    <dsp:sp modelId="{25BD17BF-D061-4E6B-A69B-3B789C21D613}">
      <dsp:nvSpPr>
        <dsp:cNvPr id="0" name=""/>
        <dsp:cNvSpPr/>
      </dsp:nvSpPr>
      <dsp:spPr>
        <a:xfrm>
          <a:off x="0" y="1779491"/>
          <a:ext cx="11322787" cy="14231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EC864-03AE-47BF-9F6C-D8D240A1C2CB}">
      <dsp:nvSpPr>
        <dsp:cNvPr id="0" name=""/>
        <dsp:cNvSpPr/>
      </dsp:nvSpPr>
      <dsp:spPr>
        <a:xfrm>
          <a:off x="430489" y="2099691"/>
          <a:ext cx="782708" cy="78270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24D024-059D-406F-B206-5EB9FC56DC27}">
      <dsp:nvSpPr>
        <dsp:cNvPr id="0" name=""/>
        <dsp:cNvSpPr/>
      </dsp:nvSpPr>
      <dsp:spPr>
        <a:xfrm>
          <a:off x="1643688" y="1779491"/>
          <a:ext cx="5095254" cy="1423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12" tIns="150612" rIns="150612" bIns="150612" numCol="1" spcCol="1270" anchor="ctr" anchorCtr="0">
          <a:noAutofit/>
        </a:bodyPr>
        <a:lstStyle/>
        <a:p>
          <a:pPr marL="0" lvl="0" indent="0" algn="l" defTabSz="1066800">
            <a:lnSpc>
              <a:spcPct val="100000"/>
            </a:lnSpc>
            <a:spcBef>
              <a:spcPct val="0"/>
            </a:spcBef>
            <a:spcAft>
              <a:spcPct val="35000"/>
            </a:spcAft>
            <a:buNone/>
          </a:pPr>
          <a:r>
            <a:rPr lang="en-US" sz="2400" kern="1200"/>
            <a:t>Advantages </a:t>
          </a:r>
        </a:p>
      </dsp:txBody>
      <dsp:txXfrm>
        <a:off x="1643688" y="1779491"/>
        <a:ext cx="5095254" cy="1423107"/>
      </dsp:txXfrm>
    </dsp:sp>
    <dsp:sp modelId="{DAC607CF-2E27-4319-9C62-ECF542C8BC0D}">
      <dsp:nvSpPr>
        <dsp:cNvPr id="0" name=""/>
        <dsp:cNvSpPr/>
      </dsp:nvSpPr>
      <dsp:spPr>
        <a:xfrm>
          <a:off x="6738942" y="1779491"/>
          <a:ext cx="4583844" cy="1423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12" tIns="150612" rIns="150612" bIns="150612" numCol="1" spcCol="1270" anchor="ctr" anchorCtr="0">
          <a:noAutofit/>
        </a:bodyPr>
        <a:lstStyle/>
        <a:p>
          <a:pPr marL="0" lvl="0" indent="0" algn="l" defTabSz="622300">
            <a:lnSpc>
              <a:spcPct val="100000"/>
            </a:lnSpc>
            <a:spcBef>
              <a:spcPct val="0"/>
            </a:spcBef>
            <a:spcAft>
              <a:spcPct val="35000"/>
            </a:spcAft>
            <a:buNone/>
          </a:pPr>
          <a:r>
            <a:rPr lang="en-US" sz="1400" kern="1200"/>
            <a:t>Use all available data</a:t>
          </a:r>
        </a:p>
        <a:p>
          <a:pPr marL="0" lvl="0" indent="0" algn="l" defTabSz="622300">
            <a:lnSpc>
              <a:spcPct val="100000"/>
            </a:lnSpc>
            <a:spcBef>
              <a:spcPct val="0"/>
            </a:spcBef>
            <a:spcAft>
              <a:spcPct val="35000"/>
            </a:spcAft>
            <a:buNone/>
          </a:pPr>
          <a:r>
            <a:rPr lang="en-US" sz="1400" kern="1200"/>
            <a:t>Under MAR</a:t>
          </a:r>
        </a:p>
        <a:p>
          <a:pPr marL="114300" lvl="1" indent="-114300" algn="l" defTabSz="622300">
            <a:lnSpc>
              <a:spcPct val="90000"/>
            </a:lnSpc>
            <a:spcBef>
              <a:spcPct val="0"/>
            </a:spcBef>
            <a:spcAft>
              <a:spcPct val="15000"/>
            </a:spcAft>
            <a:buChar char="•"/>
          </a:pPr>
          <a:r>
            <a:rPr lang="en-US" sz="1400" kern="1200"/>
            <a:t>Unbiased estimates of exposure effect</a:t>
          </a:r>
        </a:p>
        <a:p>
          <a:pPr marL="114300" lvl="1" indent="-114300" algn="l" defTabSz="622300">
            <a:lnSpc>
              <a:spcPct val="90000"/>
            </a:lnSpc>
            <a:spcBef>
              <a:spcPct val="0"/>
            </a:spcBef>
            <a:spcAft>
              <a:spcPct val="15000"/>
            </a:spcAft>
            <a:buChar char="•"/>
          </a:pPr>
          <a:r>
            <a:rPr lang="en-US" sz="1400" kern="1200"/>
            <a:t>Unbiased estimates of variance</a:t>
          </a:r>
        </a:p>
      </dsp:txBody>
      <dsp:txXfrm>
        <a:off x="6738942" y="1779491"/>
        <a:ext cx="4583844" cy="1423107"/>
      </dsp:txXfrm>
    </dsp:sp>
    <dsp:sp modelId="{CD8BC667-7802-47EF-8C2F-23EEB36F3666}">
      <dsp:nvSpPr>
        <dsp:cNvPr id="0" name=""/>
        <dsp:cNvSpPr/>
      </dsp:nvSpPr>
      <dsp:spPr>
        <a:xfrm>
          <a:off x="0" y="3558375"/>
          <a:ext cx="11322787" cy="14231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54CDF5-D2E2-410C-8668-5E0C25F16304}">
      <dsp:nvSpPr>
        <dsp:cNvPr id="0" name=""/>
        <dsp:cNvSpPr/>
      </dsp:nvSpPr>
      <dsp:spPr>
        <a:xfrm>
          <a:off x="430489" y="3878574"/>
          <a:ext cx="782708" cy="78270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C58EB-8CC5-40FA-8939-1DD71C154486}">
      <dsp:nvSpPr>
        <dsp:cNvPr id="0" name=""/>
        <dsp:cNvSpPr/>
      </dsp:nvSpPr>
      <dsp:spPr>
        <a:xfrm>
          <a:off x="1643688" y="3558375"/>
          <a:ext cx="5095254" cy="1423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12" tIns="150612" rIns="150612" bIns="150612" numCol="1" spcCol="1270" anchor="ctr" anchorCtr="0">
          <a:noAutofit/>
        </a:bodyPr>
        <a:lstStyle/>
        <a:p>
          <a:pPr marL="0" lvl="0" indent="0" algn="l" defTabSz="1066800">
            <a:lnSpc>
              <a:spcPct val="100000"/>
            </a:lnSpc>
            <a:spcBef>
              <a:spcPct val="0"/>
            </a:spcBef>
            <a:spcAft>
              <a:spcPct val="35000"/>
            </a:spcAft>
            <a:buNone/>
          </a:pPr>
          <a:r>
            <a:rPr lang="en-US" sz="2400" kern="1200"/>
            <a:t>Disadvantages </a:t>
          </a:r>
        </a:p>
      </dsp:txBody>
      <dsp:txXfrm>
        <a:off x="1643688" y="3558375"/>
        <a:ext cx="5095254" cy="1423107"/>
      </dsp:txXfrm>
    </dsp:sp>
    <dsp:sp modelId="{10067356-0F5E-49D5-B490-D65586A18FAB}">
      <dsp:nvSpPr>
        <dsp:cNvPr id="0" name=""/>
        <dsp:cNvSpPr/>
      </dsp:nvSpPr>
      <dsp:spPr>
        <a:xfrm>
          <a:off x="6738942" y="3558375"/>
          <a:ext cx="4583844" cy="1423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12" tIns="150612" rIns="150612" bIns="150612" numCol="1" spcCol="1270" anchor="ctr" anchorCtr="0">
          <a:noAutofit/>
        </a:bodyPr>
        <a:lstStyle/>
        <a:p>
          <a:pPr marL="0" lvl="0" indent="0" algn="l" defTabSz="622300">
            <a:lnSpc>
              <a:spcPct val="100000"/>
            </a:lnSpc>
            <a:spcBef>
              <a:spcPct val="0"/>
            </a:spcBef>
            <a:spcAft>
              <a:spcPct val="35000"/>
            </a:spcAft>
            <a:buNone/>
          </a:pPr>
          <a:r>
            <a:rPr lang="en-US" sz="1400" kern="1200"/>
            <a:t>Reliance on parametric assumptions</a:t>
          </a:r>
        </a:p>
        <a:p>
          <a:pPr marL="0" lvl="0" indent="0" algn="l" defTabSz="622300">
            <a:lnSpc>
              <a:spcPct val="100000"/>
            </a:lnSpc>
            <a:spcBef>
              <a:spcPct val="0"/>
            </a:spcBef>
            <a:spcAft>
              <a:spcPct val="35000"/>
            </a:spcAft>
            <a:buNone/>
          </a:pPr>
          <a:r>
            <a:rPr lang="en-US" sz="1400" kern="1200"/>
            <a:t>Models and software may not be readily available – good for linear/loglinear models – not for Cox, Poisson, logistic</a:t>
          </a:r>
        </a:p>
        <a:p>
          <a:pPr marL="0" lvl="0" indent="0" algn="l" defTabSz="622300">
            <a:lnSpc>
              <a:spcPct val="100000"/>
            </a:lnSpc>
            <a:spcBef>
              <a:spcPct val="0"/>
            </a:spcBef>
            <a:spcAft>
              <a:spcPct val="35000"/>
            </a:spcAft>
            <a:buNone/>
          </a:pPr>
          <a:r>
            <a:rPr lang="en-US" sz="1400" kern="1200"/>
            <a:t>Mixed - only handles missing outcome data</a:t>
          </a:r>
        </a:p>
      </dsp:txBody>
      <dsp:txXfrm>
        <a:off x="6738942" y="3558375"/>
        <a:ext cx="4583844" cy="14231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CB01D-9429-4DC3-9ECD-6F2DBFB3CFBD}" type="datetimeFigureOut">
              <a:rPr lang="en-US" smtClean="0"/>
              <a:t>8/2/2025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B011A-176F-4BB5-92C9-B139C235C105}" type="slidenum">
              <a:rPr lang="en-US" smtClean="0"/>
              <a:t>‹#›</a:t>
            </a:fld>
            <a:endParaRPr lang="en-US"/>
          </a:p>
        </p:txBody>
      </p:sp>
    </p:spTree>
    <p:extLst>
      <p:ext uri="{BB962C8B-B14F-4D97-AF65-F5344CB8AC3E}">
        <p14:creationId xmlns:p14="http://schemas.microsoft.com/office/powerpoint/2010/main" val="419077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7633B-3B1E-4C1F-B332-558506898C6C}" type="slidenum">
              <a:rPr lang="en-US" smtClean="0"/>
              <a:t>1</a:t>
            </a:fld>
            <a:endParaRPr lang="en-US"/>
          </a:p>
        </p:txBody>
      </p:sp>
    </p:spTree>
    <p:extLst>
      <p:ext uri="{BB962C8B-B14F-4D97-AF65-F5344CB8AC3E}">
        <p14:creationId xmlns:p14="http://schemas.microsoft.com/office/powerpoint/2010/main" val="708990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A4290-7CED-4B55-B291-5A9316F14583}" type="slidenum">
              <a:rPr lang="en-US" smtClean="0"/>
              <a:t>54</a:t>
            </a:fld>
            <a:endParaRPr lang="en-US"/>
          </a:p>
        </p:txBody>
      </p:sp>
    </p:spTree>
    <p:extLst>
      <p:ext uri="{BB962C8B-B14F-4D97-AF65-F5344CB8AC3E}">
        <p14:creationId xmlns:p14="http://schemas.microsoft.com/office/powerpoint/2010/main" val="2556416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2C043C86-CB27-4789-BA05-1A84F99CCB40}" type="slidenum">
              <a:rPr lang="en-US" altLang="en-US"/>
              <a:pPr/>
              <a:t>63</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60023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2C043C86-CB27-4789-BA05-1A84F99CCB40}" type="slidenum">
              <a:rPr lang="en-US" altLang="en-US"/>
              <a:pPr/>
              <a:t>70</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458667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A4290-7CED-4B55-B291-5A9316F14583}" type="slidenum">
              <a:rPr lang="en-US" smtClean="0"/>
              <a:t>79</a:t>
            </a:fld>
            <a:endParaRPr lang="en-US"/>
          </a:p>
        </p:txBody>
      </p:sp>
    </p:spTree>
    <p:extLst>
      <p:ext uri="{BB962C8B-B14F-4D97-AF65-F5344CB8AC3E}">
        <p14:creationId xmlns:p14="http://schemas.microsoft.com/office/powerpoint/2010/main" val="253621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93163F50-5AF9-4745-94CF-F54858D37728}" type="slidenum">
              <a:rPr lang="en-US" altLang="en-US"/>
              <a:pPr/>
              <a:t>80</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21304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7494A57C-6225-4109-A835-573A46C897DC}" type="slidenum">
              <a:rPr lang="en-US" altLang="en-US"/>
              <a:pPr/>
              <a:t>81</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17141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3A828983-E2F1-4696-8D2F-B8E89B1FE9A7}" type="slidenum">
              <a:rPr lang="en-US" altLang="en-US"/>
              <a:pPr/>
              <a:t>2</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46653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A81A8AB0-68E0-4188-9B0D-9E6BD1449428}" type="slidenum">
              <a:rPr lang="en-US" altLang="en-US"/>
              <a:pPr/>
              <a:t>12</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15585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D3864C5F-287B-443F-A2A8-6A9CCF6147DE}" type="slidenum">
              <a:rPr lang="en-US" altLang="en-US"/>
              <a:pPr/>
              <a:t>13</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87239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82967CC4-FBAE-4DF5-9A63-170FE3A4E727}" type="slidenum">
              <a:rPr lang="en-US" altLang="en-US"/>
              <a:pPr/>
              <a:t>16</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25110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AF870450-685C-4117-BCFA-BC1036F330EC}" type="slidenum">
              <a:rPr lang="en-US" altLang="en-US"/>
              <a:pPr/>
              <a:t>33</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15386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EA89C6E9-865F-4F6F-AA43-8A031C15D5C0}" type="slidenum">
              <a:rPr lang="en-US" altLang="en-US"/>
              <a:pPr/>
              <a:t>34</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13906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BCEC92AC-57A3-4048-9674-BE2F4DD9D3E6}" type="slidenum">
              <a:rPr lang="en-US" altLang="en-US"/>
              <a:pPr/>
              <a:t>35</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740061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DBF283AF-92AB-4062-A027-10BDBEC8526A}" type="slidenum">
              <a:rPr lang="en-US" altLang="en-US"/>
              <a:pPr/>
              <a:t>38</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81248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07806F-365E-4E28-8A39-E58B8A4B368E}"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7C122-A2E6-48A0-8E9B-03AF58FD0E11}" type="slidenum">
              <a:rPr lang="en-US" smtClean="0"/>
              <a:t>‹#›</a:t>
            </a:fld>
            <a:endParaRPr lang="en-US"/>
          </a:p>
        </p:txBody>
      </p:sp>
    </p:spTree>
    <p:extLst>
      <p:ext uri="{BB962C8B-B14F-4D97-AF65-F5344CB8AC3E}">
        <p14:creationId xmlns:p14="http://schemas.microsoft.com/office/powerpoint/2010/main" val="2167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7806F-365E-4E28-8A39-E58B8A4B368E}"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7C122-A2E6-48A0-8E9B-03AF58FD0E11}" type="slidenum">
              <a:rPr lang="en-US" smtClean="0"/>
              <a:t>‹#›</a:t>
            </a:fld>
            <a:endParaRPr lang="en-US"/>
          </a:p>
        </p:txBody>
      </p:sp>
    </p:spTree>
    <p:extLst>
      <p:ext uri="{BB962C8B-B14F-4D97-AF65-F5344CB8AC3E}">
        <p14:creationId xmlns:p14="http://schemas.microsoft.com/office/powerpoint/2010/main" val="38706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7806F-365E-4E28-8A39-E58B8A4B368E}"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7C122-A2E6-48A0-8E9B-03AF58FD0E11}" type="slidenum">
              <a:rPr lang="en-US" smtClean="0"/>
              <a:t>‹#›</a:t>
            </a:fld>
            <a:endParaRPr lang="en-US"/>
          </a:p>
        </p:txBody>
      </p:sp>
    </p:spTree>
    <p:extLst>
      <p:ext uri="{BB962C8B-B14F-4D97-AF65-F5344CB8AC3E}">
        <p14:creationId xmlns:p14="http://schemas.microsoft.com/office/powerpoint/2010/main" val="335294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7806F-365E-4E28-8A39-E58B8A4B368E}"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7C122-A2E6-48A0-8E9B-03AF58FD0E11}" type="slidenum">
              <a:rPr lang="en-US" smtClean="0"/>
              <a:t>‹#›</a:t>
            </a:fld>
            <a:endParaRPr lang="en-US"/>
          </a:p>
        </p:txBody>
      </p:sp>
    </p:spTree>
    <p:extLst>
      <p:ext uri="{BB962C8B-B14F-4D97-AF65-F5344CB8AC3E}">
        <p14:creationId xmlns:p14="http://schemas.microsoft.com/office/powerpoint/2010/main" val="85130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07806F-365E-4E28-8A39-E58B8A4B368E}"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7C122-A2E6-48A0-8E9B-03AF58FD0E11}" type="slidenum">
              <a:rPr lang="en-US" smtClean="0"/>
              <a:t>‹#›</a:t>
            </a:fld>
            <a:endParaRPr lang="en-US"/>
          </a:p>
        </p:txBody>
      </p:sp>
    </p:spTree>
    <p:extLst>
      <p:ext uri="{BB962C8B-B14F-4D97-AF65-F5344CB8AC3E}">
        <p14:creationId xmlns:p14="http://schemas.microsoft.com/office/powerpoint/2010/main" val="97620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07806F-365E-4E28-8A39-E58B8A4B368E}"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7C122-A2E6-48A0-8E9B-03AF58FD0E11}" type="slidenum">
              <a:rPr lang="en-US" smtClean="0"/>
              <a:t>‹#›</a:t>
            </a:fld>
            <a:endParaRPr lang="en-US"/>
          </a:p>
        </p:txBody>
      </p:sp>
    </p:spTree>
    <p:extLst>
      <p:ext uri="{BB962C8B-B14F-4D97-AF65-F5344CB8AC3E}">
        <p14:creationId xmlns:p14="http://schemas.microsoft.com/office/powerpoint/2010/main" val="269770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07806F-365E-4E28-8A39-E58B8A4B368E}" type="datetimeFigureOut">
              <a:rPr lang="en-US" smtClean="0"/>
              <a:t>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7C122-A2E6-48A0-8E9B-03AF58FD0E11}" type="slidenum">
              <a:rPr lang="en-US" smtClean="0"/>
              <a:t>‹#›</a:t>
            </a:fld>
            <a:endParaRPr lang="en-US"/>
          </a:p>
        </p:txBody>
      </p:sp>
    </p:spTree>
    <p:extLst>
      <p:ext uri="{BB962C8B-B14F-4D97-AF65-F5344CB8AC3E}">
        <p14:creationId xmlns:p14="http://schemas.microsoft.com/office/powerpoint/2010/main" val="152934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07806F-365E-4E28-8A39-E58B8A4B368E}" type="datetimeFigureOut">
              <a:rPr lang="en-US" smtClean="0"/>
              <a:t>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7C122-A2E6-48A0-8E9B-03AF58FD0E11}" type="slidenum">
              <a:rPr lang="en-US" smtClean="0"/>
              <a:t>‹#›</a:t>
            </a:fld>
            <a:endParaRPr lang="en-US"/>
          </a:p>
        </p:txBody>
      </p:sp>
    </p:spTree>
    <p:extLst>
      <p:ext uri="{BB962C8B-B14F-4D97-AF65-F5344CB8AC3E}">
        <p14:creationId xmlns:p14="http://schemas.microsoft.com/office/powerpoint/2010/main" val="6143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7806F-365E-4E28-8A39-E58B8A4B368E}" type="datetimeFigureOut">
              <a:rPr lang="en-US" smtClean="0"/>
              <a:t>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7C122-A2E6-48A0-8E9B-03AF58FD0E11}" type="slidenum">
              <a:rPr lang="en-US" smtClean="0"/>
              <a:t>‹#›</a:t>
            </a:fld>
            <a:endParaRPr lang="en-US"/>
          </a:p>
        </p:txBody>
      </p:sp>
    </p:spTree>
    <p:extLst>
      <p:ext uri="{BB962C8B-B14F-4D97-AF65-F5344CB8AC3E}">
        <p14:creationId xmlns:p14="http://schemas.microsoft.com/office/powerpoint/2010/main" val="51312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07806F-365E-4E28-8A39-E58B8A4B368E}"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7C122-A2E6-48A0-8E9B-03AF58FD0E11}" type="slidenum">
              <a:rPr lang="en-US" smtClean="0"/>
              <a:t>‹#›</a:t>
            </a:fld>
            <a:endParaRPr lang="en-US"/>
          </a:p>
        </p:txBody>
      </p:sp>
    </p:spTree>
    <p:extLst>
      <p:ext uri="{BB962C8B-B14F-4D97-AF65-F5344CB8AC3E}">
        <p14:creationId xmlns:p14="http://schemas.microsoft.com/office/powerpoint/2010/main" val="309209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07806F-365E-4E28-8A39-E58B8A4B368E}"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7C122-A2E6-48A0-8E9B-03AF58FD0E11}" type="slidenum">
              <a:rPr lang="en-US" smtClean="0"/>
              <a:t>‹#›</a:t>
            </a:fld>
            <a:endParaRPr lang="en-US"/>
          </a:p>
        </p:txBody>
      </p:sp>
    </p:spTree>
    <p:extLst>
      <p:ext uri="{BB962C8B-B14F-4D97-AF65-F5344CB8AC3E}">
        <p14:creationId xmlns:p14="http://schemas.microsoft.com/office/powerpoint/2010/main" val="323461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7806F-365E-4E28-8A39-E58B8A4B368E}" type="datetimeFigureOut">
              <a:rPr lang="en-US" smtClean="0"/>
              <a:t>8/2/2025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7C122-A2E6-48A0-8E9B-03AF58FD0E11}" type="slidenum">
              <a:rPr lang="en-US" smtClean="0"/>
              <a:t>‹#›</a:t>
            </a:fld>
            <a:endParaRPr lang="en-US"/>
          </a:p>
        </p:txBody>
      </p:sp>
    </p:spTree>
    <p:extLst>
      <p:ext uri="{BB962C8B-B14F-4D97-AF65-F5344CB8AC3E}">
        <p14:creationId xmlns:p14="http://schemas.microsoft.com/office/powerpoint/2010/main" val="42331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hyperlink" Target="http://www.nap.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3.svg"/></Relationships>
</file>

<file path=ppt/slides/_rels/slide64.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9.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7.sv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9.svg"/></Relationships>
</file>

<file path=ppt/slides/_rels/slide82.xml.rels><?xml version="1.0" encoding="UTF-8" standalone="yes"?>
<Relationships xmlns="http://schemas.openxmlformats.org/package/2006/relationships"><Relationship Id="rId2" Type="http://schemas.openxmlformats.org/officeDocument/2006/relationships/hyperlink" Target="http://www.nap.edu/"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27890" y="835763"/>
            <a:ext cx="5224030" cy="2889114"/>
          </a:xfrm>
        </p:spPr>
        <p:txBody>
          <a:bodyPr anchor="b">
            <a:normAutofit/>
          </a:bodyPr>
          <a:lstStyle/>
          <a:p>
            <a:pPr algn="l"/>
            <a:r>
              <a:rPr lang="en-US" dirty="0"/>
              <a:t>Introduction to Missing Data</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1832328-A3BD-45EA-8459-EAD05B7A4F0B}"/>
              </a:ext>
            </a:extLst>
          </p:cNvPr>
          <p:cNvPicPr>
            <a:picLocks noChangeAspect="1"/>
          </p:cNvPicPr>
          <p:nvPr/>
        </p:nvPicPr>
        <p:blipFill rotWithShape="1">
          <a:blip r:embed="rId3"/>
          <a:srcRect l="22696" r="18756" b="-3"/>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Slide Number Placeholder 4"/>
          <p:cNvSpPr>
            <a:spLocks noGrp="1"/>
          </p:cNvSpPr>
          <p:nvPr>
            <p:ph type="sldNum" sz="quarter" idx="12"/>
          </p:nvPr>
        </p:nvSpPr>
        <p:spPr>
          <a:xfrm>
            <a:off x="11003280" y="603504"/>
            <a:ext cx="548640" cy="548640"/>
          </a:xfrm>
          <a:prstGeom prst="ellipse">
            <a:avLst/>
          </a:prstGeom>
          <a:solidFill>
            <a:srgbClr val="7F7F7F"/>
          </a:solidFill>
        </p:spPr>
        <p:txBody>
          <a:bodyPr anchor="ctr">
            <a:normAutofit/>
          </a:bodyPr>
          <a:lstStyle/>
          <a:p>
            <a:pPr algn="ctr">
              <a:spcAft>
                <a:spcPts val="600"/>
              </a:spcAft>
            </a:pPr>
            <a:fld id="{57A4D920-D38E-49B9-966C-F9DF5F951499}" type="slidenum">
              <a:rPr lang="en-US" sz="1500">
                <a:solidFill>
                  <a:srgbClr val="FFFFFF"/>
                </a:solidFill>
              </a:rPr>
              <a:pPr algn="ctr">
                <a:spcAft>
                  <a:spcPts val="600"/>
                </a:spcAft>
              </a:pPr>
              <a:t>1</a:t>
            </a:fld>
            <a:endParaRPr lang="en-US" sz="1500">
              <a:solidFill>
                <a:srgbClr val="FFFFFF"/>
              </a:solidFill>
            </a:endParaRPr>
          </a:p>
        </p:txBody>
      </p:sp>
      <p:sp>
        <p:nvSpPr>
          <p:cNvPr id="3" name="Subtitle 2">
            <a:extLst>
              <a:ext uri="{FF2B5EF4-FFF2-40B4-BE49-F238E27FC236}">
                <a16:creationId xmlns:a16="http://schemas.microsoft.com/office/drawing/2014/main" id="{2571BAFC-37CD-785A-DDBE-38D8E70205D1}"/>
              </a:ext>
            </a:extLst>
          </p:cNvPr>
          <p:cNvSpPr>
            <a:spLocks noGrp="1"/>
          </p:cNvSpPr>
          <p:nvPr>
            <p:ph type="subTitle" idx="1"/>
          </p:nvPr>
        </p:nvSpPr>
        <p:spPr>
          <a:xfrm>
            <a:off x="5136107" y="4944183"/>
            <a:ext cx="7055893" cy="1078054"/>
          </a:xfrm>
        </p:spPr>
        <p:txBody>
          <a:bodyPr>
            <a:normAutofit fontScale="77500" lnSpcReduction="20000"/>
          </a:bodyPr>
          <a:lstStyle/>
          <a:p>
            <a:pPr algn="l"/>
            <a:r>
              <a:rPr lang="en-US" sz="1700" dirty="0">
                <a:solidFill>
                  <a:srgbClr val="FFFFFF"/>
                </a:solidFill>
              </a:rPr>
              <a:t>Denise Esserman, PhD</a:t>
            </a:r>
          </a:p>
          <a:p>
            <a:pPr algn="l"/>
            <a:r>
              <a:rPr lang="en-US" sz="1700" dirty="0">
                <a:solidFill>
                  <a:srgbClr val="FFFFFF"/>
                </a:solidFill>
              </a:rPr>
              <a:t>Professor of Biostatistics</a:t>
            </a:r>
          </a:p>
          <a:p>
            <a:pPr algn="l"/>
            <a:r>
              <a:rPr lang="en-US" sz="1700" dirty="0">
                <a:solidFill>
                  <a:srgbClr val="FFFFFF"/>
                </a:solidFill>
              </a:rPr>
              <a:t>Yale School of Public Health</a:t>
            </a:r>
          </a:p>
          <a:p>
            <a:pPr algn="l"/>
            <a:r>
              <a:rPr lang="en-US" sz="1700" dirty="0" err="1">
                <a:solidFill>
                  <a:srgbClr val="FFFFFF"/>
                </a:solidFill>
              </a:rPr>
              <a:t>Denise.</a:t>
            </a:r>
            <a:r>
              <a:rPr lang="en-US" sz="1700" err="1">
                <a:solidFill>
                  <a:srgbClr val="FFFFFF"/>
                </a:solidFill>
              </a:rPr>
              <a:t>Esserman</a:t>
            </a:r>
            <a:r>
              <a:rPr lang="en-US" sz="1700">
                <a:solidFill>
                  <a:srgbClr val="FFFFFF"/>
                </a:solidFill>
              </a:rPr>
              <a:t>@yale.edu</a:t>
            </a:r>
            <a:endParaRPr lang="en-US" sz="1700" dirty="0">
              <a:solidFill>
                <a:srgbClr val="FFFFFF"/>
              </a:solidFill>
            </a:endParaRPr>
          </a:p>
        </p:txBody>
      </p:sp>
      <p:sp>
        <p:nvSpPr>
          <p:cNvPr id="4" name="TextBox 3">
            <a:extLst>
              <a:ext uri="{FF2B5EF4-FFF2-40B4-BE49-F238E27FC236}">
                <a16:creationId xmlns:a16="http://schemas.microsoft.com/office/drawing/2014/main" id="{710FF1BB-5911-A5D4-531A-F90F8CC6B9EB}"/>
              </a:ext>
            </a:extLst>
          </p:cNvPr>
          <p:cNvSpPr txBox="1"/>
          <p:nvPr/>
        </p:nvSpPr>
        <p:spPr>
          <a:xfrm>
            <a:off x="4291882" y="6274532"/>
            <a:ext cx="9280187" cy="338554"/>
          </a:xfrm>
          <a:prstGeom prst="rect">
            <a:avLst/>
          </a:prstGeom>
          <a:noFill/>
        </p:spPr>
        <p:txBody>
          <a:bodyPr wrap="square" rtlCol="0">
            <a:spAutoFit/>
          </a:bodyPr>
          <a:lstStyle/>
          <a:p>
            <a:r>
              <a:rPr lang="en-US" sz="1600" dirty="0"/>
              <a:t>With support and materials provided by James Dziura, PhD</a:t>
            </a:r>
          </a:p>
        </p:txBody>
      </p:sp>
    </p:spTree>
    <p:extLst>
      <p:ext uri="{BB962C8B-B14F-4D97-AF65-F5344CB8AC3E}">
        <p14:creationId xmlns:p14="http://schemas.microsoft.com/office/powerpoint/2010/main" val="343793914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title"/>
          </p:nvPr>
        </p:nvSpPr>
        <p:spPr>
          <a:xfrm>
            <a:off x="838200" y="556995"/>
            <a:ext cx="10515600" cy="1133693"/>
          </a:xfrm>
        </p:spPr>
        <p:txBody>
          <a:bodyPr>
            <a:normAutofit/>
          </a:bodyPr>
          <a:lstStyle/>
          <a:p>
            <a:pPr eaLnBrk="1" hangingPunct="1"/>
            <a:r>
              <a:rPr lang="en-US" sz="5200"/>
              <a:t>Missingness</a:t>
            </a:r>
            <a:r>
              <a:rPr lang="en-US" sz="5200" dirty="0"/>
              <a:t> Mechanisms</a:t>
            </a:r>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defRPr/>
            </a:pPr>
            <a:fld id="{BDCFB434-A54A-4936-ABE8-D98B7199F5DD}" type="slidenum">
              <a:rPr lang="en-US" smtClean="0"/>
              <a:pPr>
                <a:spcAft>
                  <a:spcPts val="600"/>
                </a:spcAft>
                <a:defRPr/>
              </a:pPr>
              <a:t>10</a:t>
            </a:fld>
            <a:endParaRPr lang="en-US"/>
          </a:p>
        </p:txBody>
      </p:sp>
      <p:graphicFrame>
        <p:nvGraphicFramePr>
          <p:cNvPr id="29701" name="Rectangle 3">
            <a:extLst>
              <a:ext uri="{FF2B5EF4-FFF2-40B4-BE49-F238E27FC236}">
                <a16:creationId xmlns:a16="http://schemas.microsoft.com/office/drawing/2014/main" id="{BC62A468-F317-47AA-B616-6CA342E3A440}"/>
              </a:ext>
            </a:extLst>
          </p:cNvPr>
          <p:cNvGraphicFramePr/>
          <p:nvPr>
            <p:extLst>
              <p:ext uri="{D42A27DB-BD31-4B8C-83A1-F6EECF244321}">
                <p14:modId xmlns:p14="http://schemas.microsoft.com/office/powerpoint/2010/main" val="40480247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112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p:cNvSpPr>
            <a:spLocks noGrp="1"/>
          </p:cNvSpPr>
          <p:nvPr>
            <p:ph type="title"/>
          </p:nvPr>
        </p:nvSpPr>
        <p:spPr>
          <a:xfrm>
            <a:off x="804672" y="457200"/>
            <a:ext cx="10579398" cy="1299411"/>
          </a:xfrm>
        </p:spPr>
        <p:txBody>
          <a:bodyPr>
            <a:normAutofit/>
          </a:bodyPr>
          <a:lstStyle/>
          <a:p>
            <a:r>
              <a:rPr lang="en-US">
                <a:solidFill>
                  <a:srgbClr val="FFFFFF"/>
                </a:solidFill>
              </a:rPr>
              <a:t>Missing data worksheet examples</a:t>
            </a:r>
          </a:p>
        </p:txBody>
      </p:sp>
      <p:sp>
        <p:nvSpPr>
          <p:cNvPr id="16" name="Rectangle 15">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3"/>
          <p:cNvGraphicFramePr>
            <a:graphicFrameLocks/>
          </p:cNvGraphicFramePr>
          <p:nvPr>
            <p:extLst>
              <p:ext uri="{D42A27DB-BD31-4B8C-83A1-F6EECF244321}">
                <p14:modId xmlns:p14="http://schemas.microsoft.com/office/powerpoint/2010/main" val="3797591258"/>
              </p:ext>
            </p:extLst>
          </p:nvPr>
        </p:nvGraphicFramePr>
        <p:xfrm>
          <a:off x="3037508" y="3389328"/>
          <a:ext cx="5961278" cy="2549684"/>
        </p:xfrm>
        <a:graphic>
          <a:graphicData uri="http://schemas.openxmlformats.org/drawingml/2006/table">
            <a:tbl>
              <a:tblPr firstRow="1" bandRow="1">
                <a:tableStyleId>{5C22544A-7EE6-4342-B048-85BDC9FD1C3A}</a:tableStyleId>
              </a:tblPr>
              <a:tblGrid>
                <a:gridCol w="1982278">
                  <a:extLst>
                    <a:ext uri="{9D8B030D-6E8A-4147-A177-3AD203B41FA5}">
                      <a16:colId xmlns:a16="http://schemas.microsoft.com/office/drawing/2014/main" val="1763999391"/>
                    </a:ext>
                  </a:extLst>
                </a:gridCol>
                <a:gridCol w="1404565">
                  <a:extLst>
                    <a:ext uri="{9D8B030D-6E8A-4147-A177-3AD203B41FA5}">
                      <a16:colId xmlns:a16="http://schemas.microsoft.com/office/drawing/2014/main" val="1710390771"/>
                    </a:ext>
                  </a:extLst>
                </a:gridCol>
                <a:gridCol w="1169870">
                  <a:extLst>
                    <a:ext uri="{9D8B030D-6E8A-4147-A177-3AD203B41FA5}">
                      <a16:colId xmlns:a16="http://schemas.microsoft.com/office/drawing/2014/main" val="1980445943"/>
                    </a:ext>
                  </a:extLst>
                </a:gridCol>
                <a:gridCol w="1404565">
                  <a:extLst>
                    <a:ext uri="{9D8B030D-6E8A-4147-A177-3AD203B41FA5}">
                      <a16:colId xmlns:a16="http://schemas.microsoft.com/office/drawing/2014/main" val="2184195489"/>
                    </a:ext>
                  </a:extLst>
                </a:gridCol>
              </a:tblGrid>
              <a:tr h="637421">
                <a:tc>
                  <a:txBody>
                    <a:bodyPr/>
                    <a:lstStyle/>
                    <a:p>
                      <a:endParaRPr lang="en-US" sz="2100"/>
                    </a:p>
                  </a:txBody>
                  <a:tcPr marL="108037" marR="108037" marT="54018" marB="54018"/>
                </a:tc>
                <a:tc>
                  <a:txBody>
                    <a:bodyPr/>
                    <a:lstStyle/>
                    <a:p>
                      <a:r>
                        <a:rPr lang="en-US" sz="2100"/>
                        <a:t>MCAR</a:t>
                      </a:r>
                    </a:p>
                  </a:txBody>
                  <a:tcPr marL="108037" marR="108037" marT="54018" marB="54018"/>
                </a:tc>
                <a:tc>
                  <a:txBody>
                    <a:bodyPr/>
                    <a:lstStyle/>
                    <a:p>
                      <a:r>
                        <a:rPr lang="en-US" sz="2100"/>
                        <a:t>MAR</a:t>
                      </a:r>
                    </a:p>
                  </a:txBody>
                  <a:tcPr marL="108037" marR="108037" marT="54018" marB="54018"/>
                </a:tc>
                <a:tc>
                  <a:txBody>
                    <a:bodyPr/>
                    <a:lstStyle/>
                    <a:p>
                      <a:r>
                        <a:rPr lang="en-US" sz="2100"/>
                        <a:t>MNAR</a:t>
                      </a:r>
                    </a:p>
                  </a:txBody>
                  <a:tcPr marL="108037" marR="108037" marT="54018" marB="54018"/>
                </a:tc>
                <a:extLst>
                  <a:ext uri="{0D108BD9-81ED-4DB2-BD59-A6C34878D82A}">
                    <a16:rowId xmlns:a16="http://schemas.microsoft.com/office/drawing/2014/main" val="139472332"/>
                  </a:ext>
                </a:extLst>
              </a:tr>
              <a:tr h="637421">
                <a:tc>
                  <a:txBody>
                    <a:bodyPr/>
                    <a:lstStyle/>
                    <a:p>
                      <a:r>
                        <a:rPr lang="en-US" sz="2100"/>
                        <a:t>Example 1</a:t>
                      </a:r>
                    </a:p>
                  </a:txBody>
                  <a:tcPr marL="108037" marR="108037" marT="54018" marB="54018"/>
                </a:tc>
                <a:tc>
                  <a:txBody>
                    <a:bodyPr/>
                    <a:lstStyle/>
                    <a:p>
                      <a:pPr algn="ctr"/>
                      <a:endParaRPr lang="en-US" sz="2100" dirty="0"/>
                    </a:p>
                  </a:txBody>
                  <a:tcPr marL="108037" marR="108037" marT="54018" marB="54018"/>
                </a:tc>
                <a:tc>
                  <a:txBody>
                    <a:bodyPr/>
                    <a:lstStyle/>
                    <a:p>
                      <a:endParaRPr lang="en-US" sz="2100"/>
                    </a:p>
                  </a:txBody>
                  <a:tcPr marL="108037" marR="108037" marT="54018" marB="54018"/>
                </a:tc>
                <a:tc>
                  <a:txBody>
                    <a:bodyPr/>
                    <a:lstStyle/>
                    <a:p>
                      <a:endParaRPr lang="en-US" sz="2100"/>
                    </a:p>
                  </a:txBody>
                  <a:tcPr marL="108037" marR="108037" marT="54018" marB="54018"/>
                </a:tc>
                <a:extLst>
                  <a:ext uri="{0D108BD9-81ED-4DB2-BD59-A6C34878D82A}">
                    <a16:rowId xmlns:a16="http://schemas.microsoft.com/office/drawing/2014/main" val="1603122702"/>
                  </a:ext>
                </a:extLst>
              </a:tr>
              <a:tr h="637421">
                <a:tc>
                  <a:txBody>
                    <a:bodyPr/>
                    <a:lstStyle/>
                    <a:p>
                      <a:r>
                        <a:rPr lang="en-US" sz="2100"/>
                        <a:t>Example 2</a:t>
                      </a:r>
                    </a:p>
                  </a:txBody>
                  <a:tcPr marL="108037" marR="108037" marT="54018" marB="54018"/>
                </a:tc>
                <a:tc>
                  <a:txBody>
                    <a:bodyPr/>
                    <a:lstStyle/>
                    <a:p>
                      <a:endParaRPr lang="en-US" sz="2100"/>
                    </a:p>
                  </a:txBody>
                  <a:tcPr marL="108037" marR="108037" marT="54018" marB="54018"/>
                </a:tc>
                <a:tc>
                  <a:txBody>
                    <a:bodyPr/>
                    <a:lstStyle/>
                    <a:p>
                      <a:endParaRPr lang="en-US" sz="2100" dirty="0"/>
                    </a:p>
                  </a:txBody>
                  <a:tcPr marL="108037" marR="108037" marT="54018" marB="54018"/>
                </a:tc>
                <a:tc>
                  <a:txBody>
                    <a:bodyPr/>
                    <a:lstStyle/>
                    <a:p>
                      <a:endParaRPr lang="en-US" sz="2100"/>
                    </a:p>
                  </a:txBody>
                  <a:tcPr marL="108037" marR="108037" marT="54018" marB="54018"/>
                </a:tc>
                <a:extLst>
                  <a:ext uri="{0D108BD9-81ED-4DB2-BD59-A6C34878D82A}">
                    <a16:rowId xmlns:a16="http://schemas.microsoft.com/office/drawing/2014/main" val="3879586728"/>
                  </a:ext>
                </a:extLst>
              </a:tr>
              <a:tr h="637421">
                <a:tc>
                  <a:txBody>
                    <a:bodyPr/>
                    <a:lstStyle/>
                    <a:p>
                      <a:r>
                        <a:rPr lang="en-US" sz="2100"/>
                        <a:t>Example 3</a:t>
                      </a:r>
                    </a:p>
                  </a:txBody>
                  <a:tcPr marL="108037" marR="108037" marT="54018" marB="54018"/>
                </a:tc>
                <a:tc>
                  <a:txBody>
                    <a:bodyPr/>
                    <a:lstStyle/>
                    <a:p>
                      <a:endParaRPr lang="en-US" sz="2100"/>
                    </a:p>
                  </a:txBody>
                  <a:tcPr marL="108037" marR="108037" marT="54018" marB="54018"/>
                </a:tc>
                <a:tc>
                  <a:txBody>
                    <a:bodyPr/>
                    <a:lstStyle/>
                    <a:p>
                      <a:endParaRPr lang="en-US" sz="2100"/>
                    </a:p>
                  </a:txBody>
                  <a:tcPr marL="108037" marR="108037" marT="54018" marB="54018"/>
                </a:tc>
                <a:tc>
                  <a:txBody>
                    <a:bodyPr/>
                    <a:lstStyle/>
                    <a:p>
                      <a:endParaRPr lang="en-US" sz="2100" dirty="0"/>
                    </a:p>
                  </a:txBody>
                  <a:tcPr marL="108037" marR="108037" marT="54018" marB="54018"/>
                </a:tc>
                <a:extLst>
                  <a:ext uri="{0D108BD9-81ED-4DB2-BD59-A6C34878D82A}">
                    <a16:rowId xmlns:a16="http://schemas.microsoft.com/office/drawing/2014/main" val="710064218"/>
                  </a:ext>
                </a:extLst>
              </a:tr>
            </a:tbl>
          </a:graphicData>
        </a:graphic>
      </p:graphicFrame>
      <p:sp>
        <p:nvSpPr>
          <p:cNvPr id="3" name="Multiplication Sign 2">
            <a:extLst>
              <a:ext uri="{FF2B5EF4-FFF2-40B4-BE49-F238E27FC236}">
                <a16:creationId xmlns:a16="http://schemas.microsoft.com/office/drawing/2014/main" id="{610A309F-BC61-4DE0-B0B2-CBD010A30CB6}"/>
              </a:ext>
            </a:extLst>
          </p:cNvPr>
          <p:cNvSpPr/>
          <p:nvPr/>
        </p:nvSpPr>
        <p:spPr>
          <a:xfrm>
            <a:off x="5461590" y="3981891"/>
            <a:ext cx="632047" cy="6143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92BFD114-14B5-4279-9EA7-668244FCDAF9}"/>
              </a:ext>
            </a:extLst>
          </p:cNvPr>
          <p:cNvSpPr/>
          <p:nvPr/>
        </p:nvSpPr>
        <p:spPr>
          <a:xfrm>
            <a:off x="6648892" y="4661193"/>
            <a:ext cx="632047" cy="6143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40E9C0A3-2B4A-442D-8697-DE3A24458C13}"/>
              </a:ext>
            </a:extLst>
          </p:cNvPr>
          <p:cNvSpPr/>
          <p:nvPr/>
        </p:nvSpPr>
        <p:spPr>
          <a:xfrm>
            <a:off x="7977962" y="5275519"/>
            <a:ext cx="632047" cy="6143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10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Rectangle 2050"/>
          <p:cNvSpPr>
            <a:spLocks noGrp="1" noChangeArrowheads="1"/>
          </p:cNvSpPr>
          <p:nvPr>
            <p:ph type="title"/>
          </p:nvPr>
        </p:nvSpPr>
        <p:spPr>
          <a:xfrm>
            <a:off x="838200" y="557189"/>
            <a:ext cx="3374136" cy="5567891"/>
          </a:xfrm>
        </p:spPr>
        <p:txBody>
          <a:bodyPr>
            <a:normAutofit/>
          </a:bodyPr>
          <a:lstStyle/>
          <a:p>
            <a:pPr eaLnBrk="1" hangingPunct="1"/>
            <a:r>
              <a:rPr lang="en-US" altLang="en-US" sz="5200"/>
              <a:t>Missing Completely at Random (MCAR)</a:t>
            </a:r>
          </a:p>
        </p:txBody>
      </p:sp>
      <p:sp>
        <p:nvSpPr>
          <p:cNvPr id="75780" name="Rectangle 3"/>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59D54EBC-BA6F-4991-B695-26045F7CC3C2}" type="slidenum">
              <a:rPr lang="en-US" altLang="en-US" sz="1800">
                <a:latin typeface="Arial" panose="020B0604020202020204" pitchFamily="34" charset="0"/>
              </a:rPr>
              <a:pPr>
                <a:lnSpc>
                  <a:spcPct val="90000"/>
                </a:lnSpc>
                <a:spcBef>
                  <a:spcPct val="0"/>
                </a:spcBef>
                <a:spcAft>
                  <a:spcPts val="600"/>
                </a:spcAft>
                <a:buFontTx/>
                <a:buNone/>
              </a:pPr>
              <a:t>12</a:t>
            </a:fld>
            <a:endParaRPr lang="en-US" altLang="en-US" sz="1800">
              <a:latin typeface="Arial" panose="020B0604020202020204" pitchFamily="34" charset="0"/>
            </a:endParaRPr>
          </a:p>
        </p:txBody>
      </p:sp>
      <p:graphicFrame>
        <p:nvGraphicFramePr>
          <p:cNvPr id="75782" name="Rectangle 2051">
            <a:extLst>
              <a:ext uri="{FF2B5EF4-FFF2-40B4-BE49-F238E27FC236}">
                <a16:creationId xmlns:a16="http://schemas.microsoft.com/office/drawing/2014/main" id="{868678A0-F541-4D87-BC47-CFD6F40B0678}"/>
              </a:ext>
            </a:extLst>
          </p:cNvPr>
          <p:cNvGraphicFramePr>
            <a:graphicFrameLocks noGrp="1"/>
          </p:cNvGraphicFramePr>
          <p:nvPr>
            <p:ph idx="1"/>
            <p:extLst>
              <p:ext uri="{D42A27DB-BD31-4B8C-83A1-F6EECF244321}">
                <p14:modId xmlns:p14="http://schemas.microsoft.com/office/powerpoint/2010/main" val="332224259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41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Rectangle 2"/>
          <p:cNvSpPr>
            <a:spLocks noGrp="1" noChangeArrowheads="1"/>
          </p:cNvSpPr>
          <p:nvPr>
            <p:ph type="title"/>
          </p:nvPr>
        </p:nvSpPr>
        <p:spPr>
          <a:xfrm>
            <a:off x="838200" y="557189"/>
            <a:ext cx="3374136" cy="5567891"/>
          </a:xfrm>
        </p:spPr>
        <p:txBody>
          <a:bodyPr>
            <a:normAutofit/>
          </a:bodyPr>
          <a:lstStyle/>
          <a:p>
            <a:pPr eaLnBrk="1" hangingPunct="1"/>
            <a:r>
              <a:rPr lang="en-US" altLang="en-US" sz="5200"/>
              <a:t>Missing at Random (MAR)</a:t>
            </a:r>
          </a:p>
        </p:txBody>
      </p:sp>
      <p:sp>
        <p:nvSpPr>
          <p:cNvPr id="77828" name="Rectangle 3"/>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26380E0D-95D2-4F5E-8A65-7A34B83912CD}" type="slidenum">
              <a:rPr lang="en-US" altLang="en-US" sz="1800">
                <a:latin typeface="Arial" panose="020B0604020202020204" pitchFamily="34" charset="0"/>
              </a:rPr>
              <a:pPr>
                <a:lnSpc>
                  <a:spcPct val="90000"/>
                </a:lnSpc>
                <a:spcBef>
                  <a:spcPct val="0"/>
                </a:spcBef>
                <a:spcAft>
                  <a:spcPts val="600"/>
                </a:spcAft>
                <a:buFontTx/>
                <a:buNone/>
              </a:pPr>
              <a:t>13</a:t>
            </a:fld>
            <a:endParaRPr lang="en-US" altLang="en-US" sz="1800">
              <a:latin typeface="Arial" panose="020B0604020202020204" pitchFamily="34" charset="0"/>
            </a:endParaRPr>
          </a:p>
        </p:txBody>
      </p:sp>
      <p:graphicFrame>
        <p:nvGraphicFramePr>
          <p:cNvPr id="77833" name="Rectangle 3">
            <a:extLst>
              <a:ext uri="{FF2B5EF4-FFF2-40B4-BE49-F238E27FC236}">
                <a16:creationId xmlns:a16="http://schemas.microsoft.com/office/drawing/2014/main" id="{5111E811-1FA6-40BA-A2B9-11C499AB192E}"/>
              </a:ext>
            </a:extLst>
          </p:cNvPr>
          <p:cNvGraphicFramePr>
            <a:graphicFrameLocks noGrp="1"/>
          </p:cNvGraphicFramePr>
          <p:nvPr>
            <p:ph idx="1"/>
            <p:extLst>
              <p:ext uri="{D42A27DB-BD31-4B8C-83A1-F6EECF244321}">
                <p14:modId xmlns:p14="http://schemas.microsoft.com/office/powerpoint/2010/main" val="365223840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0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p:cNvSpPr>
            <a:spLocks noGrp="1"/>
          </p:cNvSpPr>
          <p:nvPr>
            <p:ph type="title"/>
          </p:nvPr>
        </p:nvSpPr>
        <p:spPr>
          <a:xfrm>
            <a:off x="804672" y="457200"/>
            <a:ext cx="10579398" cy="1299411"/>
          </a:xfrm>
        </p:spPr>
        <p:txBody>
          <a:bodyPr>
            <a:normAutofit/>
          </a:bodyPr>
          <a:lstStyle/>
          <a:p>
            <a:r>
              <a:rPr lang="en-US">
                <a:solidFill>
                  <a:srgbClr val="FFFFFF"/>
                </a:solidFill>
              </a:rPr>
              <a:t>MAR Example Calc</a:t>
            </a:r>
          </a:p>
        </p:txBody>
      </p:sp>
      <p:sp>
        <p:nvSpPr>
          <p:cNvPr id="18" name="Rectangle 17">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19880" y="2828803"/>
            <a:ext cx="6401902" cy="2744871"/>
          </a:xfrm>
          <a:prstGeom prst="rect">
            <a:avLst/>
          </a:prstGeom>
        </p:spPr>
      </p:pic>
      <p:sp>
        <p:nvSpPr>
          <p:cNvPr id="3" name="Content Placeholder 2"/>
          <p:cNvSpPr>
            <a:spLocks noGrp="1"/>
          </p:cNvSpPr>
          <p:nvPr>
            <p:ph idx="1"/>
          </p:nvPr>
        </p:nvSpPr>
        <p:spPr>
          <a:xfrm>
            <a:off x="6620685" y="2667930"/>
            <a:ext cx="5170967" cy="3446183"/>
          </a:xfrm>
        </p:spPr>
        <p:txBody>
          <a:bodyPr anchor="ctr">
            <a:normAutofit/>
          </a:bodyPr>
          <a:lstStyle/>
          <a:p>
            <a:r>
              <a:rPr lang="en-US" dirty="0">
                <a:solidFill>
                  <a:srgbClr val="000000"/>
                </a:solidFill>
              </a:rPr>
              <a:t>Asthma study – have baseline FEV</a:t>
            </a:r>
            <a:r>
              <a:rPr lang="en-US" baseline="-25000" dirty="0">
                <a:solidFill>
                  <a:srgbClr val="000000"/>
                </a:solidFill>
              </a:rPr>
              <a:t>1</a:t>
            </a:r>
            <a:r>
              <a:rPr lang="en-US" dirty="0">
                <a:solidFill>
                  <a:srgbClr val="000000"/>
                </a:solidFill>
              </a:rPr>
              <a:t> and FEV</a:t>
            </a:r>
            <a:r>
              <a:rPr lang="en-US" baseline="-25000" dirty="0">
                <a:solidFill>
                  <a:srgbClr val="000000"/>
                </a:solidFill>
              </a:rPr>
              <a:t>1</a:t>
            </a:r>
            <a:r>
              <a:rPr lang="en-US" dirty="0">
                <a:solidFill>
                  <a:srgbClr val="000000"/>
                </a:solidFill>
              </a:rPr>
              <a:t> at 12 weeks</a:t>
            </a:r>
            <a:endParaRPr lang="en-US" dirty="0">
              <a:solidFill>
                <a:srgbClr val="000000"/>
              </a:solidFill>
              <a:cs typeface="Calibri"/>
            </a:endParaRPr>
          </a:p>
          <a:p>
            <a:pPr lvl="1"/>
            <a:r>
              <a:rPr lang="en-US" sz="2800">
                <a:solidFill>
                  <a:srgbClr val="000000"/>
                </a:solidFill>
              </a:rPr>
              <a:t>Placebo arm – baseline FEV</a:t>
            </a:r>
            <a:r>
              <a:rPr lang="en-US" sz="2800" baseline="-25000">
                <a:solidFill>
                  <a:srgbClr val="000000"/>
                </a:solidFill>
              </a:rPr>
              <a:t>1</a:t>
            </a:r>
            <a:r>
              <a:rPr lang="en-US" sz="2800" dirty="0">
                <a:solidFill>
                  <a:srgbClr val="000000"/>
                </a:solidFill>
              </a:rPr>
              <a:t> </a:t>
            </a:r>
            <a:r>
              <a:rPr lang="en-US" sz="2800">
                <a:solidFill>
                  <a:srgbClr val="000000"/>
                </a:solidFill>
              </a:rPr>
              <a:t>is 2.05, only 35 out of 92 completed giving 12-week FEV</a:t>
            </a:r>
            <a:r>
              <a:rPr lang="en-US" sz="2800" baseline="-25000">
                <a:solidFill>
                  <a:srgbClr val="000000"/>
                </a:solidFill>
              </a:rPr>
              <a:t>1</a:t>
            </a:r>
            <a:r>
              <a:rPr lang="en-US" sz="2800">
                <a:solidFill>
                  <a:srgbClr val="000000"/>
                </a:solidFill>
              </a:rPr>
              <a:t> of 2.07</a:t>
            </a:r>
            <a:endParaRPr lang="en-US" sz="2800" dirty="0">
              <a:solidFill>
                <a:srgbClr val="000000"/>
              </a:solidFill>
              <a:cs typeface="Calibri"/>
            </a:endParaRPr>
          </a:p>
          <a:p>
            <a:pPr lvl="1"/>
            <a:endParaRPr lang="en-US" sz="1900" dirty="0">
              <a:solidFill>
                <a:srgbClr val="000000"/>
              </a:solidFill>
              <a:cs typeface="Calibri"/>
            </a:endParaRPr>
          </a:p>
          <a:p>
            <a:pPr lvl="1"/>
            <a:endParaRPr lang="en-US" sz="1900" dirty="0">
              <a:solidFill>
                <a:srgbClr val="000000"/>
              </a:solidFill>
            </a:endParaRPr>
          </a:p>
          <a:p>
            <a:pPr marL="457200" lvl="1" indent="0">
              <a:buNone/>
            </a:pPr>
            <a:endParaRPr lang="en-US" sz="1900" dirty="0">
              <a:solidFill>
                <a:srgbClr val="000000"/>
              </a:solidFill>
              <a:cs typeface="Calibri" panose="020F0502020204030204"/>
            </a:endParaRPr>
          </a:p>
        </p:txBody>
      </p:sp>
      <p:sp>
        <p:nvSpPr>
          <p:cNvPr id="9" name="Slide Number Placeholder 8"/>
          <p:cNvSpPr>
            <a:spLocks noGrp="1"/>
          </p:cNvSpPr>
          <p:nvPr>
            <p:ph type="sldNum" sz="quarter" idx="12"/>
          </p:nvPr>
        </p:nvSpPr>
        <p:spPr>
          <a:xfrm>
            <a:off x="10814867" y="6223702"/>
            <a:ext cx="570728" cy="314067"/>
          </a:xfrm>
        </p:spPr>
        <p:txBody>
          <a:bodyPr>
            <a:normAutofit/>
          </a:bodyPr>
          <a:lstStyle/>
          <a:p>
            <a:pPr>
              <a:spcAft>
                <a:spcPts val="600"/>
              </a:spcAft>
              <a:defRPr/>
            </a:pPr>
            <a:fld id="{BDCFB434-A54A-4936-ABE8-D98B7199F5DD}" type="slidenum">
              <a:rPr lang="en-US" sz="1100">
                <a:solidFill>
                  <a:srgbClr val="898989"/>
                </a:solidFill>
              </a:rPr>
              <a:pPr>
                <a:spcAft>
                  <a:spcPts val="600"/>
                </a:spcAft>
                <a:defRPr/>
              </a:pPr>
              <a:t>14</a:t>
            </a:fld>
            <a:endParaRPr lang="en-US" sz="1100">
              <a:solidFill>
                <a:srgbClr val="898989"/>
              </a:solidFill>
            </a:endParaRPr>
          </a:p>
        </p:txBody>
      </p:sp>
      <p:sp>
        <p:nvSpPr>
          <p:cNvPr id="6" name="TextBox 5"/>
          <p:cNvSpPr txBox="1"/>
          <p:nvPr/>
        </p:nvSpPr>
        <p:spPr>
          <a:xfrm>
            <a:off x="5960727" y="6520190"/>
            <a:ext cx="4682692" cy="261610"/>
          </a:xfrm>
          <a:prstGeom prst="rect">
            <a:avLst/>
          </a:prstGeom>
          <a:noFill/>
        </p:spPr>
        <p:txBody>
          <a:bodyPr wrap="none" rtlCol="0">
            <a:spAutoFit/>
          </a:bodyPr>
          <a:lstStyle/>
          <a:p>
            <a:pPr>
              <a:spcAft>
                <a:spcPts val="600"/>
              </a:spcAft>
            </a:pPr>
            <a:r>
              <a:rPr lang="en-US" sz="1100" dirty="0" err="1"/>
              <a:t>Kenward</a:t>
            </a:r>
            <a:r>
              <a:rPr lang="en-US" sz="1100" dirty="0"/>
              <a:t> and Carpenter. Missing Data in </a:t>
            </a:r>
            <a:r>
              <a:rPr lang="en-US" sz="1100" dirty="0" err="1"/>
              <a:t>Randomised</a:t>
            </a:r>
            <a:r>
              <a:rPr lang="en-US" sz="1100" dirty="0"/>
              <a:t> Trials: A Practical Guide</a:t>
            </a:r>
            <a:endParaRPr lang="en-US" sz="1100"/>
          </a:p>
        </p:txBody>
      </p:sp>
    </p:spTree>
    <p:extLst>
      <p:ext uri="{BB962C8B-B14F-4D97-AF65-F5344CB8AC3E}">
        <p14:creationId xmlns:p14="http://schemas.microsoft.com/office/powerpoint/2010/main" val="367247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p:cNvSpPr>
            <a:spLocks noGrp="1"/>
          </p:cNvSpPr>
          <p:nvPr>
            <p:ph type="title"/>
          </p:nvPr>
        </p:nvSpPr>
        <p:spPr>
          <a:xfrm>
            <a:off x="804672" y="457200"/>
            <a:ext cx="10579398" cy="1299411"/>
          </a:xfrm>
        </p:spPr>
        <p:txBody>
          <a:bodyPr>
            <a:normAutofit/>
          </a:bodyPr>
          <a:lstStyle/>
          <a:p>
            <a:r>
              <a:rPr lang="en-US">
                <a:solidFill>
                  <a:srgbClr val="FFFFFF"/>
                </a:solidFill>
              </a:rPr>
              <a:t>MAR Example Calc</a:t>
            </a:r>
          </a:p>
        </p:txBody>
      </p:sp>
      <p:sp>
        <p:nvSpPr>
          <p:cNvPr id="18" name="Rectangle 17">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10814867" y="6223702"/>
            <a:ext cx="570728" cy="314067"/>
          </a:xfrm>
        </p:spPr>
        <p:txBody>
          <a:bodyPr>
            <a:normAutofit/>
          </a:bodyPr>
          <a:lstStyle/>
          <a:p>
            <a:pPr>
              <a:spcAft>
                <a:spcPts val="600"/>
              </a:spcAft>
              <a:defRPr/>
            </a:pPr>
            <a:fld id="{BDCFB434-A54A-4936-ABE8-D98B7199F5DD}" type="slidenum">
              <a:rPr lang="en-US" sz="1100">
                <a:solidFill>
                  <a:srgbClr val="898989"/>
                </a:solidFill>
              </a:rPr>
              <a:pPr>
                <a:spcAft>
                  <a:spcPts val="600"/>
                </a:spcAft>
                <a:defRPr/>
              </a:pPr>
              <a:t>15</a:t>
            </a:fld>
            <a:endParaRPr lang="en-US" sz="1100">
              <a:solidFill>
                <a:srgbClr val="898989"/>
              </a:solidFill>
            </a:endParaRPr>
          </a:p>
        </p:txBody>
      </p:sp>
      <p:sp>
        <p:nvSpPr>
          <p:cNvPr id="6" name="TextBox 5"/>
          <p:cNvSpPr txBox="1"/>
          <p:nvPr/>
        </p:nvSpPr>
        <p:spPr>
          <a:xfrm>
            <a:off x="5960727" y="6520190"/>
            <a:ext cx="4682692" cy="261610"/>
          </a:xfrm>
          <a:prstGeom prst="rect">
            <a:avLst/>
          </a:prstGeom>
          <a:noFill/>
        </p:spPr>
        <p:txBody>
          <a:bodyPr wrap="none" rtlCol="0">
            <a:spAutoFit/>
          </a:bodyPr>
          <a:lstStyle/>
          <a:p>
            <a:pPr>
              <a:spcAft>
                <a:spcPts val="600"/>
              </a:spcAft>
            </a:pPr>
            <a:r>
              <a:rPr lang="en-US" sz="1100" dirty="0" err="1"/>
              <a:t>Kenward</a:t>
            </a:r>
            <a:r>
              <a:rPr lang="en-US" sz="1100" dirty="0"/>
              <a:t> and Carpenter. Missing Data in </a:t>
            </a:r>
            <a:r>
              <a:rPr lang="en-US" sz="1100" dirty="0" err="1"/>
              <a:t>Randomised</a:t>
            </a:r>
            <a:r>
              <a:rPr lang="en-US" sz="1100" dirty="0"/>
              <a:t> Trials: A Practical Guide</a:t>
            </a:r>
            <a:endParaRPr lang="en-US" sz="1100"/>
          </a:p>
        </p:txBody>
      </p:sp>
      <p:pic>
        <p:nvPicPr>
          <p:cNvPr id="5" name="Content Placeholder 4" descr="Text&#10;&#10;Description automatically generated">
            <a:extLst>
              <a:ext uri="{FF2B5EF4-FFF2-40B4-BE49-F238E27FC236}">
                <a16:creationId xmlns:a16="http://schemas.microsoft.com/office/drawing/2014/main" id="{D4F9BBEB-9EBB-41B0-ADE2-2077A4392B42}"/>
              </a:ext>
            </a:extLst>
          </p:cNvPr>
          <p:cNvPicPr>
            <a:picLocks noChangeAspect="1"/>
          </p:cNvPicPr>
          <p:nvPr/>
        </p:nvPicPr>
        <p:blipFill>
          <a:blip r:embed="rId3"/>
          <a:stretch>
            <a:fillRect/>
          </a:stretch>
        </p:blipFill>
        <p:spPr>
          <a:xfrm>
            <a:off x="67340" y="2233700"/>
            <a:ext cx="7798789" cy="3375446"/>
          </a:xfrm>
          <a:prstGeom prst="rect">
            <a:avLst/>
          </a:prstGeom>
        </p:spPr>
      </p:pic>
      <p:sp>
        <p:nvSpPr>
          <p:cNvPr id="11" name="Rectangle 10">
            <a:extLst>
              <a:ext uri="{FF2B5EF4-FFF2-40B4-BE49-F238E27FC236}">
                <a16:creationId xmlns:a16="http://schemas.microsoft.com/office/drawing/2014/main" id="{C20E7F25-D198-4225-86D7-6F9118F08FFA}"/>
              </a:ext>
            </a:extLst>
          </p:cNvPr>
          <p:cNvSpPr/>
          <p:nvPr/>
        </p:nvSpPr>
        <p:spPr>
          <a:xfrm>
            <a:off x="7875472" y="2467119"/>
            <a:ext cx="3932276" cy="1323439"/>
          </a:xfrm>
          <a:prstGeom prst="rect">
            <a:avLst/>
          </a:prstGeom>
        </p:spPr>
        <p:txBody>
          <a:bodyPr wrap="square">
            <a:spAutoFit/>
          </a:bodyPr>
          <a:lstStyle/>
          <a:p>
            <a:pPr lvl="1"/>
            <a:r>
              <a:rPr lang="en-US" sz="2000" dirty="0"/>
              <a:t>Low baseline (n=15; 67% miss) – mean FEV</a:t>
            </a:r>
            <a:r>
              <a:rPr lang="en-US" sz="2000" baseline="-25000" dirty="0"/>
              <a:t>1</a:t>
            </a:r>
            <a:r>
              <a:rPr lang="en-US" sz="2000" dirty="0"/>
              <a:t> =1.861</a:t>
            </a:r>
          </a:p>
          <a:p>
            <a:pPr lvl="1"/>
            <a:r>
              <a:rPr lang="en-US" sz="2000" dirty="0"/>
              <a:t>High baseline (n=20; 56% miss) – mean FEV</a:t>
            </a:r>
            <a:r>
              <a:rPr lang="en-US" sz="2000" baseline="-25000" dirty="0"/>
              <a:t>1</a:t>
            </a:r>
            <a:r>
              <a:rPr lang="en-US" sz="2000" dirty="0"/>
              <a:t> = 2.23</a:t>
            </a:r>
          </a:p>
        </p:txBody>
      </p:sp>
      <p:pic>
        <p:nvPicPr>
          <p:cNvPr id="12" name="Picture 11" descr="Text&#10;&#10;Description automatically generated">
            <a:extLst>
              <a:ext uri="{FF2B5EF4-FFF2-40B4-BE49-F238E27FC236}">
                <a16:creationId xmlns:a16="http://schemas.microsoft.com/office/drawing/2014/main" id="{74CFCA8E-FA1C-41DB-A29B-F04D7004B8D2}"/>
              </a:ext>
            </a:extLst>
          </p:cNvPr>
          <p:cNvPicPr>
            <a:picLocks noChangeAspect="1"/>
          </p:cNvPicPr>
          <p:nvPr/>
        </p:nvPicPr>
        <p:blipFill>
          <a:blip r:embed="rId4"/>
          <a:stretch>
            <a:fillRect/>
          </a:stretch>
        </p:blipFill>
        <p:spPr>
          <a:xfrm>
            <a:off x="8302384" y="4660607"/>
            <a:ext cx="3539198" cy="846538"/>
          </a:xfrm>
          <a:prstGeom prst="rect">
            <a:avLst/>
          </a:prstGeom>
        </p:spPr>
      </p:pic>
    </p:spTree>
    <p:extLst>
      <p:ext uri="{BB962C8B-B14F-4D97-AF65-F5344CB8AC3E}">
        <p14:creationId xmlns:p14="http://schemas.microsoft.com/office/powerpoint/2010/main" val="334518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8" name="Rectangle 7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879" name="Picture 7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9874" name="Rectangle 1026"/>
          <p:cNvSpPr>
            <a:spLocks noGrp="1" noChangeArrowheads="1"/>
          </p:cNvSpPr>
          <p:nvPr>
            <p:ph type="title"/>
          </p:nvPr>
        </p:nvSpPr>
        <p:spPr>
          <a:xfrm>
            <a:off x="640079" y="2053641"/>
            <a:ext cx="3669161" cy="2760098"/>
          </a:xfrm>
        </p:spPr>
        <p:txBody>
          <a:bodyPr>
            <a:normAutofit/>
          </a:bodyPr>
          <a:lstStyle/>
          <a:p>
            <a:pPr eaLnBrk="1" hangingPunct="1"/>
            <a:r>
              <a:rPr lang="en-US" altLang="en-US">
                <a:solidFill>
                  <a:srgbClr val="FFFFFF"/>
                </a:solidFill>
              </a:rPr>
              <a:t>Missing Not at Random (MNAR)</a:t>
            </a:r>
          </a:p>
        </p:txBody>
      </p:sp>
      <mc:AlternateContent xmlns:mc="http://schemas.openxmlformats.org/markup-compatibility/2006" xmlns:a14="http://schemas.microsoft.com/office/drawing/2010/main">
        <mc:Choice Requires="a14">
          <p:sp>
            <p:nvSpPr>
              <p:cNvPr id="79875" name="Rectangle 1027"/>
              <p:cNvSpPr>
                <a:spLocks noGrp="1" noChangeArrowheads="1"/>
              </p:cNvSpPr>
              <p:nvPr>
                <p:ph idx="1"/>
              </p:nvPr>
            </p:nvSpPr>
            <p:spPr>
              <a:xfrm>
                <a:off x="5931086" y="146191"/>
                <a:ext cx="5920409" cy="6843238"/>
              </a:xfrm>
            </p:spPr>
            <p:txBody>
              <a:bodyPr anchor="ctr">
                <a:normAutofit/>
              </a:bodyPr>
              <a:lstStyle/>
              <a:p>
                <a:pPr eaLnBrk="1" hangingPunct="1"/>
                <a:r>
                  <a:rPr lang="en-US" altLang="en-US" sz="1900" dirty="0">
                    <a:solidFill>
                      <a:srgbClr val="000000"/>
                    </a:solidFill>
                  </a:rPr>
                  <a:t>Probability of missing data on Y remains related to Y after controlling for other observed variables</a:t>
                </a:r>
              </a:p>
              <a:p>
                <a:pPr lvl="1" eaLnBrk="1" hangingPunct="1"/>
                <a14:m>
                  <m:oMath xmlns:m="http://schemas.openxmlformats.org/officeDocument/2006/math">
                    <m:r>
                      <m:rPr>
                        <m:sty m:val="p"/>
                      </m:rPr>
                      <a:rPr lang="en-US" altLang="en-US" sz="1900" b="0" i="0">
                        <a:solidFill>
                          <a:srgbClr val="000000"/>
                        </a:solidFill>
                        <a:latin typeface="Cambria Math" panose="02040503050406030204" pitchFamily="18" charset="0"/>
                      </a:rPr>
                      <m:t>PR</m:t>
                    </m:r>
                    <m:r>
                      <a:rPr lang="en-US" altLang="en-US" sz="1900" b="0" i="0">
                        <a:solidFill>
                          <a:srgbClr val="000000"/>
                        </a:solidFill>
                        <a:latin typeface="Cambria Math" panose="02040503050406030204" pitchFamily="18" charset="0"/>
                      </a:rPr>
                      <m:t>(</m:t>
                    </m:r>
                    <m:r>
                      <m:rPr>
                        <m:sty m:val="p"/>
                      </m:rPr>
                      <a:rPr lang="en-US" altLang="en-US" sz="1900" b="0" i="0">
                        <a:solidFill>
                          <a:srgbClr val="000000"/>
                        </a:solidFill>
                        <a:latin typeface="Cambria Math" panose="02040503050406030204" pitchFamily="18" charset="0"/>
                      </a:rPr>
                      <m:t>Y</m:t>
                    </m:r>
                    <m:r>
                      <a:rPr lang="en-US" altLang="en-US" sz="1900" b="0" i="0">
                        <a:solidFill>
                          <a:srgbClr val="000000"/>
                        </a:solidFill>
                        <a:latin typeface="Cambria Math" panose="02040503050406030204" pitchFamily="18" charset="0"/>
                      </a:rPr>
                      <m:t> </m:t>
                    </m:r>
                    <m:r>
                      <m:rPr>
                        <m:sty m:val="p"/>
                      </m:rPr>
                      <a:rPr lang="en-US" altLang="en-US" sz="1900" b="0" i="0">
                        <a:solidFill>
                          <a:srgbClr val="000000"/>
                        </a:solidFill>
                        <a:latin typeface="Cambria Math" panose="02040503050406030204" pitchFamily="18" charset="0"/>
                      </a:rPr>
                      <m:t>missing</m:t>
                    </m:r>
                    <m:r>
                      <a:rPr lang="en-US" altLang="en-US" sz="1900" b="0" i="0">
                        <a:solidFill>
                          <a:srgbClr val="000000"/>
                        </a:solidFill>
                        <a:latin typeface="Cambria Math" panose="02040503050406030204" pitchFamily="18" charset="0"/>
                      </a:rPr>
                      <m:t>|</m:t>
                    </m:r>
                    <m:r>
                      <m:rPr>
                        <m:sty m:val="p"/>
                      </m:rPr>
                      <a:rPr lang="en-US" altLang="en-US" sz="1900" b="0" i="0">
                        <a:solidFill>
                          <a:srgbClr val="000000"/>
                        </a:solidFill>
                        <a:latin typeface="Cambria Math" panose="02040503050406030204" pitchFamily="18" charset="0"/>
                      </a:rPr>
                      <m:t>Y</m:t>
                    </m:r>
                    <m:r>
                      <a:rPr lang="en-US" altLang="en-US" sz="1900" b="0" i="0">
                        <a:solidFill>
                          <a:srgbClr val="000000"/>
                        </a:solidFill>
                        <a:latin typeface="Cambria Math" panose="02040503050406030204" pitchFamily="18" charset="0"/>
                      </a:rPr>
                      <m:t>,</m:t>
                    </m:r>
                    <m:r>
                      <m:rPr>
                        <m:sty m:val="p"/>
                      </m:rPr>
                      <a:rPr lang="en-US" altLang="en-US" sz="1900" b="0" i="0">
                        <a:solidFill>
                          <a:srgbClr val="000000"/>
                        </a:solidFill>
                        <a:latin typeface="Cambria Math" panose="02040503050406030204" pitchFamily="18" charset="0"/>
                      </a:rPr>
                      <m:t>X</m:t>
                    </m:r>
                    <m:r>
                      <a:rPr lang="en-US" altLang="en-US" sz="1900" b="0" i="0">
                        <a:solidFill>
                          <a:srgbClr val="000000"/>
                        </a:solidFill>
                        <a:latin typeface="Cambria Math" panose="02040503050406030204" pitchFamily="18" charset="0"/>
                      </a:rPr>
                      <m:t>)</m:t>
                    </m:r>
                    <m:r>
                      <a:rPr lang="en-US" altLang="en-US" sz="1900" i="1">
                        <a:solidFill>
                          <a:srgbClr val="000000"/>
                        </a:solidFill>
                        <a:latin typeface="Cambria Math" panose="02040503050406030204" pitchFamily="18" charset="0"/>
                        <a:ea typeface="Cambria Math" panose="02040503050406030204" pitchFamily="18" charset="0"/>
                      </a:rPr>
                      <m:t>≠</m:t>
                    </m:r>
                    <m:r>
                      <m:rPr>
                        <m:nor/>
                      </m:rPr>
                      <a:rPr lang="en-US" altLang="en-US" sz="1900">
                        <a:solidFill>
                          <a:srgbClr val="000000"/>
                        </a:solidFill>
                      </a:rPr>
                      <m:t> </m:t>
                    </m:r>
                    <m:r>
                      <m:rPr>
                        <m:nor/>
                      </m:rPr>
                      <a:rPr lang="en-US" altLang="en-US" sz="1900" b="0" i="0">
                        <a:solidFill>
                          <a:srgbClr val="000000"/>
                        </a:solidFill>
                      </a:rPr>
                      <m:t>PR</m:t>
                    </m:r>
                    <m:r>
                      <m:rPr>
                        <m:nor/>
                      </m:rPr>
                      <a:rPr lang="en-US" altLang="en-US" sz="1900" b="0" i="0">
                        <a:solidFill>
                          <a:srgbClr val="000000"/>
                        </a:solidFill>
                      </a:rPr>
                      <m:t> (</m:t>
                    </m:r>
                    <m:r>
                      <m:rPr>
                        <m:nor/>
                      </m:rPr>
                      <a:rPr lang="en-US" altLang="en-US" sz="1900" b="0" i="0">
                        <a:solidFill>
                          <a:srgbClr val="000000"/>
                        </a:solidFill>
                      </a:rPr>
                      <m:t>Y</m:t>
                    </m:r>
                    <m:r>
                      <m:rPr>
                        <m:nor/>
                      </m:rPr>
                      <a:rPr lang="en-US" altLang="en-US" sz="1900" b="0" i="0">
                        <a:solidFill>
                          <a:srgbClr val="000000"/>
                        </a:solidFill>
                      </a:rPr>
                      <m:t> </m:t>
                    </m:r>
                    <m:r>
                      <m:rPr>
                        <m:nor/>
                      </m:rPr>
                      <a:rPr lang="en-US" altLang="en-US" sz="1900" b="0" i="0">
                        <a:solidFill>
                          <a:srgbClr val="000000"/>
                        </a:solidFill>
                      </a:rPr>
                      <m:t>missing</m:t>
                    </m:r>
                    <m:r>
                      <m:rPr>
                        <m:nor/>
                      </m:rPr>
                      <a:rPr lang="en-US" altLang="en-US" sz="1900" b="0" i="0">
                        <a:solidFill>
                          <a:srgbClr val="000000"/>
                        </a:solidFill>
                      </a:rPr>
                      <m:t>|</m:t>
                    </m:r>
                    <m:r>
                      <m:rPr>
                        <m:nor/>
                      </m:rPr>
                      <a:rPr lang="en-US" altLang="en-US" sz="1900" b="0" i="0">
                        <a:solidFill>
                          <a:srgbClr val="000000"/>
                        </a:solidFill>
                      </a:rPr>
                      <m:t>X</m:t>
                    </m:r>
                    <m:r>
                      <m:rPr>
                        <m:nor/>
                      </m:rPr>
                      <a:rPr lang="en-US" altLang="en-US" sz="1900" b="0" i="0">
                        <a:solidFill>
                          <a:srgbClr val="000000"/>
                        </a:solidFill>
                      </a:rPr>
                      <m:t>)</m:t>
                    </m:r>
                  </m:oMath>
                </a14:m>
                <a:endParaRPr lang="en-US" altLang="en-US" sz="1900" dirty="0">
                  <a:solidFill>
                    <a:srgbClr val="000000"/>
                  </a:solidFill>
                </a:endParaRPr>
              </a:p>
              <a:p>
                <a:pPr eaLnBrk="1" hangingPunct="1"/>
                <a:r>
                  <a:rPr lang="en-US" altLang="en-US" sz="1900" dirty="0">
                    <a:solidFill>
                      <a:srgbClr val="000000"/>
                    </a:solidFill>
                  </a:rPr>
                  <a:t>Example: an alcohol study which records blood alcohol levels every Monday morning. Patients who binge over the weekend and miss their Monday visit have data that are MNAR</a:t>
                </a:r>
              </a:p>
              <a:p>
                <a:pPr lvl="1" eaLnBrk="1" hangingPunct="1">
                  <a:buFont typeface="Arial" panose="020B0604020202020204" pitchFamily="34" charset="0"/>
                  <a:buChar char="•"/>
                </a:pPr>
                <a:r>
                  <a:rPr lang="en-US" altLang="en-US" sz="1900" dirty="0">
                    <a:solidFill>
                      <a:srgbClr val="000000"/>
                    </a:solidFill>
                  </a:rPr>
                  <a:t>If they came in their blood alcohol level would be high</a:t>
                </a:r>
              </a:p>
              <a:p>
                <a:pPr lvl="1" eaLnBrk="1" hangingPunct="1">
                  <a:buFont typeface="Arial" panose="020B0604020202020204" pitchFamily="34" charset="0"/>
                  <a:buChar char="•"/>
                </a:pPr>
                <a:r>
                  <a:rPr lang="en-US" altLang="en-US" sz="1900" dirty="0">
                    <a:solidFill>
                      <a:srgbClr val="000000"/>
                    </a:solidFill>
                  </a:rPr>
                  <a:t>Their missing data are directly related to their blood alcohol level</a:t>
                </a:r>
              </a:p>
              <a:p>
                <a:pPr eaLnBrk="1" hangingPunct="1"/>
                <a:r>
                  <a:rPr lang="en-US" altLang="en-US" sz="1900" dirty="0">
                    <a:solidFill>
                      <a:srgbClr val="000000"/>
                    </a:solidFill>
                  </a:rPr>
                  <a:t>Analytic methods are more complex and involve joint modeling of the outcome and missing data mechanisms</a:t>
                </a:r>
              </a:p>
              <a:p>
                <a:pPr marL="0" indent="0">
                  <a:buNone/>
                </a:pPr>
                <a:endParaRPr lang="en-US" altLang="en-US" sz="1900" dirty="0">
                  <a:solidFill>
                    <a:srgbClr val="000000"/>
                  </a:solidFill>
                </a:endParaRPr>
              </a:p>
              <a:p>
                <a:pPr eaLnBrk="1" hangingPunct="1">
                  <a:buFont typeface="Wingdings" panose="05000000000000000000" pitchFamily="2" charset="2"/>
                  <a:buNone/>
                </a:pPr>
                <a:r>
                  <a:rPr lang="en-US" altLang="en-US" sz="1900" dirty="0">
                    <a:solidFill>
                      <a:srgbClr val="000000"/>
                    </a:solidFill>
                  </a:rPr>
                  <a:t> </a:t>
                </a:r>
              </a:p>
            </p:txBody>
          </p:sp>
        </mc:Choice>
        <mc:Fallback xmlns="">
          <p:sp>
            <p:nvSpPr>
              <p:cNvPr id="79875" name="Rectangle 1027"/>
              <p:cNvSpPr>
                <a:spLocks noGrp="1" noRot="1" noChangeAspect="1" noMove="1" noResize="1" noEditPoints="1" noAdjustHandles="1" noChangeArrowheads="1" noChangeShapeType="1" noTextEdit="1"/>
              </p:cNvSpPr>
              <p:nvPr>
                <p:ph idx="1"/>
              </p:nvPr>
            </p:nvSpPr>
            <p:spPr>
              <a:xfrm>
                <a:off x="5931086" y="146191"/>
                <a:ext cx="5920409" cy="6843238"/>
              </a:xfrm>
              <a:blipFill>
                <a:blip r:embed="rId4"/>
                <a:stretch>
                  <a:fillRect l="-824" r="-1442"/>
                </a:stretch>
              </a:blipFill>
            </p:spPr>
            <p:txBody>
              <a:bodyPr/>
              <a:lstStyle/>
              <a:p>
                <a:r>
                  <a:rPr lang="en-US">
                    <a:noFill/>
                  </a:rPr>
                  <a:t> </a:t>
                </a:r>
              </a:p>
            </p:txBody>
          </p:sp>
        </mc:Fallback>
      </mc:AlternateContent>
      <p:sp>
        <p:nvSpPr>
          <p:cNvPr id="79876" name="Rectangle 3"/>
          <p:cNvSpPr>
            <a:spLocks noGrp="1" noChangeArrowheads="1"/>
          </p:cNvSpPr>
          <p:nvPr>
            <p:ph type="sldNum" sz="quarter" idx="12"/>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fld id="{6CE95CEE-E34E-41B4-BC9F-2E6D1FC41CFF}" type="slidenum">
              <a:rPr lang="en-US" altLang="en-US" sz="1000">
                <a:solidFill>
                  <a:srgbClr val="898989"/>
                </a:solidFill>
                <a:latin typeface="Arial" panose="020B0604020202020204" pitchFamily="34" charset="0"/>
              </a:rPr>
              <a:pPr>
                <a:spcBef>
                  <a:spcPct val="0"/>
                </a:spcBef>
                <a:spcAft>
                  <a:spcPts val="600"/>
                </a:spcAft>
                <a:buFontTx/>
                <a:buNone/>
              </a:pPr>
              <a:t>16</a:t>
            </a:fld>
            <a:endParaRPr lang="en-US" altLang="en-US" sz="1000">
              <a:solidFill>
                <a:srgbClr val="898989"/>
              </a:solidFill>
              <a:latin typeface="Arial" panose="020B0604020202020204" pitchFamily="34" charset="0"/>
            </a:endParaRPr>
          </a:p>
        </p:txBody>
      </p:sp>
    </p:spTree>
    <p:extLst>
      <p:ext uri="{BB962C8B-B14F-4D97-AF65-F5344CB8AC3E}">
        <p14:creationId xmlns:p14="http://schemas.microsoft.com/office/powerpoint/2010/main" val="588421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220636" cy="6858000"/>
          </a:xfrm>
          <a:prstGeom prst="rect">
            <a:avLst/>
          </a:prstGeom>
        </p:spPr>
      </p:pic>
      <p:sp>
        <p:nvSpPr>
          <p:cNvPr id="2" name="Title 1"/>
          <p:cNvSpPr>
            <a:spLocks noGrp="1"/>
          </p:cNvSpPr>
          <p:nvPr>
            <p:ph type="title"/>
          </p:nvPr>
        </p:nvSpPr>
        <p:spPr>
          <a:xfrm>
            <a:off x="640079" y="2023236"/>
            <a:ext cx="3659777" cy="2820908"/>
          </a:xfrm>
        </p:spPr>
        <p:txBody>
          <a:bodyPr>
            <a:normAutofit/>
          </a:bodyPr>
          <a:lstStyle/>
          <a:p>
            <a:r>
              <a:rPr lang="en-US" sz="4000" dirty="0">
                <a:solidFill>
                  <a:srgbClr val="FFFFFF"/>
                </a:solidFill>
              </a:rPr>
              <a:t>MNAR Example </a:t>
            </a:r>
          </a:p>
        </p:txBody>
      </p:sp>
      <p:sp>
        <p:nvSpPr>
          <p:cNvPr id="9" name="Slide Number Placeholder 8"/>
          <p:cNvSpPr>
            <a:spLocks noGrp="1"/>
          </p:cNvSpPr>
          <p:nvPr>
            <p:ph type="sldNum" sz="quarter" idx="12"/>
          </p:nvPr>
        </p:nvSpPr>
        <p:spPr>
          <a:xfrm>
            <a:off x="10825930" y="6223702"/>
            <a:ext cx="570728" cy="314067"/>
          </a:xfrm>
        </p:spPr>
        <p:txBody>
          <a:bodyPr>
            <a:normAutofit/>
          </a:bodyPr>
          <a:lstStyle/>
          <a:p>
            <a:pPr>
              <a:spcAft>
                <a:spcPts val="600"/>
              </a:spcAft>
              <a:defRPr/>
            </a:pPr>
            <a:fld id="{BDCFB434-A54A-4936-ABE8-D98B7199F5DD}" type="slidenum">
              <a:rPr lang="en-US" sz="1000">
                <a:solidFill>
                  <a:srgbClr val="898989"/>
                </a:solidFill>
              </a:rPr>
              <a:pPr>
                <a:spcAft>
                  <a:spcPts val="600"/>
                </a:spcAft>
                <a:defRPr/>
              </a:pPr>
              <a:t>17</a:t>
            </a:fld>
            <a:endParaRPr lang="en-US" sz="1000">
              <a:solidFill>
                <a:srgbClr val="898989"/>
              </a:solidFill>
            </a:endParaRPr>
          </a:p>
        </p:txBody>
      </p:sp>
      <p:graphicFrame>
        <p:nvGraphicFramePr>
          <p:cNvPr id="12" name="Content Placeholder 2">
            <a:extLst>
              <a:ext uri="{FF2B5EF4-FFF2-40B4-BE49-F238E27FC236}">
                <a16:creationId xmlns:a16="http://schemas.microsoft.com/office/drawing/2014/main" id="{7339135D-D4A1-4BA6-A450-D02E3FA6CCA8}"/>
              </a:ext>
            </a:extLst>
          </p:cNvPr>
          <p:cNvGraphicFramePr>
            <a:graphicFrameLocks noGrp="1"/>
          </p:cNvGraphicFramePr>
          <p:nvPr>
            <p:ph idx="1"/>
            <p:extLst>
              <p:ext uri="{D42A27DB-BD31-4B8C-83A1-F6EECF244321}">
                <p14:modId xmlns:p14="http://schemas.microsoft.com/office/powerpoint/2010/main" val="3963818640"/>
              </p:ext>
            </p:extLst>
          </p:nvPr>
        </p:nvGraphicFramePr>
        <p:xfrm>
          <a:off x="4688288" y="187307"/>
          <a:ext cx="8230291" cy="6501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0264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MNAR Example Calc</a:t>
            </a:r>
          </a:p>
        </p:txBody>
      </p:sp>
      <p:sp>
        <p:nvSpPr>
          <p:cNvPr id="4" name="Content Placeholder 3"/>
          <p:cNvSpPr>
            <a:spLocks noGrp="1"/>
          </p:cNvSpPr>
          <p:nvPr>
            <p:ph idx="1"/>
          </p:nvPr>
        </p:nvSpPr>
        <p:spPr>
          <a:xfrm>
            <a:off x="4260911" y="171015"/>
            <a:ext cx="7742648" cy="6396651"/>
          </a:xfrm>
        </p:spPr>
        <p:txBody>
          <a:bodyPr anchor="ctr">
            <a:normAutofit/>
          </a:bodyPr>
          <a:lstStyle/>
          <a:p>
            <a:r>
              <a:rPr lang="en-US" sz="3200" dirty="0"/>
              <a:t>Suppose the average FEV</a:t>
            </a:r>
            <a:r>
              <a:rPr lang="en-US" sz="3200" baseline="-25000" dirty="0"/>
              <a:t>1</a:t>
            </a:r>
            <a:r>
              <a:rPr lang="en-US" sz="3200" dirty="0"/>
              <a:t> of those withdrawn at 12 weeks is 10% less than what MAR would predict. If this is correct we can get sensible estimates for 12-week FEV</a:t>
            </a:r>
            <a:r>
              <a:rPr lang="en-US" sz="3200" baseline="-25000" dirty="0"/>
              <a:t>1</a:t>
            </a:r>
            <a:r>
              <a:rPr lang="en-US" sz="3200" dirty="0"/>
              <a:t> if we:</a:t>
            </a:r>
            <a:endParaRPr lang="en-US" sz="3200" dirty="0">
              <a:cs typeface="Calibri"/>
            </a:endParaRPr>
          </a:p>
          <a:p>
            <a:pPr lvl="1"/>
            <a:r>
              <a:rPr lang="en-US" sz="3200" dirty="0"/>
              <a:t>Calculate the average for the missing 57 patients under MAR</a:t>
            </a:r>
            <a:endParaRPr lang="en-US" sz="3200" dirty="0">
              <a:cs typeface="Calibri"/>
            </a:endParaRPr>
          </a:p>
          <a:p>
            <a:pPr lvl="1"/>
            <a:r>
              <a:rPr lang="en-US" sz="3200" dirty="0"/>
              <a:t>Reduce this by 10%</a:t>
            </a:r>
            <a:endParaRPr lang="en-US" sz="3200" dirty="0">
              <a:cs typeface="Calibri"/>
            </a:endParaRPr>
          </a:p>
          <a:p>
            <a:pPr lvl="1"/>
            <a:r>
              <a:rPr lang="en-US" sz="3200" dirty="0"/>
              <a:t>Average this with the 35 observed 12- week FEV</a:t>
            </a:r>
            <a:r>
              <a:rPr lang="en-US" sz="3200" baseline="-25000" dirty="0"/>
              <a:t>1</a:t>
            </a:r>
            <a:r>
              <a:rPr lang="en-US" sz="3200" dirty="0"/>
              <a:t>s.</a:t>
            </a:r>
            <a:endParaRPr lang="en-US" sz="3200" dirty="0">
              <a:cs typeface="Calibri"/>
            </a:endParaRPr>
          </a:p>
        </p:txBody>
      </p:sp>
      <p:sp>
        <p:nvSpPr>
          <p:cNvPr id="9" name="Slide Number Placeholder 8"/>
          <p:cNvSpPr>
            <a:spLocks noGrp="1"/>
          </p:cNvSpPr>
          <p:nvPr>
            <p:ph type="sldNum" sz="quarter" idx="12"/>
          </p:nvPr>
        </p:nvSpPr>
        <p:spPr>
          <a:xfrm>
            <a:off x="11704320" y="6455664"/>
            <a:ext cx="448056" cy="365125"/>
          </a:xfrm>
        </p:spPr>
        <p:txBody>
          <a:bodyPr>
            <a:normAutofit/>
          </a:bodyPr>
          <a:lstStyle/>
          <a:p>
            <a:pPr>
              <a:spcAft>
                <a:spcPts val="600"/>
              </a:spcAft>
              <a:defRPr/>
            </a:pPr>
            <a:fld id="{BDCFB434-A54A-4936-ABE8-D98B7199F5DD}" type="slidenum">
              <a:rPr lang="en-US" sz="1100">
                <a:solidFill>
                  <a:schemeClr val="tx1">
                    <a:lumMod val="50000"/>
                    <a:lumOff val="50000"/>
                  </a:schemeClr>
                </a:solidFill>
              </a:rPr>
              <a:pPr>
                <a:spcAft>
                  <a:spcPts val="600"/>
                </a:spcAft>
                <a:defRPr/>
              </a:pPr>
              <a:t>18</a:t>
            </a:fld>
            <a:endParaRPr lang="en-US" sz="1100">
              <a:solidFill>
                <a:schemeClr val="tx1">
                  <a:lumMod val="50000"/>
                  <a:lumOff val="50000"/>
                </a:schemeClr>
              </a:solidFill>
            </a:endParaRPr>
          </a:p>
        </p:txBody>
      </p:sp>
    </p:spTree>
    <p:extLst>
      <p:ext uri="{BB962C8B-B14F-4D97-AF65-F5344CB8AC3E}">
        <p14:creationId xmlns:p14="http://schemas.microsoft.com/office/powerpoint/2010/main" val="395336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10">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2">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11147" y="365760"/>
            <a:ext cx="7569706" cy="1288238"/>
          </a:xfrm>
        </p:spPr>
        <p:txBody>
          <a:bodyPr anchor="ctr">
            <a:normAutofit/>
          </a:bodyPr>
          <a:lstStyle/>
          <a:p>
            <a:pPr algn="ctr"/>
            <a:r>
              <a:rPr lang="en-US" dirty="0"/>
              <a:t>MNAR Example Calc</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165569" y="1956816"/>
                <a:ext cx="7860863" cy="4024884"/>
              </a:xfrm>
            </p:spPr>
            <p:txBody>
              <a:bodyPr anchor="t">
                <a:normAutofit/>
              </a:bodyPr>
              <a:lstStyle/>
              <a:p>
                <a:pPr marL="342900" lvl="1" indent="-342900">
                  <a:buFontTx/>
                  <a:buChar char="•"/>
                </a:pPr>
                <a:r>
                  <a:rPr lang="en-US"/>
                  <a:t>Low baseline (n=15) 1.861</a:t>
                </a:r>
              </a:p>
              <a:p>
                <a:pPr marL="342900" lvl="1" indent="-342900">
                  <a:buFontTx/>
                  <a:buChar char="•"/>
                </a:pPr>
                <a:r>
                  <a:rPr lang="en-US"/>
                  <a:t>High baseline (n=20) 2.23</a:t>
                </a:r>
              </a:p>
              <a:p>
                <a:r>
                  <a:rPr lang="en-US" sz="2400"/>
                  <a:t>Missing Low = 1.861*0.90 =1.6749</a:t>
                </a:r>
              </a:p>
              <a:p>
                <a:r>
                  <a:rPr lang="en-US" sz="2400"/>
                  <a:t>Missing High= 2.23*0.90 = 2.007</a:t>
                </a:r>
              </a:p>
              <a:p>
                <a:r>
                  <a:rPr lang="en-US" sz="2400"/>
                  <a:t>MNAR estimate:</a:t>
                </a:r>
              </a:p>
              <a:p>
                <a:pPr marL="0" indent="0">
                  <a:buNone/>
                </a:pPr>
                <a:endParaRPr lang="en-US" sz="2400"/>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15∗1.861+31∗1.6749+20∗2.23+26∗2.007</m:t>
                          </m:r>
                        </m:num>
                        <m:den>
                          <m:r>
                            <a:rPr lang="en-US" sz="2400" i="1">
                              <a:latin typeface="Cambria Math" panose="02040503050406030204" pitchFamily="18" charset="0"/>
                            </a:rPr>
                            <m:t>92</m:t>
                          </m:r>
                        </m:den>
                      </m:f>
                      <m:r>
                        <a:rPr lang="en-US" sz="2400">
                          <a:latin typeface="Cambria Math" panose="02040503050406030204" pitchFamily="18" charset="0"/>
                        </a:rPr>
                        <m:t>=1.92</m:t>
                      </m:r>
                    </m:oMath>
                  </m:oMathPara>
                </a14:m>
                <a:endParaRPr lang="en-US" sz="2400" dirty="0"/>
              </a:p>
              <a:p>
                <a:endParaRPr lang="en-US" sz="240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165569" y="1956816"/>
                <a:ext cx="7860863" cy="4024884"/>
              </a:xfrm>
              <a:blipFill>
                <a:blip r:embed="rId2"/>
                <a:stretch>
                  <a:fillRect l="-1240" t="-227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a:xfrm>
            <a:off x="11263713" y="6108192"/>
            <a:ext cx="548640" cy="548640"/>
          </a:xfrm>
          <a:prstGeom prst="ellipse">
            <a:avLst/>
          </a:prstGeom>
          <a:solidFill>
            <a:srgbClr val="808080"/>
          </a:solidFill>
        </p:spPr>
        <p:txBody>
          <a:bodyPr>
            <a:normAutofit/>
          </a:bodyPr>
          <a:lstStyle/>
          <a:p>
            <a:pPr algn="ctr">
              <a:spcAft>
                <a:spcPts val="600"/>
              </a:spcAft>
              <a:defRPr/>
            </a:pPr>
            <a:fld id="{BDCFB434-A54A-4936-ABE8-D98B7199F5DD}" type="slidenum">
              <a:rPr lang="en-US" sz="1500">
                <a:solidFill>
                  <a:srgbClr val="FFFFFF"/>
                </a:solidFill>
              </a:rPr>
              <a:pPr algn="ctr">
                <a:spcAft>
                  <a:spcPts val="600"/>
                </a:spcAft>
                <a:defRPr/>
              </a:pPr>
              <a:t>19</a:t>
            </a:fld>
            <a:endParaRPr lang="en-US" sz="1500">
              <a:solidFill>
                <a:srgbClr val="FFFFFF"/>
              </a:solidFill>
            </a:endParaRPr>
          </a:p>
        </p:txBody>
      </p:sp>
    </p:spTree>
    <p:extLst>
      <p:ext uri="{BB962C8B-B14F-4D97-AF65-F5344CB8AC3E}">
        <p14:creationId xmlns:p14="http://schemas.microsoft.com/office/powerpoint/2010/main" val="2041993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9634" name="Rectangle 2"/>
          <p:cNvSpPr>
            <a:spLocks noGrp="1" noChangeArrowheads="1"/>
          </p:cNvSpPr>
          <p:nvPr>
            <p:ph type="title"/>
          </p:nvPr>
        </p:nvSpPr>
        <p:spPr>
          <a:xfrm>
            <a:off x="640079" y="2053641"/>
            <a:ext cx="3669161" cy="2760098"/>
          </a:xfrm>
        </p:spPr>
        <p:txBody>
          <a:bodyPr>
            <a:normAutofit/>
          </a:bodyPr>
          <a:lstStyle/>
          <a:p>
            <a:pPr eaLnBrk="1" hangingPunct="1"/>
            <a:r>
              <a:rPr lang="en-US" altLang="en-US">
                <a:solidFill>
                  <a:srgbClr val="FFFFFF"/>
                </a:solidFill>
              </a:rPr>
              <a:t>Missing Data</a:t>
            </a:r>
          </a:p>
        </p:txBody>
      </p:sp>
      <p:sp>
        <p:nvSpPr>
          <p:cNvPr id="69635" name="Rectangle 3"/>
          <p:cNvSpPr>
            <a:spLocks noGrp="1" noChangeArrowheads="1"/>
          </p:cNvSpPr>
          <p:nvPr>
            <p:ph idx="1"/>
          </p:nvPr>
        </p:nvSpPr>
        <p:spPr>
          <a:xfrm>
            <a:off x="6090574" y="801866"/>
            <a:ext cx="5306084" cy="5230634"/>
          </a:xfrm>
        </p:spPr>
        <p:txBody>
          <a:bodyPr anchor="ctr">
            <a:normAutofit/>
          </a:bodyPr>
          <a:lstStyle/>
          <a:p>
            <a:r>
              <a:rPr lang="en-US" altLang="en-US" sz="2400">
                <a:solidFill>
                  <a:srgbClr val="000000"/>
                </a:solidFill>
              </a:rPr>
              <a:t>Definition: </a:t>
            </a:r>
            <a:r>
              <a:rPr lang="en-US" sz="2400">
                <a:solidFill>
                  <a:srgbClr val="000000"/>
                </a:solidFill>
              </a:rPr>
              <a:t>Missing data are defined as values that are not available and that would be meaningful for analysis if they were observed.</a:t>
            </a:r>
            <a:endParaRPr lang="en-US" altLang="en-US" sz="2400">
              <a:solidFill>
                <a:srgbClr val="000000"/>
              </a:solidFill>
            </a:endParaRPr>
          </a:p>
        </p:txBody>
      </p:sp>
      <p:sp>
        <p:nvSpPr>
          <p:cNvPr id="69636" name="Rectangle 3"/>
          <p:cNvSpPr>
            <a:spLocks noGrp="1" noChangeArrowheads="1"/>
          </p:cNvSpPr>
          <p:nvPr>
            <p:ph type="sldNum" sz="quarter" idx="12"/>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fld id="{4D2B880F-124A-4604-BBFE-B2DB125461E9}" type="slidenum">
              <a:rPr lang="en-US" altLang="en-US" sz="1000">
                <a:solidFill>
                  <a:srgbClr val="898989"/>
                </a:solidFill>
                <a:latin typeface="Arial" panose="020B0604020202020204" pitchFamily="34" charset="0"/>
              </a:rPr>
              <a:pPr>
                <a:spcBef>
                  <a:spcPct val="0"/>
                </a:spcBef>
                <a:spcAft>
                  <a:spcPts val="600"/>
                </a:spcAft>
                <a:buFontTx/>
                <a:buNone/>
              </a:pPr>
              <a:t>2</a:t>
            </a:fld>
            <a:endParaRPr lang="en-US" altLang="en-US" sz="1000">
              <a:solidFill>
                <a:srgbClr val="898989"/>
              </a:solidFill>
              <a:latin typeface="Arial" panose="020B0604020202020204" pitchFamily="34" charset="0"/>
            </a:endParaRPr>
          </a:p>
        </p:txBody>
      </p:sp>
    </p:spTree>
    <p:extLst>
      <p:ext uri="{BB962C8B-B14F-4D97-AF65-F5344CB8AC3E}">
        <p14:creationId xmlns:p14="http://schemas.microsoft.com/office/powerpoint/2010/main" val="104190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051" y="619126"/>
            <a:ext cx="8930091"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605" y="6477001"/>
            <a:ext cx="2828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DA057CF-D5B8-41B2-B16C-AC01D740C386}" type="slidenum">
              <a:rPr lang="en-US" smtClean="0"/>
              <a:pPr>
                <a:defRPr/>
              </a:pPr>
              <a:t>20</a:t>
            </a:fld>
            <a:endParaRPr lang="en-US"/>
          </a:p>
        </p:txBody>
      </p:sp>
    </p:spTree>
    <p:extLst>
      <p:ext uri="{BB962C8B-B14F-4D97-AF65-F5344CB8AC3E}">
        <p14:creationId xmlns:p14="http://schemas.microsoft.com/office/powerpoint/2010/main" val="3744582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Ignorable Missingness</a:t>
            </a:r>
          </a:p>
        </p:txBody>
      </p:sp>
      <p:sp>
        <p:nvSpPr>
          <p:cNvPr id="3" name="Content Placeholder 2"/>
          <p:cNvSpPr>
            <a:spLocks noGrp="1"/>
          </p:cNvSpPr>
          <p:nvPr>
            <p:ph idx="1"/>
          </p:nvPr>
        </p:nvSpPr>
        <p:spPr>
          <a:xfrm>
            <a:off x="5789318" y="447448"/>
            <a:ext cx="5890874" cy="5709099"/>
          </a:xfrm>
        </p:spPr>
        <p:txBody>
          <a:bodyPr vert="horz" lIns="91440" tIns="45720" rIns="91440" bIns="45720" rtlCol="0" anchor="ctr">
            <a:noAutofit/>
          </a:bodyPr>
          <a:lstStyle/>
          <a:p>
            <a:pPr eaLnBrk="1" hangingPunct="1"/>
            <a:r>
              <a:rPr lang="en-US" altLang="en-US" sz="3200" dirty="0">
                <a:solidFill>
                  <a:srgbClr val="000000"/>
                </a:solidFill>
              </a:rPr>
              <a:t>Do not need to model the relation between the outcome of interest and the probability of missing</a:t>
            </a:r>
            <a:endParaRPr lang="en-US" altLang="en-US" sz="3200" dirty="0">
              <a:solidFill>
                <a:srgbClr val="000000"/>
              </a:solidFill>
              <a:cs typeface="Calibri"/>
            </a:endParaRPr>
          </a:p>
          <a:p>
            <a:pPr lvl="1" eaLnBrk="1" hangingPunct="1"/>
            <a:r>
              <a:rPr lang="en-US" altLang="en-US" sz="3200" dirty="0">
                <a:solidFill>
                  <a:srgbClr val="000000"/>
                </a:solidFill>
              </a:rPr>
              <a:t>MCAR/MAR are termed ignorable – can ignore (i.e., not model missingness) missing data and get unbiased treatment differences</a:t>
            </a:r>
            <a:endParaRPr lang="en-US" altLang="en-US" sz="3200" dirty="0">
              <a:solidFill>
                <a:srgbClr val="000000"/>
              </a:solidFill>
              <a:cs typeface="Calibri"/>
            </a:endParaRPr>
          </a:p>
          <a:p>
            <a:pPr lvl="1" eaLnBrk="1" hangingPunct="1"/>
            <a:r>
              <a:rPr lang="en-US" altLang="en-US" sz="3200" dirty="0">
                <a:solidFill>
                  <a:srgbClr val="000000"/>
                </a:solidFill>
              </a:rPr>
              <a:t>MNAR termed nonignorable missingness – can’t ignore the missing data</a:t>
            </a:r>
            <a:endParaRPr lang="en-US" altLang="en-US" sz="3200" dirty="0">
              <a:solidFill>
                <a:srgbClr val="000000"/>
              </a:solidFill>
              <a:cs typeface="Calibri"/>
            </a:endParaRPr>
          </a:p>
          <a:p>
            <a:pPr marL="0" indent="0">
              <a:buNone/>
            </a:pPr>
            <a:endParaRPr lang="en-US" sz="2400" dirty="0">
              <a:solidFill>
                <a:srgbClr val="000000"/>
              </a:solidFill>
            </a:endParaRPr>
          </a:p>
        </p:txBody>
      </p:sp>
      <p:sp>
        <p:nvSpPr>
          <p:cNvPr id="4" name="Slide Number Placeholder 3"/>
          <p:cNvSpPr>
            <a:spLocks noGrp="1"/>
          </p:cNvSpPr>
          <p:nvPr>
            <p:ph type="sldNum" sz="quarter" idx="12"/>
          </p:nvPr>
        </p:nvSpPr>
        <p:spPr>
          <a:xfrm>
            <a:off x="10825930" y="6223702"/>
            <a:ext cx="570728" cy="314067"/>
          </a:xfrm>
        </p:spPr>
        <p:txBody>
          <a:bodyPr>
            <a:normAutofit/>
          </a:bodyPr>
          <a:lstStyle/>
          <a:p>
            <a:pPr>
              <a:spcAft>
                <a:spcPts val="600"/>
              </a:spcAft>
              <a:defRPr/>
            </a:pPr>
            <a:fld id="{BDCFB434-A54A-4936-ABE8-D98B7199F5DD}" type="slidenum">
              <a:rPr lang="en-US" sz="1000">
                <a:solidFill>
                  <a:srgbClr val="898989"/>
                </a:solidFill>
              </a:rPr>
              <a:pPr>
                <a:spcAft>
                  <a:spcPts val="600"/>
                </a:spcAft>
                <a:defRPr/>
              </a:pPr>
              <a:t>21</a:t>
            </a:fld>
            <a:endParaRPr lang="en-US" sz="1000">
              <a:solidFill>
                <a:srgbClr val="898989"/>
              </a:solidFill>
            </a:endParaRPr>
          </a:p>
        </p:txBody>
      </p:sp>
    </p:spTree>
    <p:extLst>
      <p:ext uri="{BB962C8B-B14F-4D97-AF65-F5344CB8AC3E}">
        <p14:creationId xmlns:p14="http://schemas.microsoft.com/office/powerpoint/2010/main" val="2163591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6687615" y="1950735"/>
            <a:ext cx="5355345" cy="2023673"/>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6000" b="1" kern="1200" dirty="0">
                <a:solidFill>
                  <a:srgbClr val="000000"/>
                </a:solidFill>
                <a:latin typeface="+mj-lt"/>
                <a:ea typeface="+mj-ea"/>
                <a:cs typeface="+mj-cs"/>
              </a:rPr>
              <a:t>Can we test the missing data assumption?</a:t>
            </a:r>
            <a:endParaRPr lang="en-US" sz="6000" b="1" kern="1200">
              <a:solidFill>
                <a:srgbClr val="000000"/>
              </a:solidFill>
              <a:latin typeface="+mj-lt"/>
              <a:ea typeface="+mj-ea"/>
              <a:cs typeface="Calibri Light"/>
            </a:endParaRPr>
          </a:p>
        </p:txBody>
      </p:sp>
      <p:sp>
        <p:nvSpPr>
          <p:cNvPr id="1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Question mark">
            <a:extLst>
              <a:ext uri="{FF2B5EF4-FFF2-40B4-BE49-F238E27FC236}">
                <a16:creationId xmlns:a16="http://schemas.microsoft.com/office/drawing/2014/main" id="{A234F3EC-260B-42A1-8108-ED811EBAF9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891018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missing data mechanism?</a:t>
            </a:r>
          </a:p>
        </p:txBody>
      </p:sp>
      <p:graphicFrame>
        <p:nvGraphicFramePr>
          <p:cNvPr id="3" name="Table 2"/>
          <p:cNvGraphicFramePr>
            <a:graphicFrameLocks noGrp="1"/>
          </p:cNvGraphicFramePr>
          <p:nvPr/>
        </p:nvGraphicFramePr>
        <p:xfrm>
          <a:off x="3499659" y="1786197"/>
          <a:ext cx="4098175" cy="4373544"/>
        </p:xfrm>
        <a:graphic>
          <a:graphicData uri="http://schemas.openxmlformats.org/drawingml/2006/table">
            <a:tbl>
              <a:tblPr>
                <a:tableStyleId>{5C22544A-7EE6-4342-B048-85BDC9FD1C3A}</a:tableStyleId>
              </a:tblPr>
              <a:tblGrid>
                <a:gridCol w="819635">
                  <a:extLst>
                    <a:ext uri="{9D8B030D-6E8A-4147-A177-3AD203B41FA5}">
                      <a16:colId xmlns:a16="http://schemas.microsoft.com/office/drawing/2014/main" val="3054974689"/>
                    </a:ext>
                  </a:extLst>
                </a:gridCol>
                <a:gridCol w="819635">
                  <a:extLst>
                    <a:ext uri="{9D8B030D-6E8A-4147-A177-3AD203B41FA5}">
                      <a16:colId xmlns:a16="http://schemas.microsoft.com/office/drawing/2014/main" val="2230647646"/>
                    </a:ext>
                  </a:extLst>
                </a:gridCol>
                <a:gridCol w="322533">
                  <a:extLst>
                    <a:ext uri="{9D8B030D-6E8A-4147-A177-3AD203B41FA5}">
                      <a16:colId xmlns:a16="http://schemas.microsoft.com/office/drawing/2014/main" val="3432036952"/>
                    </a:ext>
                  </a:extLst>
                </a:gridCol>
                <a:gridCol w="997527">
                  <a:extLst>
                    <a:ext uri="{9D8B030D-6E8A-4147-A177-3AD203B41FA5}">
                      <a16:colId xmlns:a16="http://schemas.microsoft.com/office/drawing/2014/main" val="3374201219"/>
                    </a:ext>
                  </a:extLst>
                </a:gridCol>
                <a:gridCol w="1138845">
                  <a:extLst>
                    <a:ext uri="{9D8B030D-6E8A-4147-A177-3AD203B41FA5}">
                      <a16:colId xmlns:a16="http://schemas.microsoft.com/office/drawing/2014/main" val="3939382528"/>
                    </a:ext>
                  </a:extLst>
                </a:gridCol>
              </a:tblGrid>
              <a:tr h="208264">
                <a:tc>
                  <a:txBody>
                    <a:bodyPr/>
                    <a:lstStyle/>
                    <a:p>
                      <a:pPr algn="ctr" fontAlgn="b"/>
                      <a:r>
                        <a:rPr lang="en-US" sz="1100" b="1" u="none" strike="noStrike" dirty="0">
                          <a:effectLst/>
                        </a:rPr>
                        <a:t>Gender</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QOL</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Gender</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QOL</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0143659"/>
                  </a:ext>
                </a:extLst>
              </a:tr>
              <a:tr h="208264">
                <a:tc>
                  <a:txBody>
                    <a:bodyPr/>
                    <a:lstStyle/>
                    <a:p>
                      <a:pPr algn="ctr" fontAlgn="b"/>
                      <a:r>
                        <a:rPr lang="en-US" sz="1100" u="none" strike="noStrike" dirty="0">
                          <a:effectLst/>
                        </a:rPr>
                        <a:t>M</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37.25915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34.97452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6137927"/>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39.40835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62.15797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792669"/>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41.16343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63.33755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1597065"/>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42.59105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63.37772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0175090"/>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43.05378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64.12457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8879449"/>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43.63327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F</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65.63644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1776523"/>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49.73106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F</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65.64179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2442892"/>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50.07303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F</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65.69763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8417880"/>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50.16646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F</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66.54611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9717830"/>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51.85708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F</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73.10746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5546843"/>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55.2866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F</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74.39784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0679186"/>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55.67153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F</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75.09628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39234"/>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59.72599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79.51964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6860888"/>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60.0891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87.37674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0286953"/>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60.99173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4775499"/>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61.20287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6243069"/>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62.06623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0154432"/>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62.61082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6850142"/>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67.67383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8586128"/>
                  </a:ext>
                </a:extLst>
              </a:tr>
              <a:tr h="208264">
                <a:tc>
                  <a:txBody>
                    <a:bodyPr/>
                    <a:lstStyle/>
                    <a:p>
                      <a:pPr algn="ctr"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8631940"/>
                  </a:ext>
                </a:extLst>
              </a:tr>
            </a:tbl>
          </a:graphicData>
        </a:graphic>
      </p:graphicFrame>
    </p:spTree>
    <p:extLst>
      <p:ext uri="{BB962C8B-B14F-4D97-AF65-F5344CB8AC3E}">
        <p14:creationId xmlns:p14="http://schemas.microsoft.com/office/powerpoint/2010/main" val="366212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Outline</a:t>
            </a:r>
          </a:p>
        </p:txBody>
      </p:sp>
      <p:graphicFrame>
        <p:nvGraphicFramePr>
          <p:cNvPr id="5" name="Content Placeholder 2">
            <a:extLst>
              <a:ext uri="{FF2B5EF4-FFF2-40B4-BE49-F238E27FC236}">
                <a16:creationId xmlns:a16="http://schemas.microsoft.com/office/drawing/2014/main" id="{30B37764-11A3-4C2D-9FE7-AC4DDB21763B}"/>
              </a:ext>
            </a:extLst>
          </p:cNvPr>
          <p:cNvGraphicFramePr>
            <a:graphicFrameLocks noGrp="1"/>
          </p:cNvGraphicFramePr>
          <p:nvPr>
            <p:ph idx="1"/>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0" name="Arrow: Left 59">
            <a:extLst>
              <a:ext uri="{FF2B5EF4-FFF2-40B4-BE49-F238E27FC236}">
                <a16:creationId xmlns:a16="http://schemas.microsoft.com/office/drawing/2014/main" id="{89BA808C-59B5-4D5B-9586-05D0DD1F7A5C}"/>
              </a:ext>
            </a:extLst>
          </p:cNvPr>
          <p:cNvSpPr/>
          <p:nvPr/>
        </p:nvSpPr>
        <p:spPr>
          <a:xfrm>
            <a:off x="11051921" y="4742433"/>
            <a:ext cx="978958" cy="4868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strips(down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057400" y="228600"/>
            <a:ext cx="7772400" cy="1143000"/>
          </a:xfrm>
        </p:spPr>
        <p:txBody>
          <a:bodyPr/>
          <a:lstStyle/>
          <a:p>
            <a:pPr eaLnBrk="1" hangingPunct="1"/>
            <a:r>
              <a:rPr lang="en-US" dirty="0"/>
              <a:t>Missing Data</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1295400"/>
            <a:ext cx="5400675" cy="513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219200"/>
            <a:ext cx="3806537"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939" y="4572001"/>
            <a:ext cx="3655286" cy="1281113"/>
          </a:xfrm>
          <a:prstGeom prst="rect">
            <a:avLst/>
          </a:prstGeom>
          <a:noFill/>
          <a:ln w="57150">
            <a:solidFill>
              <a:schemeClr val="tx1"/>
            </a:solidFill>
          </a:ln>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600200"/>
            <a:ext cx="3561510" cy="404717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defRPr/>
            </a:pPr>
            <a:fld id="{BDCFB434-A54A-4936-ABE8-D98B7199F5DD}" type="slidenum">
              <a:rPr lang="en-US" smtClean="0"/>
              <a:pPr>
                <a:defRPr/>
              </a:pPr>
              <a:t>25</a:t>
            </a:fld>
            <a:endParaRPr lang="en-US"/>
          </a:p>
        </p:txBody>
      </p:sp>
      <p:sp>
        <p:nvSpPr>
          <p:cNvPr id="3" name="Rectangle 2"/>
          <p:cNvSpPr/>
          <p:nvPr/>
        </p:nvSpPr>
        <p:spPr>
          <a:xfrm>
            <a:off x="565300" y="6428156"/>
            <a:ext cx="9607850" cy="261610"/>
          </a:xfrm>
          <a:prstGeom prst="rect">
            <a:avLst/>
          </a:prstGeom>
        </p:spPr>
        <p:txBody>
          <a:bodyPr wrap="square">
            <a:spAutoFit/>
          </a:bodyPr>
          <a:lstStyle/>
          <a:p>
            <a:r>
              <a:rPr lang="en-US" sz="1100" dirty="0">
                <a:solidFill>
                  <a:srgbClr val="4D4D4D"/>
                </a:solidFill>
                <a:latin typeface="ff-quadraat-web-pro"/>
              </a:rPr>
              <a:t>Little RJ, </a:t>
            </a:r>
            <a:r>
              <a:rPr lang="en-US" sz="1100" dirty="0" err="1">
                <a:solidFill>
                  <a:srgbClr val="4D4D4D"/>
                </a:solidFill>
                <a:latin typeface="ff-quadraat-web-pro"/>
              </a:rPr>
              <a:t>D'Agostino</a:t>
            </a:r>
            <a:r>
              <a:rPr lang="en-US" sz="1100" dirty="0">
                <a:solidFill>
                  <a:srgbClr val="4D4D4D"/>
                </a:solidFill>
                <a:latin typeface="ff-quadraat-web-pro"/>
              </a:rPr>
              <a:t> R, Cohen ML, et al. The prevention and treatment of missing data in clinical trials. N </a:t>
            </a:r>
            <a:r>
              <a:rPr lang="en-US" sz="1100" dirty="0" err="1">
                <a:solidFill>
                  <a:srgbClr val="4D4D4D"/>
                </a:solidFill>
                <a:latin typeface="ff-quadraat-web-pro"/>
              </a:rPr>
              <a:t>Engl</a:t>
            </a:r>
            <a:r>
              <a:rPr lang="en-US" sz="1100" dirty="0">
                <a:solidFill>
                  <a:srgbClr val="4D4D4D"/>
                </a:solidFill>
                <a:latin typeface="ff-quadraat-web-pro"/>
              </a:rPr>
              <a:t> J Med 2012;367:1355-1360</a:t>
            </a:r>
            <a:endParaRPr lang="en-US" sz="1100" dirty="0"/>
          </a:p>
        </p:txBody>
      </p:sp>
    </p:spTree>
    <p:extLst>
      <p:ext uri="{BB962C8B-B14F-4D97-AF65-F5344CB8AC3E}">
        <p14:creationId xmlns:p14="http://schemas.microsoft.com/office/powerpoint/2010/main" val="127887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5" name="Rectangle 4"/>
          <p:cNvSpPr/>
          <p:nvPr/>
        </p:nvSpPr>
        <p:spPr>
          <a:xfrm>
            <a:off x="5003800" y="4292600"/>
            <a:ext cx="6489700" cy="1485900"/>
          </a:xfrm>
          <a:prstGeom prst="rect">
            <a:avLst/>
          </a:prstGeom>
        </p:spPr>
        <p:txBody>
          <a:bodyPr wrap="square" anchor="t">
            <a:normAutofit/>
          </a:bodyPr>
          <a:lstStyle/>
          <a:p>
            <a:pPr>
              <a:lnSpc>
                <a:spcPct val="90000"/>
              </a:lnSpc>
              <a:spcAft>
                <a:spcPts val="600"/>
              </a:spcAft>
            </a:pPr>
            <a:r>
              <a:rPr lang="en-US" sz="2400">
                <a:solidFill>
                  <a:srgbClr val="000000"/>
                </a:solidFill>
                <a:latin typeface="arial" panose="020B0604020202020204" pitchFamily="34" charset="0"/>
              </a:rPr>
              <a:t>National Research Council (US) Panel on Handling Missing Data in Clinical Trials.</a:t>
            </a:r>
          </a:p>
          <a:p>
            <a:pPr>
              <a:lnSpc>
                <a:spcPct val="90000"/>
              </a:lnSpc>
              <a:spcAft>
                <a:spcPts val="600"/>
              </a:spcAft>
            </a:pPr>
            <a:r>
              <a:rPr lang="en-US" sz="2400">
                <a:solidFill>
                  <a:srgbClr val="000000"/>
                </a:solidFill>
                <a:latin typeface="arial" panose="020B0604020202020204" pitchFamily="34" charset="0"/>
              </a:rPr>
              <a:t>Washington (DC): </a:t>
            </a:r>
            <a:r>
              <a:rPr lang="en-US" sz="2400">
                <a:solidFill>
                  <a:srgbClr val="642A8F"/>
                </a:solidFill>
                <a:latin typeface="arial" panose="020B0604020202020204" pitchFamily="34" charset="0"/>
                <a:hlinkClick r:id="rId2"/>
              </a:rPr>
              <a:t>National Academies Press (US)</a:t>
            </a:r>
            <a:r>
              <a:rPr lang="en-US" sz="2400">
                <a:solidFill>
                  <a:srgbClr val="000000"/>
                </a:solidFill>
                <a:latin typeface="arial" panose="020B0604020202020204" pitchFamily="34" charset="0"/>
              </a:rPr>
              <a:t>; 2010.</a:t>
            </a:r>
            <a:endParaRPr lang="en-US" sz="2400" b="0" i="0">
              <a:solidFill>
                <a:srgbClr val="000000"/>
              </a:solidFill>
              <a:effectLst/>
              <a:latin typeface="arial" panose="020B0604020202020204" pitchFamily="34" charset="0"/>
            </a:endParaRPr>
          </a:p>
        </p:txBody>
      </p:sp>
      <p:sp>
        <p:nvSpPr>
          <p:cNvPr id="2" name="Title 1"/>
          <p:cNvSpPr>
            <a:spLocks noGrp="1"/>
          </p:cNvSpPr>
          <p:nvPr>
            <p:ph type="title"/>
          </p:nvPr>
        </p:nvSpPr>
        <p:spPr>
          <a:xfrm>
            <a:off x="535020" y="685800"/>
            <a:ext cx="2780271" cy="5105400"/>
          </a:xfrm>
        </p:spPr>
        <p:txBody>
          <a:bodyPr>
            <a:normAutofit/>
          </a:bodyPr>
          <a:lstStyle/>
          <a:p>
            <a:r>
              <a:rPr lang="en-US" sz="4000">
                <a:solidFill>
                  <a:srgbClr val="FFFFFF"/>
                </a:solidFill>
              </a:rPr>
              <a:t>NRC Approach to Missing Data</a:t>
            </a:r>
          </a:p>
        </p:txBody>
      </p:sp>
      <p:sp>
        <p:nvSpPr>
          <p:cNvPr id="3" name="Content Placeholder 2"/>
          <p:cNvSpPr>
            <a:spLocks noGrp="1"/>
          </p:cNvSpPr>
          <p:nvPr>
            <p:ph idx="1"/>
          </p:nvPr>
        </p:nvSpPr>
        <p:spPr>
          <a:xfrm>
            <a:off x="5003800" y="685800"/>
            <a:ext cx="6489700" cy="3556000"/>
          </a:xfrm>
        </p:spPr>
        <p:txBody>
          <a:bodyPr wrap="square" anchor="t">
            <a:normAutofit/>
          </a:bodyPr>
          <a:lstStyle/>
          <a:p>
            <a:r>
              <a:rPr lang="en-US" sz="2600"/>
              <a:t>No foolproof way to analyze data. Careful design and conduct to limit the amount and impact of missing data</a:t>
            </a:r>
          </a:p>
          <a:p>
            <a:r>
              <a:rPr lang="en-US" sz="2600"/>
              <a:t>Analysis that makes full use of information on all randomized participants and is based on careful attention to the assumptions about the nature of the missing data underlying estimates of treatment effects</a:t>
            </a:r>
          </a:p>
        </p:txBody>
      </p:sp>
      <p:sp>
        <p:nvSpPr>
          <p:cNvPr id="4" name="Slide Number Placeholder 3"/>
          <p:cNvSpPr>
            <a:spLocks noGrp="1"/>
          </p:cNvSpPr>
          <p:nvPr>
            <p:ph type="sldNum" sz="quarter" idx="12"/>
          </p:nvPr>
        </p:nvSpPr>
        <p:spPr>
          <a:xfrm>
            <a:off x="10265568" y="6309360"/>
            <a:ext cx="1088231" cy="365125"/>
          </a:xfrm>
        </p:spPr>
        <p:txBody>
          <a:bodyPr>
            <a:normAutofit/>
          </a:bodyPr>
          <a:lstStyle/>
          <a:p>
            <a:pPr>
              <a:spcAft>
                <a:spcPts val="600"/>
              </a:spcAft>
              <a:defRPr/>
            </a:pPr>
            <a:fld id="{BDCFB434-A54A-4936-ABE8-D98B7199F5DD}" type="slidenum">
              <a:rPr lang="en-US">
                <a:solidFill>
                  <a:prstClr val="black">
                    <a:tint val="75000"/>
                  </a:prstClr>
                </a:solidFill>
              </a:rPr>
              <a:pPr>
                <a:spcAft>
                  <a:spcPts val="600"/>
                </a:spcAft>
                <a:defRPr/>
              </a:pPr>
              <a:t>26</a:t>
            </a:fld>
            <a:endParaRPr lang="en-US">
              <a:solidFill>
                <a:prstClr val="black">
                  <a:tint val="75000"/>
                </a:prstClr>
              </a:solidFill>
            </a:endParaRPr>
          </a:p>
        </p:txBody>
      </p:sp>
    </p:spTree>
    <p:extLst>
      <p:ext uri="{BB962C8B-B14F-4D97-AF65-F5344CB8AC3E}">
        <p14:creationId xmlns:p14="http://schemas.microsoft.com/office/powerpoint/2010/main" val="2934252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12">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p:cNvSpPr>
            <a:spLocks noGrp="1"/>
          </p:cNvSpPr>
          <p:nvPr>
            <p:ph type="title"/>
          </p:nvPr>
        </p:nvSpPr>
        <p:spPr>
          <a:xfrm>
            <a:off x="726057" y="3121701"/>
            <a:ext cx="3658053" cy="1786515"/>
          </a:xfrm>
        </p:spPr>
        <p:txBody>
          <a:bodyPr vert="horz" lIns="91440" tIns="45720" rIns="91440" bIns="45720" rtlCol="0" anchor="t">
            <a:normAutofit/>
          </a:bodyPr>
          <a:lstStyle/>
          <a:p>
            <a:r>
              <a:rPr lang="en-US" kern="1200">
                <a:solidFill>
                  <a:srgbClr val="FFFFFF"/>
                </a:solidFill>
                <a:latin typeface="+mj-lt"/>
                <a:ea typeface="+mj-ea"/>
                <a:cs typeface="+mj-cs"/>
              </a:rPr>
              <a:t>Prevention of Missing Data</a:t>
            </a:r>
          </a:p>
        </p:txBody>
      </p:sp>
      <p:sp>
        <p:nvSpPr>
          <p:cNvPr id="15" name="Rectangle 14">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defRPr/>
            </a:pPr>
            <a:fld id="{BDCFB434-A54A-4936-ABE8-D98B7199F5DD}" type="slidenum">
              <a:rPr lang="en-US" sz="1100">
                <a:solidFill>
                  <a:srgbClr val="898989"/>
                </a:solidFill>
              </a:rPr>
              <a:pPr>
                <a:spcAft>
                  <a:spcPts val="600"/>
                </a:spcAft>
                <a:defRPr/>
              </a:pPr>
              <a:t>27</a:t>
            </a:fld>
            <a:endParaRPr lang="en-US" sz="1100">
              <a:solidFill>
                <a:srgbClr val="898989"/>
              </a:solidFill>
            </a:endParaRPr>
          </a:p>
        </p:txBody>
      </p:sp>
      <p:sp>
        <p:nvSpPr>
          <p:cNvPr id="3" name="Rectangle 2"/>
          <p:cNvSpPr/>
          <p:nvPr/>
        </p:nvSpPr>
        <p:spPr>
          <a:xfrm>
            <a:off x="502863" y="6112109"/>
            <a:ext cx="4607740" cy="536752"/>
          </a:xfrm>
          <a:prstGeom prst="rect">
            <a:avLst/>
          </a:prstGeom>
          <a:solidFill>
            <a:srgbClr val="000000">
              <a:alpha val="50000"/>
            </a:srgbClr>
          </a:solidFill>
          <a:ln>
            <a:noFill/>
          </a:ln>
        </p:spPr>
        <p:txBody>
          <a:bodyPr wrap="square">
            <a:noAutofit/>
          </a:bodyPr>
          <a:lstStyle/>
          <a:p>
            <a:pPr algn="ctr">
              <a:spcAft>
                <a:spcPts val="600"/>
              </a:spcAft>
            </a:pPr>
            <a:r>
              <a:rPr lang="en-US" sz="1300">
                <a:solidFill>
                  <a:srgbClr val="FFFFFF"/>
                </a:solidFill>
              </a:rPr>
              <a:t>YALE JOURNAL OF BIOLOGY AND MEDICINE 86 (2013), pp.343-358.</a:t>
            </a:r>
          </a:p>
        </p:txBody>
      </p:sp>
      <p:pic>
        <p:nvPicPr>
          <p:cNvPr id="5" name="Picture 4"/>
          <p:cNvPicPr>
            <a:picLocks noChangeAspect="1"/>
          </p:cNvPicPr>
          <p:nvPr/>
        </p:nvPicPr>
        <p:blipFill>
          <a:blip r:embed="rId3"/>
          <a:stretch>
            <a:fillRect/>
          </a:stretch>
        </p:blipFill>
        <p:spPr>
          <a:xfrm>
            <a:off x="5965870" y="54716"/>
            <a:ext cx="4860060" cy="6652745"/>
          </a:xfrm>
          <a:prstGeom prst="rect">
            <a:avLst/>
          </a:prstGeom>
        </p:spPr>
      </p:pic>
      <p:cxnSp>
        <p:nvCxnSpPr>
          <p:cNvPr id="11" name="Straight Arrow Connector 10">
            <a:extLst>
              <a:ext uri="{FF2B5EF4-FFF2-40B4-BE49-F238E27FC236}">
                <a16:creationId xmlns:a16="http://schemas.microsoft.com/office/drawing/2014/main" id="{7644AF4A-1CD4-D4FF-C622-19924CDED577}"/>
              </a:ext>
            </a:extLst>
          </p:cNvPr>
          <p:cNvCxnSpPr/>
          <p:nvPr/>
        </p:nvCxnSpPr>
        <p:spPr>
          <a:xfrm>
            <a:off x="10757140" y="483079"/>
            <a:ext cx="1017917" cy="0"/>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40B98E4-A922-E153-8765-BE35D17AB21B}"/>
              </a:ext>
            </a:extLst>
          </p:cNvPr>
          <p:cNvCxnSpPr/>
          <p:nvPr/>
        </p:nvCxnSpPr>
        <p:spPr>
          <a:xfrm>
            <a:off x="10740359" y="5345501"/>
            <a:ext cx="1017917" cy="0"/>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CE2337C-3282-189B-D224-C19AFDFE55DB}"/>
              </a:ext>
            </a:extLst>
          </p:cNvPr>
          <p:cNvCxnSpPr/>
          <p:nvPr/>
        </p:nvCxnSpPr>
        <p:spPr>
          <a:xfrm>
            <a:off x="10740359" y="3746740"/>
            <a:ext cx="1017917" cy="0"/>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12D17F-C485-4001-F58F-F7F7EB5F27C0}"/>
              </a:ext>
            </a:extLst>
          </p:cNvPr>
          <p:cNvCxnSpPr/>
          <p:nvPr/>
        </p:nvCxnSpPr>
        <p:spPr>
          <a:xfrm>
            <a:off x="10740359" y="1785668"/>
            <a:ext cx="1017917" cy="0"/>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635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544"/>
          <a:stretch/>
        </p:blipFill>
        <p:spPr bwMode="auto">
          <a:xfrm>
            <a:off x="1676401" y="1680500"/>
            <a:ext cx="8863623" cy="379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6688793"/>
            <a:ext cx="2828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DA057CF-D5B8-41B2-B16C-AC01D740C386}" type="slidenum">
              <a:rPr lang="en-US" smtClean="0"/>
              <a:pPr>
                <a:defRPr/>
              </a:pPr>
              <a:t>28</a:t>
            </a:fld>
            <a:endParaRPr lang="en-US"/>
          </a:p>
        </p:txBody>
      </p:sp>
    </p:spTree>
    <p:extLst>
      <p:ext uri="{BB962C8B-B14F-4D97-AF65-F5344CB8AC3E}">
        <p14:creationId xmlns:p14="http://schemas.microsoft.com/office/powerpoint/2010/main" val="529894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Design Example: Chronic Pain Trial</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dirty="0"/>
              <a:t>High rates of missing data from inadequate efficacy and low tolerability.  Participants who discontinue usually switch to a proven therapy.</a:t>
            </a:r>
          </a:p>
          <a:p>
            <a:pPr lvl="1"/>
            <a:r>
              <a:rPr lang="en-US" dirty="0"/>
              <a:t>Use run-in period or randomized withdrawal (pain relief in </a:t>
            </a:r>
            <a:r>
              <a:rPr lang="en-US" dirty="0" err="1"/>
              <a:t>tolerators</a:t>
            </a:r>
            <a:r>
              <a:rPr lang="en-US" dirty="0"/>
              <a:t>/initial responders)</a:t>
            </a:r>
          </a:p>
          <a:p>
            <a:pPr lvl="1"/>
            <a:r>
              <a:rPr lang="en-US" dirty="0"/>
              <a:t>Use a composite outcome – tolerate and respond to treatment (treatment success rate)</a:t>
            </a:r>
          </a:p>
          <a:p>
            <a:pPr lvl="1"/>
            <a:r>
              <a:rPr lang="en-US" dirty="0"/>
              <a:t>Flexible dosing to accommodate individual differences in tolerability</a:t>
            </a:r>
          </a:p>
        </p:txBody>
      </p:sp>
      <p:sp>
        <p:nvSpPr>
          <p:cNvPr id="4" name="Slide Number Placeholder 3"/>
          <p:cNvSpPr>
            <a:spLocks noGrp="1"/>
          </p:cNvSpPr>
          <p:nvPr>
            <p:ph type="sldNum" sz="quarter" idx="12"/>
          </p:nvPr>
        </p:nvSpPr>
        <p:spPr>
          <a:xfrm>
            <a:off x="9541564" y="6356350"/>
            <a:ext cx="1812235" cy="365125"/>
          </a:xfrm>
        </p:spPr>
        <p:txBody>
          <a:bodyPr>
            <a:normAutofit/>
          </a:bodyPr>
          <a:lstStyle/>
          <a:p>
            <a:pPr>
              <a:spcAft>
                <a:spcPts val="600"/>
              </a:spcAft>
              <a:defRPr/>
            </a:pPr>
            <a:fld id="{BDCFB434-A54A-4936-ABE8-D98B7199F5DD}" type="slidenum">
              <a:rPr lang="en-US" smtClean="0"/>
              <a:pPr>
                <a:spcAft>
                  <a:spcPts val="600"/>
                </a:spcAft>
                <a:defRPr/>
              </a:pPr>
              <a:t>29</a:t>
            </a:fld>
            <a:endParaRPr lang="en-US"/>
          </a:p>
        </p:txBody>
      </p:sp>
    </p:spTree>
    <p:extLst>
      <p:ext uri="{BB962C8B-B14F-4D97-AF65-F5344CB8AC3E}">
        <p14:creationId xmlns:p14="http://schemas.microsoft.com/office/powerpoint/2010/main" val="383648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Outline</a:t>
            </a:r>
          </a:p>
        </p:txBody>
      </p:sp>
      <p:graphicFrame>
        <p:nvGraphicFramePr>
          <p:cNvPr id="5" name="Content Placeholder 2">
            <a:extLst>
              <a:ext uri="{FF2B5EF4-FFF2-40B4-BE49-F238E27FC236}">
                <a16:creationId xmlns:a16="http://schemas.microsoft.com/office/drawing/2014/main" id="{30B37764-11A3-4C2D-9FE7-AC4DDB21763B}"/>
              </a:ext>
            </a:extLst>
          </p:cNvPr>
          <p:cNvGraphicFramePr>
            <a:graphicFrameLocks noGrp="1"/>
          </p:cNvGraphicFramePr>
          <p:nvPr>
            <p:ph idx="1"/>
            <p:extLst>
              <p:ext uri="{D42A27DB-BD31-4B8C-83A1-F6EECF244321}">
                <p14:modId xmlns:p14="http://schemas.microsoft.com/office/powerpoint/2010/main" val="1603732331"/>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Arrow: Left 48">
            <a:extLst>
              <a:ext uri="{FF2B5EF4-FFF2-40B4-BE49-F238E27FC236}">
                <a16:creationId xmlns:a16="http://schemas.microsoft.com/office/drawing/2014/main" id="{76B2DC97-2371-4126-B084-92DAB974C286}"/>
              </a:ext>
            </a:extLst>
          </p:cNvPr>
          <p:cNvSpPr/>
          <p:nvPr/>
        </p:nvSpPr>
        <p:spPr>
          <a:xfrm>
            <a:off x="10866713" y="1572725"/>
            <a:ext cx="978958" cy="4868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456" b="45355"/>
          <a:stretch/>
        </p:blipFill>
        <p:spPr bwMode="auto">
          <a:xfrm>
            <a:off x="2069126" y="1752600"/>
            <a:ext cx="8001000" cy="407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6688793"/>
            <a:ext cx="2828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DA057CF-D5B8-41B2-B16C-AC01D740C386}" type="slidenum">
              <a:rPr lang="en-US" smtClean="0"/>
              <a:pPr>
                <a:defRPr/>
              </a:pPr>
              <a:t>30</a:t>
            </a:fld>
            <a:endParaRPr lang="en-US"/>
          </a:p>
        </p:txBody>
      </p:sp>
    </p:spTree>
    <p:extLst>
      <p:ext uri="{BB962C8B-B14F-4D97-AF65-F5344CB8AC3E}">
        <p14:creationId xmlns:p14="http://schemas.microsoft.com/office/powerpoint/2010/main" val="3367758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483" b="22133"/>
          <a:stretch/>
        </p:blipFill>
        <p:spPr bwMode="auto">
          <a:xfrm>
            <a:off x="1854200" y="1828799"/>
            <a:ext cx="8636000" cy="376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6688793"/>
            <a:ext cx="2828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DA057CF-D5B8-41B2-B16C-AC01D740C386}" type="slidenum">
              <a:rPr lang="en-US" smtClean="0"/>
              <a:pPr>
                <a:defRPr/>
              </a:pPr>
              <a:t>31</a:t>
            </a:fld>
            <a:endParaRPr lang="en-US"/>
          </a:p>
        </p:txBody>
      </p:sp>
    </p:spTree>
    <p:extLst>
      <p:ext uri="{BB962C8B-B14F-4D97-AF65-F5344CB8AC3E}">
        <p14:creationId xmlns:p14="http://schemas.microsoft.com/office/powerpoint/2010/main" val="1001591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ICH E9 – Missing Data</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sz="2200" b="1" dirty="0"/>
              <a:t>5.3 Missing Values and Outliers </a:t>
            </a:r>
            <a:endParaRPr lang="en-US" sz="2200" dirty="0"/>
          </a:p>
          <a:p>
            <a:pPr marL="0" indent="0">
              <a:buNone/>
            </a:pPr>
            <a:r>
              <a:rPr lang="en-US" sz="2200" dirty="0"/>
              <a:t>Missing values represent a potential source of bias in a clinical trial. Hence, every effort should be undertaken to fulfil all the requirements of the protocol concerning the collection and management of data. However, there will almost always be some missing data. </a:t>
            </a:r>
            <a:r>
              <a:rPr lang="en-US" sz="2200" b="1" dirty="0"/>
              <a:t>A trial may be regarded as valid, nonetheless, provided the methods of dealing with missing values are sensible, and particularly if those methods are pre-defined in the protocol.</a:t>
            </a:r>
            <a:r>
              <a:rPr lang="en-US" sz="2200" dirty="0"/>
              <a:t> Definition of methods may be refined by updating this aspect in the statistical analysis plan during the blind review. </a:t>
            </a:r>
            <a:r>
              <a:rPr lang="en-US" sz="2200" b="1" dirty="0"/>
              <a:t>Unfortunately, no universally applicable methods of handling missing values can be recommended. </a:t>
            </a:r>
            <a:r>
              <a:rPr lang="en-US" sz="2200" dirty="0"/>
              <a:t>An investigation should be made concerning the sensitivity of the results of analysis to the method of handling missing values, especially if the number of missing values is substantial. </a:t>
            </a:r>
          </a:p>
        </p:txBody>
      </p:sp>
      <p:sp>
        <p:nvSpPr>
          <p:cNvPr id="4" name="Slide Number Placeholder 3"/>
          <p:cNvSpPr>
            <a:spLocks noGrp="1"/>
          </p:cNvSpPr>
          <p:nvPr>
            <p:ph type="sldNum" sz="quarter" idx="12"/>
          </p:nvPr>
        </p:nvSpPr>
        <p:spPr>
          <a:xfrm>
            <a:off x="9541564" y="6356350"/>
            <a:ext cx="1812235" cy="365125"/>
          </a:xfrm>
        </p:spPr>
        <p:txBody>
          <a:bodyPr>
            <a:normAutofit/>
          </a:bodyPr>
          <a:lstStyle/>
          <a:p>
            <a:pPr>
              <a:spcAft>
                <a:spcPts val="600"/>
              </a:spcAft>
              <a:defRPr/>
            </a:pPr>
            <a:fld id="{BDCFB434-A54A-4936-ABE8-D98B7199F5DD}" type="slidenum">
              <a:rPr lang="en-US" smtClean="0"/>
              <a:pPr>
                <a:spcAft>
                  <a:spcPts val="600"/>
                </a:spcAft>
                <a:defRPr/>
              </a:pPr>
              <a:t>32</a:t>
            </a:fld>
            <a:endParaRPr lang="en-US"/>
          </a:p>
        </p:txBody>
      </p:sp>
    </p:spTree>
    <p:extLst>
      <p:ext uri="{BB962C8B-B14F-4D97-AF65-F5344CB8AC3E}">
        <p14:creationId xmlns:p14="http://schemas.microsoft.com/office/powerpoint/2010/main" val="475084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22" name="Rectangle 1026"/>
          <p:cNvSpPr>
            <a:spLocks noGrp="1" noChangeArrowheads="1"/>
          </p:cNvSpPr>
          <p:nvPr>
            <p:ph type="title"/>
          </p:nvPr>
        </p:nvSpPr>
        <p:spPr>
          <a:xfrm>
            <a:off x="956826" y="1112969"/>
            <a:ext cx="3937298" cy="4166010"/>
          </a:xfrm>
        </p:spPr>
        <p:txBody>
          <a:bodyPr>
            <a:normAutofit/>
          </a:bodyPr>
          <a:lstStyle/>
          <a:p>
            <a:pPr eaLnBrk="1" hangingPunct="1"/>
            <a:r>
              <a:rPr lang="en-US" altLang="en-US">
                <a:solidFill>
                  <a:srgbClr val="FFFFFF"/>
                </a:solidFill>
              </a:rPr>
              <a:t>Sensible Analytical Approaches </a:t>
            </a:r>
            <a:br>
              <a:rPr lang="en-US" altLang="en-US">
                <a:solidFill>
                  <a:srgbClr val="FFFFFF"/>
                </a:solidFill>
              </a:rPr>
            </a:br>
            <a:r>
              <a:rPr lang="en-US" altLang="en-US">
                <a:solidFill>
                  <a:srgbClr val="FFFFFF"/>
                </a:solidFill>
              </a:rPr>
              <a:t>with Missing Data</a:t>
            </a:r>
          </a:p>
        </p:txBody>
      </p:sp>
      <p:sp>
        <p:nvSpPr>
          <p:cNvPr id="77" name="Freeform: Shape 7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23" name="Rectangle 1027"/>
          <p:cNvSpPr>
            <a:spLocks noGrp="1" noChangeArrowheads="1"/>
          </p:cNvSpPr>
          <p:nvPr>
            <p:ph idx="1"/>
          </p:nvPr>
        </p:nvSpPr>
        <p:spPr>
          <a:xfrm>
            <a:off x="5321406" y="795689"/>
            <a:ext cx="6674740" cy="5550589"/>
          </a:xfrm>
        </p:spPr>
        <p:txBody>
          <a:bodyPr vert="horz" lIns="91440" tIns="45720" rIns="91440" bIns="45720" rtlCol="0" anchor="t">
            <a:noAutofit/>
          </a:bodyPr>
          <a:lstStyle/>
          <a:p>
            <a:pPr marL="318770" indent="-318770"/>
            <a:r>
              <a:rPr lang="en-US" altLang="en-US" sz="3600" dirty="0"/>
              <a:t>REMEMBER: </a:t>
            </a:r>
            <a:r>
              <a:rPr lang="en-US" altLang="en-US" sz="3600" b="1" dirty="0"/>
              <a:t>There is no definitive analysis in the presence of missing data.</a:t>
            </a:r>
            <a:endParaRPr lang="en-US" altLang="en-US" sz="3600" b="1" dirty="0">
              <a:cs typeface="Calibri"/>
            </a:endParaRPr>
          </a:p>
          <a:p>
            <a:pPr marL="718820" lvl="1" indent="-318770"/>
            <a:r>
              <a:rPr lang="en-US" altLang="en-US" sz="3200" dirty="0"/>
              <a:t>No definitive way to determine the missing data mechanism unless it’s by design – (e.g., administrative censoring)</a:t>
            </a:r>
            <a:endParaRPr lang="en-US" altLang="en-US" sz="3200" b="1" dirty="0">
              <a:cs typeface="Calibri"/>
            </a:endParaRPr>
          </a:p>
          <a:p>
            <a:pPr marL="318770" indent="-318770"/>
            <a:r>
              <a:rPr lang="en-US" altLang="en-US" sz="3600" dirty="0"/>
              <a:t>General analytic strategy is to conduct an analysis that makes full use of the data on all participants</a:t>
            </a:r>
            <a:endParaRPr lang="en-US" altLang="en-US" sz="3600" dirty="0">
              <a:cs typeface="Calibri"/>
            </a:endParaRPr>
          </a:p>
        </p:txBody>
      </p:sp>
      <p:sp>
        <p:nvSpPr>
          <p:cNvPr id="83" name="Freeform: Shape 8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924" name="Rectangle 3"/>
          <p:cNvSpPr>
            <a:spLocks noGrp="1" noChangeArrowheads="1"/>
          </p:cNvSpPr>
          <p:nvPr>
            <p:ph type="sldNum" sz="quarter" idx="12"/>
          </p:nvPr>
        </p:nvSpPr>
        <p:spPr bwMode="auto">
          <a:xfrm>
            <a:off x="10506330" y="6356350"/>
            <a:ext cx="84747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F71FB6FD-A86D-407C-BA3E-6925E511E4F5}" type="slidenum">
              <a:rPr lang="en-US" altLang="en-US" sz="1800">
                <a:latin typeface="Arial" panose="020B0604020202020204" pitchFamily="34" charset="0"/>
              </a:rPr>
              <a:pPr>
                <a:lnSpc>
                  <a:spcPct val="90000"/>
                </a:lnSpc>
                <a:spcBef>
                  <a:spcPct val="0"/>
                </a:spcBef>
                <a:spcAft>
                  <a:spcPts val="600"/>
                </a:spcAft>
                <a:buFontTx/>
                <a:buNone/>
              </a:pPr>
              <a:t>33</a:t>
            </a:fld>
            <a:endParaRPr lang="en-US" altLang="en-US" sz="1800">
              <a:latin typeface="Arial" panose="020B0604020202020204" pitchFamily="34" charset="0"/>
            </a:endParaRPr>
          </a:p>
        </p:txBody>
      </p:sp>
    </p:spTree>
    <p:extLst>
      <p:ext uri="{BB962C8B-B14F-4D97-AF65-F5344CB8AC3E}">
        <p14:creationId xmlns:p14="http://schemas.microsoft.com/office/powerpoint/2010/main" val="1184819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3970" name="Rectangle 1026"/>
          <p:cNvSpPr>
            <a:spLocks noGrp="1" noChangeArrowheads="1"/>
          </p:cNvSpPr>
          <p:nvPr>
            <p:ph type="title"/>
          </p:nvPr>
        </p:nvSpPr>
        <p:spPr>
          <a:xfrm>
            <a:off x="209764" y="127265"/>
            <a:ext cx="7167755" cy="1454051"/>
          </a:xfrm>
        </p:spPr>
        <p:txBody>
          <a:bodyPr>
            <a:noAutofit/>
          </a:bodyPr>
          <a:lstStyle/>
          <a:p>
            <a:pPr eaLnBrk="1" hangingPunct="1"/>
            <a:r>
              <a:rPr lang="en-US" altLang="en-US" sz="4000" b="1" dirty="0">
                <a:solidFill>
                  <a:srgbClr val="000000"/>
                </a:solidFill>
              </a:rPr>
              <a:t>Sensible Analytical Approaches with Missing Data: Exploration</a:t>
            </a:r>
            <a:endParaRPr lang="en-US" altLang="en-US" sz="4000" b="1">
              <a:solidFill>
                <a:srgbClr val="000000"/>
              </a:solidFill>
              <a:cs typeface="Calibri Light"/>
            </a:endParaRPr>
          </a:p>
        </p:txBody>
      </p:sp>
      <p:sp>
        <p:nvSpPr>
          <p:cNvPr id="83971" name="Rectangle 1027"/>
          <p:cNvSpPr>
            <a:spLocks noGrp="1" noChangeArrowheads="1"/>
          </p:cNvSpPr>
          <p:nvPr>
            <p:ph idx="1"/>
          </p:nvPr>
        </p:nvSpPr>
        <p:spPr>
          <a:xfrm>
            <a:off x="138766" y="1870283"/>
            <a:ext cx="7181662" cy="4663880"/>
          </a:xfrm>
        </p:spPr>
        <p:txBody>
          <a:bodyPr vert="horz" lIns="91440" tIns="45720" rIns="91440" bIns="45720" rtlCol="0" anchor="ctr">
            <a:noAutofit/>
          </a:bodyPr>
          <a:lstStyle/>
          <a:p>
            <a:pPr marL="318770" indent="-318770"/>
            <a:r>
              <a:rPr lang="en-US" altLang="en-US" sz="2400" dirty="0">
                <a:solidFill>
                  <a:srgbClr val="000000"/>
                </a:solidFill>
              </a:rPr>
              <a:t>Exploratory analyses are first approach</a:t>
            </a:r>
            <a:endParaRPr lang="en-US" altLang="en-US" sz="2400" dirty="0">
              <a:solidFill>
                <a:srgbClr val="000000"/>
              </a:solidFill>
              <a:cs typeface="Calibri"/>
            </a:endParaRPr>
          </a:p>
          <a:p>
            <a:pPr marL="775970" lvl="1" indent="-318770"/>
            <a:r>
              <a:rPr lang="en-US" altLang="en-US" dirty="0">
                <a:solidFill>
                  <a:srgbClr val="000000"/>
                </a:solidFill>
              </a:rPr>
              <a:t>Determine how much missing data and patterns (i.e., what variables are commonly missing together)</a:t>
            </a:r>
            <a:endParaRPr lang="en-US" altLang="en-US" dirty="0">
              <a:solidFill>
                <a:srgbClr val="000000"/>
              </a:solidFill>
              <a:cs typeface="Calibri"/>
            </a:endParaRPr>
          </a:p>
          <a:p>
            <a:pPr marL="775970" lvl="1" indent="-318770"/>
            <a:r>
              <a:rPr lang="en-US" altLang="en-US" dirty="0">
                <a:solidFill>
                  <a:srgbClr val="000000"/>
                </a:solidFill>
              </a:rPr>
              <a:t>Examine dropout rates, reasons for missing/dropout, and characteristics of missing/dropouts and study completers within and between exposure/treatment arms </a:t>
            </a:r>
            <a:endParaRPr lang="en-US" altLang="en-US" dirty="0">
              <a:solidFill>
                <a:srgbClr val="000000"/>
              </a:solidFill>
              <a:cs typeface="Calibri"/>
            </a:endParaRPr>
          </a:p>
          <a:p>
            <a:pPr marL="775970" lvl="1" indent="-318770"/>
            <a:r>
              <a:rPr lang="en-US" altLang="en-US" dirty="0">
                <a:solidFill>
                  <a:srgbClr val="000000"/>
                </a:solidFill>
              </a:rPr>
              <a:t>Calculate Kaplan-Meier survival curves to compare time to dropout between exposure/treatment groups and to identify baseline covariates predictive of dropout </a:t>
            </a:r>
            <a:endParaRPr lang="en-US" altLang="en-US" dirty="0">
              <a:solidFill>
                <a:srgbClr val="000000"/>
              </a:solidFill>
              <a:cs typeface="Calibri"/>
            </a:endParaRPr>
          </a:p>
          <a:p>
            <a:pPr marL="775970" lvl="1" indent="-318770"/>
            <a:r>
              <a:rPr lang="en-US" altLang="en-US" dirty="0">
                <a:solidFill>
                  <a:srgbClr val="000000"/>
                </a:solidFill>
              </a:rPr>
              <a:t>Similar rates/reasons for missing/dropout between exposure/treatment arms increase confidence in conducting ignorable analysis </a:t>
            </a:r>
            <a:endParaRPr lang="en-US" altLang="en-US" dirty="0">
              <a:solidFill>
                <a:srgbClr val="000000"/>
              </a:solidFill>
              <a:cs typeface="Calibri"/>
            </a:endParaRPr>
          </a:p>
        </p:txBody>
      </p:sp>
      <p:sp>
        <p:nvSpPr>
          <p:cNvPr id="7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2" name="Graphic 71" descr="Magnifying glass">
            <a:extLst>
              <a:ext uri="{FF2B5EF4-FFF2-40B4-BE49-F238E27FC236}">
                <a16:creationId xmlns:a16="http://schemas.microsoft.com/office/drawing/2014/main" id="{774BE519-683D-4773-BD39-802244C0A9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13908" y="1421271"/>
            <a:ext cx="3827839" cy="3827839"/>
          </a:xfrm>
          <a:prstGeom prst="rect">
            <a:avLst/>
          </a:prstGeom>
        </p:spPr>
      </p:pic>
      <p:sp>
        <p:nvSpPr>
          <p:cNvPr id="83972" name="Rectangle 3"/>
          <p:cNvSpPr>
            <a:spLocks noGrp="1" noChangeArrowheads="1"/>
          </p:cNvSpPr>
          <p:nvPr>
            <p:ph type="sldNum" sz="quarter" idx="12"/>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fld id="{FF2FD6E5-7637-4F85-9435-6EB96C255ECF}" type="slidenum">
              <a:rPr lang="en-US" altLang="en-US" sz="1100">
                <a:solidFill>
                  <a:srgbClr val="898989"/>
                </a:solidFill>
                <a:latin typeface="Arial" panose="020B0604020202020204" pitchFamily="34" charset="0"/>
              </a:rPr>
              <a:pPr>
                <a:spcBef>
                  <a:spcPct val="0"/>
                </a:spcBef>
                <a:spcAft>
                  <a:spcPts val="600"/>
                </a:spcAft>
                <a:buFontTx/>
                <a:buNone/>
              </a:pPr>
              <a:t>34</a:t>
            </a:fld>
            <a:endParaRPr lang="en-US" altLang="en-US" sz="1100">
              <a:solidFill>
                <a:srgbClr val="898989"/>
              </a:solidFill>
              <a:latin typeface="Arial" panose="020B0604020202020204" pitchFamily="34" charset="0"/>
            </a:endParaRPr>
          </a:p>
        </p:txBody>
      </p:sp>
    </p:spTree>
    <p:extLst>
      <p:ext uri="{BB962C8B-B14F-4D97-AF65-F5344CB8AC3E}">
        <p14:creationId xmlns:p14="http://schemas.microsoft.com/office/powerpoint/2010/main" val="2781031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2" name="Rectangle 2"/>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Missing Data</a:t>
            </a:r>
          </a:p>
        </p:txBody>
      </p:sp>
      <p:sp>
        <p:nvSpPr>
          <p:cNvPr id="77" name="Arc 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683" name="Rectangle 3"/>
          <p:cNvSpPr>
            <a:spLocks noGrp="1" noChangeArrowheads="1"/>
          </p:cNvSpPr>
          <p:nvPr>
            <p:ph idx="1"/>
          </p:nvPr>
        </p:nvSpPr>
        <p:spPr>
          <a:xfrm>
            <a:off x="4447308" y="591344"/>
            <a:ext cx="6906491" cy="5585619"/>
          </a:xfrm>
        </p:spPr>
        <p:txBody>
          <a:bodyPr anchor="ctr">
            <a:normAutofit/>
          </a:bodyPr>
          <a:lstStyle/>
          <a:p>
            <a:pPr eaLnBrk="1" hangingPunct="1"/>
            <a:r>
              <a:rPr lang="en-US" altLang="en-US" dirty="0"/>
              <a:t>How much missing data is too much?</a:t>
            </a:r>
          </a:p>
          <a:p>
            <a:pPr lvl="1" eaLnBrk="1" hangingPunct="1">
              <a:buFont typeface="Courier New" panose="02070309020205020404" pitchFamily="49" charset="0"/>
              <a:buChar char="o"/>
            </a:pPr>
            <a:r>
              <a:rPr lang="en-US" altLang="en-US" dirty="0"/>
              <a:t>Proportion of missing data alone is not sufficient to indicate study validity</a:t>
            </a:r>
          </a:p>
          <a:p>
            <a:pPr lvl="1" eaLnBrk="1" hangingPunct="1">
              <a:buFont typeface="Courier New" panose="02070309020205020404" pitchFamily="49" charset="0"/>
              <a:buChar char="o"/>
            </a:pPr>
            <a:r>
              <a:rPr lang="en-US" altLang="en-US" dirty="0"/>
              <a:t>Minimal missing data – more likely to produce valid conclusions</a:t>
            </a:r>
          </a:p>
          <a:p>
            <a:pPr lvl="2" eaLnBrk="1" hangingPunct="1">
              <a:buFont typeface="Courier New" panose="02070309020205020404" pitchFamily="49" charset="0"/>
              <a:buChar char="o"/>
            </a:pPr>
            <a:r>
              <a:rPr lang="en-US" altLang="en-US"/>
              <a:t>Schulz and Grimes</a:t>
            </a:r>
          </a:p>
          <a:p>
            <a:pPr lvl="3" eaLnBrk="1" hangingPunct="1">
              <a:buFont typeface="Courier New" panose="02070309020205020404" pitchFamily="49" charset="0"/>
              <a:buChar char="o"/>
            </a:pPr>
            <a:r>
              <a:rPr lang="en-US" altLang="en-US"/>
              <a:t>&lt;5% - usually little impact</a:t>
            </a:r>
          </a:p>
          <a:p>
            <a:pPr lvl="3" eaLnBrk="1" hangingPunct="1">
              <a:buFont typeface="Courier New" panose="02070309020205020404" pitchFamily="49" charset="0"/>
              <a:buChar char="o"/>
            </a:pPr>
            <a:r>
              <a:rPr lang="en-US" altLang="en-US"/>
              <a:t>&gt;20% serious flags</a:t>
            </a:r>
          </a:p>
          <a:p>
            <a:pPr marL="1371600" lvl="3" indent="0">
              <a:buNone/>
            </a:pPr>
            <a:endParaRPr lang="en-US" altLang="en-US"/>
          </a:p>
        </p:txBody>
      </p:sp>
      <p:sp>
        <p:nvSpPr>
          <p:cNvPr id="71684" name="Rectangle 3"/>
          <p:cNvSpPr>
            <a:spLocks noGrp="1" noChangeArrowheads="1"/>
          </p:cNvSpPr>
          <p:nvPr>
            <p:ph type="sldNum" sz="quarter" idx="12"/>
          </p:nvPr>
        </p:nvSpPr>
        <p:spPr bwMode="auto">
          <a:xfrm>
            <a:off x="9541564" y="6356350"/>
            <a:ext cx="181223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0B953B06-AED1-4261-8B16-84EC31324A81}" type="slidenum">
              <a:rPr lang="en-US" altLang="en-US" sz="1800">
                <a:latin typeface="Arial" panose="020B0604020202020204" pitchFamily="34" charset="0"/>
              </a:rPr>
              <a:pPr>
                <a:lnSpc>
                  <a:spcPct val="90000"/>
                </a:lnSpc>
                <a:spcBef>
                  <a:spcPct val="0"/>
                </a:spcBef>
                <a:spcAft>
                  <a:spcPts val="600"/>
                </a:spcAft>
                <a:buFontTx/>
                <a:buNone/>
              </a:pPr>
              <a:t>35</a:t>
            </a:fld>
            <a:endParaRPr lang="en-US" altLang="en-US" sz="1800">
              <a:latin typeface="Arial" panose="020B0604020202020204" pitchFamily="34" charset="0"/>
            </a:endParaRPr>
          </a:p>
        </p:txBody>
      </p:sp>
    </p:spTree>
    <p:extLst>
      <p:ext uri="{BB962C8B-B14F-4D97-AF65-F5344CB8AC3E}">
        <p14:creationId xmlns:p14="http://schemas.microsoft.com/office/powerpoint/2010/main" val="2063321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7"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title"/>
          </p:nvPr>
        </p:nvSpPr>
        <p:spPr>
          <a:xfrm>
            <a:off x="686834" y="1153572"/>
            <a:ext cx="3200400" cy="4461163"/>
          </a:xfrm>
        </p:spPr>
        <p:txBody>
          <a:bodyPr>
            <a:normAutofit/>
          </a:bodyPr>
          <a:lstStyle/>
          <a:p>
            <a:pPr eaLnBrk="1" hangingPunct="1"/>
            <a:r>
              <a:rPr lang="en-US">
                <a:solidFill>
                  <a:srgbClr val="FFFFFF"/>
                </a:solidFill>
              </a:rPr>
              <a:t>4 Data Analytic Strategies</a:t>
            </a:r>
          </a:p>
        </p:txBody>
      </p:sp>
      <p:sp>
        <p:nvSpPr>
          <p:cNvPr id="30728"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23" name="Rectangle 3"/>
          <p:cNvSpPr>
            <a:spLocks noGrp="1" noChangeArrowheads="1"/>
          </p:cNvSpPr>
          <p:nvPr>
            <p:ph type="body" idx="1"/>
          </p:nvPr>
        </p:nvSpPr>
        <p:spPr>
          <a:xfrm>
            <a:off x="4447308" y="591344"/>
            <a:ext cx="6906491" cy="5585619"/>
          </a:xfrm>
        </p:spPr>
        <p:txBody>
          <a:bodyPr vert="horz" lIns="91440" tIns="45720" rIns="91440" bIns="45720" rtlCol="0" anchor="ctr">
            <a:noAutofit/>
          </a:bodyPr>
          <a:lstStyle/>
          <a:p>
            <a:pPr eaLnBrk="1" hangingPunct="1"/>
            <a:r>
              <a:rPr lang="en-US" sz="2400" u="sng" dirty="0"/>
              <a:t>Complete Case Analysis </a:t>
            </a:r>
            <a:r>
              <a:rPr lang="en-US" sz="2400" dirty="0"/>
              <a:t>– only subjects with all assessments</a:t>
            </a:r>
            <a:endParaRPr lang="en-US" sz="2400" dirty="0">
              <a:cs typeface="Calibri"/>
            </a:endParaRPr>
          </a:p>
          <a:p>
            <a:pPr lvl="1"/>
            <a:r>
              <a:rPr lang="en-US" dirty="0"/>
              <a:t>valid under MCAR</a:t>
            </a:r>
            <a:endParaRPr lang="en-US" dirty="0">
              <a:cs typeface="Calibri"/>
            </a:endParaRPr>
          </a:p>
          <a:p>
            <a:r>
              <a:rPr lang="en-US" sz="2400" u="sng" dirty="0"/>
              <a:t>Imputation</a:t>
            </a:r>
            <a:r>
              <a:rPr lang="en-US" sz="2400" dirty="0"/>
              <a:t> – all available data</a:t>
            </a:r>
            <a:endParaRPr lang="en-US" sz="2400" dirty="0">
              <a:cs typeface="Calibri"/>
            </a:endParaRPr>
          </a:p>
          <a:p>
            <a:pPr lvl="1"/>
            <a:r>
              <a:rPr lang="en-US" dirty="0"/>
              <a:t>Simple/single (e.g., mean, LOCF)</a:t>
            </a:r>
            <a:endParaRPr lang="en-US" dirty="0">
              <a:cs typeface="Calibri"/>
            </a:endParaRPr>
          </a:p>
          <a:p>
            <a:pPr lvl="1"/>
            <a:r>
              <a:rPr lang="en-US" dirty="0"/>
              <a:t>Multiple Imputation – valid under MAR</a:t>
            </a:r>
            <a:endParaRPr lang="en-US" u="sng" dirty="0">
              <a:cs typeface="Calibri"/>
            </a:endParaRPr>
          </a:p>
          <a:p>
            <a:r>
              <a:rPr lang="en-US" sz="2400" u="sng" dirty="0"/>
              <a:t>Analysis of Incomplete Data </a:t>
            </a:r>
            <a:r>
              <a:rPr lang="en-US" sz="2400" dirty="0"/>
              <a:t>– all available data – likelihood based</a:t>
            </a:r>
            <a:endParaRPr lang="en-US" sz="2400" dirty="0">
              <a:cs typeface="Calibri"/>
            </a:endParaRPr>
          </a:p>
          <a:p>
            <a:pPr lvl="1"/>
            <a:r>
              <a:rPr lang="en-US" dirty="0"/>
              <a:t>Maximum Likelihood – e.g., EM algorithm or Direct ML</a:t>
            </a:r>
            <a:endParaRPr lang="en-US" dirty="0">
              <a:cs typeface="Calibri"/>
            </a:endParaRPr>
          </a:p>
          <a:p>
            <a:pPr lvl="1"/>
            <a:r>
              <a:rPr lang="en-US" dirty="0"/>
              <a:t>Valid under MAR</a:t>
            </a:r>
            <a:endParaRPr lang="en-US" dirty="0">
              <a:cs typeface="Calibri"/>
            </a:endParaRPr>
          </a:p>
          <a:p>
            <a:r>
              <a:rPr lang="en-US" sz="2400" u="sng" dirty="0"/>
              <a:t>Inverse probability weighting </a:t>
            </a:r>
            <a:r>
              <a:rPr lang="en-US" sz="2400" dirty="0"/>
              <a:t>– valid under MAR</a:t>
            </a:r>
            <a:endParaRPr lang="en-US" sz="2400" dirty="0">
              <a:cs typeface="Calibri"/>
            </a:endParaRPr>
          </a:p>
          <a:p>
            <a:r>
              <a:rPr lang="en-US" sz="2400" dirty="0"/>
              <a:t>All of these are ignorable methods, that is, they d</a:t>
            </a:r>
            <a:r>
              <a:rPr lang="en-US" altLang="en-US" sz="2400" dirty="0"/>
              <a:t>o not directly model the relation between the outcome of interest and the probability of missing</a:t>
            </a:r>
            <a:r>
              <a:rPr lang="en-US" sz="2400" dirty="0"/>
              <a:t> </a:t>
            </a:r>
            <a:endParaRPr lang="en-US" sz="2400" dirty="0">
              <a:cs typeface="Calibri"/>
            </a:endParaRPr>
          </a:p>
        </p:txBody>
      </p:sp>
      <p:sp>
        <p:nvSpPr>
          <p:cNvPr id="2" name="Slide Number Placeholder 1"/>
          <p:cNvSpPr>
            <a:spLocks noGrp="1"/>
          </p:cNvSpPr>
          <p:nvPr>
            <p:ph type="sldNum" sz="quarter" idx="12"/>
          </p:nvPr>
        </p:nvSpPr>
        <p:spPr>
          <a:xfrm>
            <a:off x="9541564" y="6356350"/>
            <a:ext cx="1812235" cy="365125"/>
          </a:xfrm>
        </p:spPr>
        <p:txBody>
          <a:bodyPr>
            <a:normAutofit/>
          </a:bodyPr>
          <a:lstStyle/>
          <a:p>
            <a:pPr>
              <a:spcAft>
                <a:spcPts val="600"/>
              </a:spcAft>
              <a:defRPr/>
            </a:pPr>
            <a:fld id="{BDCFB434-A54A-4936-ABE8-D98B7199F5DD}" type="slidenum">
              <a:rPr lang="en-US" smtClean="0"/>
              <a:pPr>
                <a:spcAft>
                  <a:spcPts val="600"/>
                </a:spcAft>
                <a:defRPr/>
              </a:pPr>
              <a:t>36</a:t>
            </a:fld>
            <a:endParaRPr lang="en-US"/>
          </a:p>
        </p:txBody>
      </p:sp>
    </p:spTree>
    <p:extLst>
      <p:ext uri="{BB962C8B-B14F-4D97-AF65-F5344CB8AC3E}">
        <p14:creationId xmlns:p14="http://schemas.microsoft.com/office/powerpoint/2010/main" val="476041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4000"/>
              <a:t>Complete Case Analysis</a:t>
            </a:r>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717280" y="6356350"/>
            <a:ext cx="2633472" cy="365125"/>
          </a:xfrm>
        </p:spPr>
        <p:txBody>
          <a:bodyPr>
            <a:normAutofit/>
          </a:bodyPr>
          <a:lstStyle/>
          <a:p>
            <a:pPr>
              <a:spcAft>
                <a:spcPts val="600"/>
              </a:spcAft>
              <a:defRPr/>
            </a:pPr>
            <a:fld id="{BDCFB434-A54A-4936-ABE8-D98B7199F5DD}" type="slidenum">
              <a:rPr lang="en-US">
                <a:solidFill>
                  <a:schemeClr val="tx1">
                    <a:lumMod val="50000"/>
                    <a:lumOff val="50000"/>
                  </a:schemeClr>
                </a:solidFill>
              </a:rPr>
              <a:pPr>
                <a:spcAft>
                  <a:spcPts val="600"/>
                </a:spcAft>
                <a:defRPr/>
              </a:pPr>
              <a:t>37</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F4ECD305-0FBF-403A-A00E-43606CB60B78}"/>
              </a:ext>
            </a:extLst>
          </p:cNvPr>
          <p:cNvGraphicFramePr>
            <a:graphicFrameLocks noGrp="1"/>
          </p:cNvGraphicFramePr>
          <p:nvPr>
            <p:ph idx="1"/>
            <p:extLst>
              <p:ext uri="{D42A27DB-BD31-4B8C-83A1-F6EECF244321}">
                <p14:modId xmlns:p14="http://schemas.microsoft.com/office/powerpoint/2010/main" val="352531370"/>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8698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0" name="Rectangle 7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71" name="Freeform: Shape 7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6" name="Rectangle 2"/>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Imputation</a:t>
            </a:r>
          </a:p>
        </p:txBody>
      </p:sp>
      <p:sp>
        <p:nvSpPr>
          <p:cNvPr id="88072" name="Arc 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8067" name="Rectangle 3"/>
          <p:cNvSpPr>
            <a:spLocks noGrp="1" noChangeArrowheads="1"/>
          </p:cNvSpPr>
          <p:nvPr>
            <p:ph idx="1"/>
          </p:nvPr>
        </p:nvSpPr>
        <p:spPr>
          <a:xfrm>
            <a:off x="4447308" y="591344"/>
            <a:ext cx="6906491" cy="5585619"/>
          </a:xfrm>
        </p:spPr>
        <p:txBody>
          <a:bodyPr vert="horz" lIns="91440" tIns="45720" rIns="91440" bIns="45720" rtlCol="0" anchor="ctr">
            <a:noAutofit/>
          </a:bodyPr>
          <a:lstStyle/>
          <a:p>
            <a:r>
              <a:rPr lang="en-US" altLang="en-US" sz="2000" dirty="0">
                <a:cs typeface="Arial"/>
              </a:rPr>
              <a:t>“Filling in” missing values –creates a complete set of data for all randomized subjects by using a rule </a:t>
            </a:r>
            <a:endParaRPr lang="en-US" altLang="en-US" sz="2000" dirty="0">
              <a:cs typeface="Arial" panose="020B0604020202020204" pitchFamily="34" charset="0"/>
            </a:endParaRPr>
          </a:p>
          <a:p>
            <a:pPr lvl="1" eaLnBrk="1" hangingPunct="1"/>
            <a:r>
              <a:rPr lang="en-US" altLang="en-US" sz="2000" dirty="0">
                <a:cs typeface="Arial"/>
              </a:rPr>
              <a:t>Can then use typical statistical methods as in complete case</a:t>
            </a:r>
          </a:p>
          <a:p>
            <a:pPr eaLnBrk="1" hangingPunct="1"/>
            <a:r>
              <a:rPr lang="en-US" altLang="en-US" sz="2000" dirty="0">
                <a:cs typeface="Arial"/>
              </a:rPr>
              <a:t>Single imputation – impute a single value</a:t>
            </a:r>
          </a:p>
          <a:p>
            <a:pPr lvl="1" eaLnBrk="1" hangingPunct="1">
              <a:buFont typeface="Arial" panose="020B0604020202020204" pitchFamily="34" charset="0"/>
              <a:buChar char="•"/>
            </a:pPr>
            <a:r>
              <a:rPr lang="en-US" altLang="en-US" sz="2000" dirty="0">
                <a:cs typeface="Arial"/>
              </a:rPr>
              <a:t>Example Methods</a:t>
            </a:r>
          </a:p>
          <a:p>
            <a:pPr lvl="2"/>
            <a:r>
              <a:rPr lang="en-US" altLang="en-US" dirty="0">
                <a:cs typeface="Arial"/>
              </a:rPr>
              <a:t>Simple mean</a:t>
            </a:r>
          </a:p>
          <a:p>
            <a:pPr lvl="2"/>
            <a:r>
              <a:rPr lang="en-US" altLang="en-US" dirty="0">
                <a:cs typeface="Arial"/>
              </a:rPr>
              <a:t>Regression (conditional mean) – regress variable with missing data on baseline characteristics, outcomes, treatment, auxiliary vars and then use regression equation to impute missing</a:t>
            </a:r>
          </a:p>
          <a:p>
            <a:pPr lvl="2"/>
            <a:r>
              <a:rPr lang="en-US" altLang="en-US" dirty="0">
                <a:cs typeface="Arial"/>
              </a:rPr>
              <a:t>Last/baseline/worst observation carried forward</a:t>
            </a:r>
            <a:endParaRPr lang="en-US" altLang="en-US" dirty="0">
              <a:cs typeface="Times New Roman"/>
            </a:endParaRPr>
          </a:p>
          <a:p>
            <a:pPr lvl="1"/>
            <a:r>
              <a:rPr lang="en-US" altLang="en-US" sz="2000" dirty="0">
                <a:cs typeface="Arial"/>
              </a:rPr>
              <a:t>Does not capture uncertainty in imputation and underestimates variability leading to anti-conservative test statistics</a:t>
            </a:r>
            <a:endParaRPr lang="en-US" sz="2000" dirty="0">
              <a:cs typeface="Arial"/>
            </a:endParaRPr>
          </a:p>
          <a:p>
            <a:pPr lvl="1"/>
            <a:r>
              <a:rPr lang="en-US" sz="2000" dirty="0"/>
              <a:t>The NRC guidelines for missing data state that single imputation methods like “last observation carried forward” should not be used as the primary analytic approach unless the assumptions that underlie these methods are scientifically justified</a:t>
            </a:r>
            <a:endParaRPr lang="en-US" altLang="en-US" sz="2000" dirty="0">
              <a:cs typeface="Arial" panose="020B0604020202020204" pitchFamily="34" charset="0"/>
            </a:endParaRPr>
          </a:p>
        </p:txBody>
      </p:sp>
      <p:sp>
        <p:nvSpPr>
          <p:cNvPr id="88068" name="Rectangle 3"/>
          <p:cNvSpPr>
            <a:spLocks noGrp="1" noChangeArrowheads="1"/>
          </p:cNvSpPr>
          <p:nvPr>
            <p:ph type="sldNum" sz="quarter" idx="12"/>
          </p:nvPr>
        </p:nvSpPr>
        <p:spPr bwMode="auto">
          <a:xfrm>
            <a:off x="9541564" y="6356350"/>
            <a:ext cx="181223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73C33175-E2A8-4C87-8A5F-D346B9AF9861}" type="slidenum">
              <a:rPr lang="en-US" altLang="en-US" sz="1800">
                <a:latin typeface="Arial" panose="020B0604020202020204" pitchFamily="34" charset="0"/>
              </a:rPr>
              <a:pPr>
                <a:lnSpc>
                  <a:spcPct val="90000"/>
                </a:lnSpc>
                <a:spcBef>
                  <a:spcPct val="0"/>
                </a:spcBef>
                <a:spcAft>
                  <a:spcPts val="600"/>
                </a:spcAft>
                <a:buFontTx/>
                <a:buNone/>
              </a:pPr>
              <a:t>38</a:t>
            </a:fld>
            <a:endParaRPr lang="en-US" altLang="en-US" sz="1800">
              <a:latin typeface="Arial" panose="020B0604020202020204" pitchFamily="34" charset="0"/>
            </a:endParaRPr>
          </a:p>
        </p:txBody>
      </p:sp>
    </p:spTree>
    <p:extLst>
      <p:ext uri="{BB962C8B-B14F-4D97-AF65-F5344CB8AC3E}">
        <p14:creationId xmlns:p14="http://schemas.microsoft.com/office/powerpoint/2010/main" val="3770612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Last Observation Carried Forward (LOCF)</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2400">
                <a:solidFill>
                  <a:srgbClr val="000000"/>
                </a:solidFill>
              </a:rPr>
              <a:t>Missing data is replaced with last observed value for that subject</a:t>
            </a:r>
          </a:p>
          <a:p>
            <a:r>
              <a:rPr lang="en-US" sz="2400">
                <a:solidFill>
                  <a:srgbClr val="000000"/>
                </a:solidFill>
              </a:rPr>
              <a:t>Used to be Popular - Simple and perceived tendency to provide conservative estimates of treatment effect</a:t>
            </a:r>
          </a:p>
          <a:p>
            <a:r>
              <a:rPr lang="en-US" sz="2400">
                <a:solidFill>
                  <a:srgbClr val="000000"/>
                </a:solidFill>
              </a:rPr>
              <a:t>Valid only under the assumption that the missing outcomes are equal to the last observed response – very specific and unrealistic</a:t>
            </a:r>
          </a:p>
        </p:txBody>
      </p:sp>
      <p:sp>
        <p:nvSpPr>
          <p:cNvPr id="4" name="Slide Number Placeholder 3"/>
          <p:cNvSpPr>
            <a:spLocks noGrp="1"/>
          </p:cNvSpPr>
          <p:nvPr>
            <p:ph type="sldNum" sz="quarter" idx="12"/>
          </p:nvPr>
        </p:nvSpPr>
        <p:spPr>
          <a:xfrm>
            <a:off x="10825930" y="6223702"/>
            <a:ext cx="570728" cy="314067"/>
          </a:xfrm>
        </p:spPr>
        <p:txBody>
          <a:bodyPr>
            <a:normAutofit/>
          </a:bodyPr>
          <a:lstStyle/>
          <a:p>
            <a:pPr>
              <a:spcAft>
                <a:spcPts val="600"/>
              </a:spcAft>
              <a:defRPr/>
            </a:pPr>
            <a:fld id="{BDCFB434-A54A-4936-ABE8-D98B7199F5DD}" type="slidenum">
              <a:rPr lang="en-US" sz="1000">
                <a:solidFill>
                  <a:srgbClr val="898989"/>
                </a:solidFill>
              </a:rPr>
              <a:pPr>
                <a:spcAft>
                  <a:spcPts val="600"/>
                </a:spcAft>
                <a:defRPr/>
              </a:pPr>
              <a:t>39</a:t>
            </a:fld>
            <a:endParaRPr lang="en-US" sz="1000">
              <a:solidFill>
                <a:srgbClr val="898989"/>
              </a:solidFill>
            </a:endParaRPr>
          </a:p>
        </p:txBody>
      </p:sp>
    </p:spTree>
    <p:extLst>
      <p:ext uri="{BB962C8B-B14F-4D97-AF65-F5344CB8AC3E}">
        <p14:creationId xmlns:p14="http://schemas.microsoft.com/office/powerpoint/2010/main" val="349553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58445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p:cNvSpPr>
            <a:spLocks noGrp="1"/>
          </p:cNvSpPr>
          <p:nvPr>
            <p:ph type="title"/>
          </p:nvPr>
        </p:nvSpPr>
        <p:spPr>
          <a:xfrm>
            <a:off x="804672" y="338328"/>
            <a:ext cx="5011473" cy="1773936"/>
          </a:xfrm>
        </p:spPr>
        <p:txBody>
          <a:bodyPr vert="horz" lIns="91440" tIns="45720" rIns="91440" bIns="45720" rtlCol="0" anchor="ctr">
            <a:normAutofit/>
          </a:bodyPr>
          <a:lstStyle/>
          <a:p>
            <a:r>
              <a:rPr lang="en-US" sz="4000">
                <a:solidFill>
                  <a:srgbClr val="FFFFFF"/>
                </a:solidFill>
              </a:rPr>
              <a:t>Missing Data: Example</a:t>
            </a:r>
          </a:p>
        </p:txBody>
      </p:sp>
      <p:sp>
        <p:nvSpPr>
          <p:cNvPr id="20" name="Rectangle 19">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805364"/>
            <a:ext cx="12188952" cy="40526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b="53143"/>
          <a:stretch/>
        </p:blipFill>
        <p:spPr>
          <a:xfrm>
            <a:off x="280139" y="2912662"/>
            <a:ext cx="5922453" cy="3484394"/>
          </a:xfrm>
          <a:prstGeom prst="rect">
            <a:avLst/>
          </a:prstGeom>
        </p:spPr>
      </p:pic>
      <p:pic>
        <p:nvPicPr>
          <p:cNvPr id="7" name="Content Placeholder 6"/>
          <p:cNvPicPr>
            <a:picLocks noChangeAspect="1"/>
          </p:cNvPicPr>
          <p:nvPr/>
        </p:nvPicPr>
        <p:blipFill rotWithShape="1">
          <a:blip r:embed="rId4"/>
          <a:srcRect b="66333"/>
          <a:stretch/>
        </p:blipFill>
        <p:spPr>
          <a:xfrm>
            <a:off x="6355641" y="3916881"/>
            <a:ext cx="5166360" cy="1340096"/>
          </a:xfrm>
          <a:prstGeom prst="rect">
            <a:avLst/>
          </a:prstGeom>
        </p:spPr>
      </p:pic>
      <p:sp>
        <p:nvSpPr>
          <p:cNvPr id="6" name="Slide Number Placeholder 4"/>
          <p:cNvSpPr>
            <a:spLocks noGrp="1"/>
          </p:cNvSpPr>
          <p:nvPr>
            <p:ph type="sldNum" sz="quarter" idx="12"/>
          </p:nvPr>
        </p:nvSpPr>
        <p:spPr>
          <a:xfrm>
            <a:off x="10817352" y="6223702"/>
            <a:ext cx="570728" cy="314067"/>
          </a:xfrm>
        </p:spPr>
        <p:txBody>
          <a:bodyPr vert="horz" lIns="91440" tIns="45720" rIns="91440" bIns="45720" rtlCol="0" anchor="ctr">
            <a:normAutofit/>
          </a:bodyPr>
          <a:lstStyle/>
          <a:p>
            <a:pPr>
              <a:spcAft>
                <a:spcPts val="600"/>
              </a:spcAft>
            </a:pPr>
            <a:fld id="{57A4D920-D38E-49B9-966C-F9DF5F951499}" type="slidenum">
              <a:rPr lang="en-US" sz="1100">
                <a:solidFill>
                  <a:srgbClr val="898989"/>
                </a:solidFill>
              </a:rPr>
              <a:pPr>
                <a:spcAft>
                  <a:spcPts val="600"/>
                </a:spcAft>
              </a:pPr>
              <a:t>4</a:t>
            </a:fld>
            <a:endParaRPr lang="en-US" sz="1100">
              <a:solidFill>
                <a:srgbClr val="898989"/>
              </a:solidFill>
            </a:endParaRPr>
          </a:p>
        </p:txBody>
      </p:sp>
      <p:sp>
        <p:nvSpPr>
          <p:cNvPr id="8" name="TextBox 7"/>
          <p:cNvSpPr txBox="1"/>
          <p:nvPr/>
        </p:nvSpPr>
        <p:spPr>
          <a:xfrm>
            <a:off x="5960727" y="6520190"/>
            <a:ext cx="4682692" cy="261610"/>
          </a:xfrm>
          <a:prstGeom prst="rect">
            <a:avLst/>
          </a:prstGeom>
          <a:noFill/>
        </p:spPr>
        <p:txBody>
          <a:bodyPr wrap="none" rtlCol="0">
            <a:spAutoFit/>
          </a:bodyPr>
          <a:lstStyle/>
          <a:p>
            <a:pPr>
              <a:spcAft>
                <a:spcPts val="600"/>
              </a:spcAft>
            </a:pPr>
            <a:r>
              <a:rPr lang="en-US" sz="1100" dirty="0" err="1"/>
              <a:t>Kenward</a:t>
            </a:r>
            <a:r>
              <a:rPr lang="en-US" sz="1100" dirty="0"/>
              <a:t> and Carpenter. Missing Data in </a:t>
            </a:r>
            <a:r>
              <a:rPr lang="en-US" sz="1100" dirty="0" err="1"/>
              <a:t>Randomised</a:t>
            </a:r>
            <a:r>
              <a:rPr lang="en-US" sz="1100" dirty="0"/>
              <a:t> Trials: A Practical Guide</a:t>
            </a:r>
            <a:endParaRPr lang="en-US" sz="1100"/>
          </a:p>
        </p:txBody>
      </p:sp>
    </p:spTree>
    <p:extLst>
      <p:ext uri="{BB962C8B-B14F-4D97-AF65-F5344CB8AC3E}">
        <p14:creationId xmlns:p14="http://schemas.microsoft.com/office/powerpoint/2010/main" val="3448670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7">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220636" cy="6858000"/>
          </a:xfrm>
          <a:prstGeom prst="rect">
            <a:avLst/>
          </a:prstGeom>
        </p:spPr>
      </p:pic>
      <p:sp>
        <p:nvSpPr>
          <p:cNvPr id="2" name="Title 1"/>
          <p:cNvSpPr>
            <a:spLocks noGrp="1"/>
          </p:cNvSpPr>
          <p:nvPr>
            <p:ph type="title"/>
          </p:nvPr>
        </p:nvSpPr>
        <p:spPr>
          <a:xfrm>
            <a:off x="640079" y="2023236"/>
            <a:ext cx="3659777" cy="2820908"/>
          </a:xfrm>
        </p:spPr>
        <p:txBody>
          <a:bodyPr>
            <a:normAutofit/>
          </a:bodyPr>
          <a:lstStyle/>
          <a:p>
            <a:r>
              <a:rPr lang="en-US" sz="4000">
                <a:solidFill>
                  <a:srgbClr val="FFFFFF"/>
                </a:solidFill>
              </a:rPr>
              <a:t>LOCF</a:t>
            </a:r>
          </a:p>
        </p:txBody>
      </p:sp>
      <p:sp>
        <p:nvSpPr>
          <p:cNvPr id="11" name="Slide Number Placeholder 10"/>
          <p:cNvSpPr>
            <a:spLocks noGrp="1"/>
          </p:cNvSpPr>
          <p:nvPr>
            <p:ph type="sldNum" sz="quarter" idx="12"/>
          </p:nvPr>
        </p:nvSpPr>
        <p:spPr>
          <a:xfrm>
            <a:off x="10825930" y="6223702"/>
            <a:ext cx="570728" cy="314067"/>
          </a:xfrm>
        </p:spPr>
        <p:txBody>
          <a:bodyPr>
            <a:normAutofit/>
          </a:bodyPr>
          <a:lstStyle/>
          <a:p>
            <a:pPr>
              <a:spcAft>
                <a:spcPts val="600"/>
              </a:spcAft>
              <a:defRPr/>
            </a:pPr>
            <a:fld id="{BDCFB434-A54A-4936-ABE8-D98B7199F5DD}" type="slidenum">
              <a:rPr lang="en-US" sz="1000">
                <a:solidFill>
                  <a:srgbClr val="898989"/>
                </a:solidFill>
              </a:rPr>
              <a:pPr>
                <a:spcAft>
                  <a:spcPts val="600"/>
                </a:spcAft>
                <a:defRPr/>
              </a:pPr>
              <a:t>40</a:t>
            </a:fld>
            <a:endParaRPr lang="en-US" sz="1000">
              <a:solidFill>
                <a:srgbClr val="898989"/>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40261272"/>
              </p:ext>
            </p:extLst>
          </p:nvPr>
        </p:nvGraphicFramePr>
        <p:xfrm>
          <a:off x="5380429" y="388584"/>
          <a:ext cx="6647710" cy="5904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8488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1143000"/>
          </a:xfrm>
        </p:spPr>
        <p:txBody>
          <a:bodyPr/>
          <a:lstStyle/>
          <a:p>
            <a:r>
              <a:rPr lang="en-US" dirty="0"/>
              <a:t>Likelihood Based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00200" y="1524000"/>
                <a:ext cx="8458200" cy="4114800"/>
              </a:xfrm>
            </p:spPr>
            <p:txBody>
              <a:bodyPr/>
              <a:lstStyle/>
              <a:p>
                <a:r>
                  <a:rPr lang="en-US" sz="2400" dirty="0"/>
                  <a:t>Maximum Likelihood – common estimation method – find estimates of parameters (e.g., proportions, means, regression coefficients) that maximize the probability of the observed data.</a:t>
                </a:r>
              </a:p>
              <a:p>
                <a:r>
                  <a:rPr lang="en-US" sz="2400" dirty="0"/>
                  <a:t>Simple example </a:t>
                </a:r>
              </a:p>
              <a:p>
                <a:pPr lvl="1"/>
                <a:r>
                  <a:rPr lang="en-US" sz="2000" dirty="0"/>
                  <a:t>Experiment in n people</a:t>
                </a:r>
              </a:p>
              <a:p>
                <a:pPr lvl="1"/>
                <a:r>
                  <a:rPr lang="en-US" sz="2000" dirty="0"/>
                  <a:t>Probability of success is p, failure is 1-p</a:t>
                </a:r>
              </a:p>
              <a:p>
                <a:pPr lvl="1"/>
                <a:r>
                  <a:rPr lang="en-US" sz="2000" dirty="0"/>
                  <a:t>If x people succeed and n-x fail the likelihood is proportional to the probabilities of successes and failures </a:t>
                </a:r>
              </a:p>
              <a:p>
                <a:pPr lvl="2"/>
                <a14:m>
                  <m:oMath xmlns:m="http://schemas.openxmlformats.org/officeDocument/2006/math">
                    <m:r>
                      <a:rPr lang="en-US" sz="1600" i="1">
                        <a:latin typeface="Cambria Math" panose="02040503050406030204" pitchFamily="18" charset="0"/>
                      </a:rPr>
                      <m:t>𝐿</m:t>
                    </m:r>
                    <m:d>
                      <m:dPr>
                        <m:ctrlPr>
                          <a:rPr lang="en-US" sz="1600" i="1">
                            <a:latin typeface="Cambria Math" panose="02040503050406030204" pitchFamily="18" charset="0"/>
                          </a:rPr>
                        </m:ctrlPr>
                      </m:dPr>
                      <m:e>
                        <m:r>
                          <a:rPr lang="en-US" sz="1600" i="1">
                            <a:latin typeface="Cambria Math" panose="02040503050406030204" pitchFamily="18" charset="0"/>
                          </a:rPr>
                          <m:t>𝑝</m:t>
                        </m:r>
                        <m:r>
                          <a:rPr lang="en-US" sz="1600" i="1">
                            <a:latin typeface="Cambria Math" panose="02040503050406030204" pitchFamily="18" charset="0"/>
                          </a:rPr>
                          <m:t>;</m:t>
                        </m:r>
                        <m:r>
                          <a:rPr lang="en-US" sz="1600" i="1">
                            <a:latin typeface="Cambria Math" panose="02040503050406030204" pitchFamily="18" charset="0"/>
                          </a:rPr>
                          <m:t>𝑥</m:t>
                        </m:r>
                      </m:e>
                    </m:d>
                    <m:r>
                      <a:rPr lang="en-US" sz="1600" i="1">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𝑛</m:t>
                        </m:r>
                        <m:r>
                          <a:rPr lang="en-US" sz="1600" i="1">
                            <a:latin typeface="Cambria Math" panose="02040503050406030204" pitchFamily="18" charset="0"/>
                          </a:rPr>
                          <m:t>!</m:t>
                        </m:r>
                      </m:num>
                      <m:den>
                        <m:r>
                          <a:rPr lang="en-US" sz="1600" i="1">
                            <a:latin typeface="Cambria Math" panose="02040503050406030204" pitchFamily="18" charset="0"/>
                          </a:rPr>
                          <m:t>𝑥</m:t>
                        </m:r>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m:t>
                            </m:r>
                            <m:r>
                              <a:rPr lang="en-US" sz="1600" i="1">
                                <a:latin typeface="Cambria Math" panose="02040503050406030204" pitchFamily="18" charset="0"/>
                              </a:rPr>
                              <m:t>𝑥</m:t>
                            </m:r>
                          </m:e>
                        </m:d>
                        <m:r>
                          <a:rPr lang="en-US" sz="1600" i="1">
                            <a:latin typeface="Cambria Math" panose="02040503050406030204" pitchFamily="18" charset="0"/>
                          </a:rPr>
                          <m:t>!</m:t>
                        </m:r>
                      </m:den>
                    </m:f>
                    <m:sSup>
                      <m:sSupPr>
                        <m:ctrlPr>
                          <a:rPr lang="en-US" sz="1600" i="1">
                            <a:latin typeface="Cambria Math" panose="02040503050406030204" pitchFamily="18" charset="0"/>
                          </a:rPr>
                        </m:ctrlPr>
                      </m:sSupPr>
                      <m:e>
                        <m:r>
                          <a:rPr lang="en-US" sz="1600" i="1">
                            <a:latin typeface="Cambria Math" panose="02040503050406030204" pitchFamily="18" charset="0"/>
                          </a:rPr>
                          <m:t>𝑝</m:t>
                        </m:r>
                      </m:e>
                      <m:sup>
                        <m:r>
                          <a:rPr lang="en-US" sz="1600" i="1">
                            <a:latin typeface="Cambria Math" panose="02040503050406030204" pitchFamily="18" charset="0"/>
                          </a:rPr>
                          <m:t>𝑥</m:t>
                        </m:r>
                      </m:sup>
                    </m:sSup>
                    <m:sSup>
                      <m:sSupPr>
                        <m:ctrlPr>
                          <a:rPr lang="en-US" sz="1600" i="1">
                            <a:latin typeface="Cambria Math" panose="02040503050406030204" pitchFamily="18" charset="0"/>
                          </a:rPr>
                        </m:ctrlPr>
                      </m:sSupPr>
                      <m:e>
                        <m:r>
                          <a:rPr lang="en-US" sz="1600" i="1">
                            <a:latin typeface="Cambria Math" panose="02040503050406030204" pitchFamily="18" charset="0"/>
                          </a:rPr>
                          <m:t>(1−</m:t>
                        </m:r>
                        <m:r>
                          <a:rPr lang="en-US" sz="1600" i="1">
                            <a:latin typeface="Cambria Math" panose="02040503050406030204" pitchFamily="18" charset="0"/>
                          </a:rPr>
                          <m:t>𝑝</m:t>
                        </m:r>
                        <m:r>
                          <a:rPr lang="en-US" sz="1600" i="1">
                            <a:latin typeface="Cambria Math" panose="02040503050406030204" pitchFamily="18" charset="0"/>
                          </a:rPr>
                          <m:t>)</m:t>
                        </m:r>
                      </m:e>
                      <m:sup>
                        <m:r>
                          <a:rPr lang="en-US" sz="1600" i="1">
                            <a:latin typeface="Cambria Math" panose="02040503050406030204" pitchFamily="18" charset="0"/>
                          </a:rPr>
                          <m:t>𝑛</m:t>
                        </m:r>
                        <m:r>
                          <a:rPr lang="en-US" sz="1600" i="1">
                            <a:latin typeface="Cambria Math" panose="02040503050406030204" pitchFamily="18" charset="0"/>
                          </a:rPr>
                          <m:t>−</m:t>
                        </m:r>
                        <m:r>
                          <a:rPr lang="en-US" sz="1600" i="1">
                            <a:latin typeface="Cambria Math" panose="02040503050406030204" pitchFamily="18" charset="0"/>
                          </a:rPr>
                          <m:t>𝑥</m:t>
                        </m:r>
                      </m:sup>
                    </m:sSup>
                  </m:oMath>
                </a14:m>
                <a:endParaRPr lang="en-US" sz="1600" baseline="30000" dirty="0"/>
              </a:p>
              <a:p>
                <a:pPr lvl="1"/>
                <a:r>
                  <a:rPr lang="en-US" sz="2000" dirty="0"/>
                  <a:t>The value of p that maximizes this likelihood is x/n</a:t>
                </a:r>
              </a:p>
              <a:p>
                <a:pPr lvl="1"/>
                <a:r>
                  <a:rPr lang="en-US" sz="2000" dirty="0"/>
                  <a:t>If observe 3 successes in 5 people – ML = 3/5=0.6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00200" y="1524000"/>
                <a:ext cx="8458200" cy="4114800"/>
              </a:xfrm>
              <a:blipFill>
                <a:blip r:embed="rId2"/>
                <a:stretch>
                  <a:fillRect l="-1009" t="-2074"/>
                </a:stretch>
              </a:blipFill>
            </p:spPr>
            <p:txBody>
              <a:bodyPr/>
              <a:lstStyle/>
              <a:p>
                <a:r>
                  <a:rPr lang="en-US">
                    <a:noFill/>
                  </a:rPr>
                  <a:t> </a:t>
                </a:r>
              </a:p>
            </p:txBody>
          </p:sp>
        </mc:Fallback>
      </mc:AlternateContent>
      <p:grpSp>
        <p:nvGrpSpPr>
          <p:cNvPr id="6" name="Group 5"/>
          <p:cNvGrpSpPr/>
          <p:nvPr/>
        </p:nvGrpSpPr>
        <p:grpSpPr>
          <a:xfrm>
            <a:off x="7772401" y="4419600"/>
            <a:ext cx="2638425" cy="1691448"/>
            <a:chOff x="6248400" y="4419600"/>
            <a:chExt cx="2638425" cy="169144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419600"/>
              <a:ext cx="2638425" cy="1504950"/>
            </a:xfrm>
            <a:prstGeom prst="rect">
              <a:avLst/>
            </a:prstGeom>
          </p:spPr>
        </p:pic>
        <p:sp>
          <p:nvSpPr>
            <p:cNvPr id="5" name="TextBox 4"/>
            <p:cNvSpPr txBox="1"/>
            <p:nvPr/>
          </p:nvSpPr>
          <p:spPr>
            <a:xfrm>
              <a:off x="6324600" y="5803271"/>
              <a:ext cx="2398413" cy="307777"/>
            </a:xfrm>
            <a:prstGeom prst="rect">
              <a:avLst/>
            </a:prstGeom>
            <a:noFill/>
          </p:spPr>
          <p:txBody>
            <a:bodyPr wrap="none" rtlCol="0">
              <a:spAutoFit/>
            </a:bodyPr>
            <a:lstStyle/>
            <a:p>
              <a:r>
                <a:rPr lang="en-US" sz="1400" dirty="0"/>
                <a:t>0                            0.6                 1</a:t>
              </a:r>
            </a:p>
          </p:txBody>
        </p:sp>
      </p:grpSp>
      <p:sp>
        <p:nvSpPr>
          <p:cNvPr id="9" name="Slide Number Placeholder 8"/>
          <p:cNvSpPr>
            <a:spLocks noGrp="1"/>
          </p:cNvSpPr>
          <p:nvPr>
            <p:ph type="sldNum" sz="quarter" idx="12"/>
          </p:nvPr>
        </p:nvSpPr>
        <p:spPr/>
        <p:txBody>
          <a:bodyPr/>
          <a:lstStyle/>
          <a:p>
            <a:pPr>
              <a:defRPr/>
            </a:pPr>
            <a:fld id="{BDCFB434-A54A-4936-ABE8-D98B7199F5DD}" type="slidenum">
              <a:rPr lang="en-US" smtClean="0"/>
              <a:pPr>
                <a:defRPr/>
              </a:pPr>
              <a:t>41</a:t>
            </a:fld>
            <a:endParaRPr lang="en-US"/>
          </a:p>
        </p:txBody>
      </p:sp>
    </p:spTree>
    <p:extLst>
      <p:ext uri="{BB962C8B-B14F-4D97-AF65-F5344CB8AC3E}">
        <p14:creationId xmlns:p14="http://schemas.microsoft.com/office/powerpoint/2010/main" val="90164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a:t>ML for Ignorable Missing Data</a:t>
            </a:r>
          </a:p>
        </p:txBody>
      </p:sp>
      <p:sp>
        <p:nvSpPr>
          <p:cNvPr id="17"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15568" y="2481943"/>
                <a:ext cx="10168128" cy="3695020"/>
              </a:xfrm>
            </p:spPr>
            <p:txBody>
              <a:bodyPr>
                <a:normAutofit/>
              </a:bodyPr>
              <a:lstStyle/>
              <a:p>
                <a:r>
                  <a:rPr lang="en-US" sz="2200"/>
                  <a:t>Given two discrete variables Y</a:t>
                </a:r>
                <a:r>
                  <a:rPr lang="en-US" sz="2200" baseline="-25000"/>
                  <a:t>1</a:t>
                </a:r>
                <a:r>
                  <a:rPr lang="en-US" sz="2200"/>
                  <a:t> and Y</a:t>
                </a:r>
                <a:r>
                  <a:rPr lang="en-US" sz="2200" baseline="-25000"/>
                  <a:t>2</a:t>
                </a:r>
                <a:r>
                  <a:rPr lang="en-US" sz="2200"/>
                  <a:t> with ignorable missing on Y</a:t>
                </a:r>
                <a:r>
                  <a:rPr lang="en-US" sz="2200" baseline="-25000"/>
                  <a:t>1</a:t>
                </a:r>
                <a:r>
                  <a:rPr lang="en-US" sz="2200"/>
                  <a:t>.</a:t>
                </a:r>
              </a:p>
              <a:p>
                <a:pPr lvl="1"/>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𝑓</m:t>
                        </m:r>
                      </m:e>
                      <m:sub>
                        <m:r>
                          <a:rPr lang="en-US" sz="2200" i="1">
                            <a:latin typeface="Cambria Math" panose="02040503050406030204" pitchFamily="18" charset="0"/>
                          </a:rPr>
                          <m:t>𝑖</m:t>
                        </m:r>
                      </m:sub>
                    </m:sSub>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𝑌</m:t>
                            </m:r>
                          </m:e>
                          <m:sub>
                            <m:r>
                              <a:rPr lang="en-US" sz="2200" i="1">
                                <a:latin typeface="Cambria Math" panose="02040503050406030204" pitchFamily="18" charset="0"/>
                              </a:rPr>
                              <m:t>𝑖</m:t>
                            </m:r>
                            <m:r>
                              <a:rPr lang="en-US" sz="2200" i="1">
                                <a:latin typeface="Cambria Math" panose="02040503050406030204" pitchFamily="18" charset="0"/>
                              </a:rPr>
                              <m:t>1,</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𝑌</m:t>
                            </m:r>
                          </m:e>
                          <m:sub>
                            <m:r>
                              <a:rPr lang="en-US" sz="2200" i="1">
                                <a:latin typeface="Cambria Math" panose="02040503050406030204" pitchFamily="18" charset="0"/>
                              </a:rPr>
                              <m:t>𝑖</m:t>
                            </m:r>
                            <m:r>
                              <a:rPr lang="en-US" sz="2200" i="1">
                                <a:latin typeface="Cambria Math" panose="02040503050406030204" pitchFamily="18" charset="0"/>
                              </a:rPr>
                              <m:t>2</m:t>
                            </m:r>
                          </m:sub>
                        </m:sSub>
                        <m:r>
                          <a:rPr lang="en-US" sz="2200" i="1">
                            <a:latin typeface="Cambria Math" panose="02040503050406030204" pitchFamily="18" charset="0"/>
                          </a:rPr>
                          <m:t>; </m:t>
                        </m:r>
                        <m:r>
                          <a:rPr lang="en-US" sz="2200" i="1">
                            <a:latin typeface="Cambria Math" panose="02040503050406030204" pitchFamily="18" charset="0"/>
                            <a:ea typeface="Cambria Math" panose="02040503050406030204" pitchFamily="18" charset="0"/>
                          </a:rPr>
                          <m:t>𝜃</m:t>
                        </m:r>
                      </m:e>
                    </m:d>
                    <m:r>
                      <a:rPr lang="en-US" sz="2200" b="0" i="1">
                        <a:latin typeface="Cambria Math" panose="02040503050406030204" pitchFamily="18" charset="0"/>
                        <a:ea typeface="Cambria Math" panose="02040503050406030204" pitchFamily="18" charset="0"/>
                      </a:rPr>
                      <m:t>−</m:t>
                    </m:r>
                    <m:r>
                      <a:rPr lang="en-US" sz="2200" b="0" i="1">
                        <a:latin typeface="Cambria Math" panose="02040503050406030204" pitchFamily="18" charset="0"/>
                        <a:ea typeface="Cambria Math" panose="02040503050406030204" pitchFamily="18" charset="0"/>
                      </a:rPr>
                      <m:t>𝑗𝑜𝑖𝑛𝑡</m:t>
                    </m:r>
                    <m:r>
                      <a:rPr lang="en-US" sz="2200" b="0" i="1">
                        <a:latin typeface="Cambria Math" panose="02040503050406030204" pitchFamily="18" charset="0"/>
                        <a:ea typeface="Cambria Math" panose="02040503050406030204" pitchFamily="18" charset="0"/>
                      </a:rPr>
                      <m:t> </m:t>
                    </m:r>
                    <m:r>
                      <a:rPr lang="en-US" sz="2200" b="0" i="1">
                        <a:latin typeface="Cambria Math" panose="02040503050406030204" pitchFamily="18" charset="0"/>
                        <a:ea typeface="Cambria Math" panose="02040503050406030204" pitchFamily="18" charset="0"/>
                      </a:rPr>
                      <m:t>𝑝𝑟𝑜𝑏𝑎𝑏𝑖𝑙𝑖𝑡𝑦</m:t>
                    </m:r>
                    <m:r>
                      <a:rPr lang="en-US" sz="2200" b="0" i="1">
                        <a:latin typeface="Cambria Math" panose="02040503050406030204" pitchFamily="18" charset="0"/>
                        <a:ea typeface="Cambria Math" panose="02040503050406030204" pitchFamily="18" charset="0"/>
                      </a:rPr>
                      <m:t> </m:t>
                    </m:r>
                    <m:r>
                      <a:rPr lang="en-US" sz="2200" b="0" i="1">
                        <a:latin typeface="Cambria Math" panose="02040503050406030204" pitchFamily="18" charset="0"/>
                        <a:ea typeface="Cambria Math" panose="02040503050406030204" pitchFamily="18" charset="0"/>
                      </a:rPr>
                      <m:t>𝑓𝑜𝑟</m:t>
                    </m:r>
                    <m:r>
                      <a:rPr lang="en-US" sz="2200" b="0" i="1">
                        <a:latin typeface="Cambria Math" panose="02040503050406030204" pitchFamily="18" charset="0"/>
                        <a:ea typeface="Cambria Math" panose="02040503050406030204" pitchFamily="18" charset="0"/>
                      </a:rPr>
                      <m:t> </m:t>
                    </m:r>
                    <m:r>
                      <a:rPr lang="en-US" sz="2200" b="0" i="1">
                        <a:latin typeface="Cambria Math" panose="02040503050406030204" pitchFamily="18" charset="0"/>
                        <a:ea typeface="Cambria Math" panose="02040503050406030204" pitchFamily="18" charset="0"/>
                      </a:rPr>
                      <m:t>𝑠𝑖𝑛𝑔𝑙𝑒</m:t>
                    </m:r>
                    <m:r>
                      <a:rPr lang="en-US" sz="2200" b="0" i="1">
                        <a:latin typeface="Cambria Math" panose="02040503050406030204" pitchFamily="18" charset="0"/>
                        <a:ea typeface="Cambria Math" panose="02040503050406030204" pitchFamily="18" charset="0"/>
                      </a:rPr>
                      <m:t> </m:t>
                    </m:r>
                    <m:r>
                      <a:rPr lang="en-US" sz="2200" b="0" i="1">
                        <a:latin typeface="Cambria Math" panose="02040503050406030204" pitchFamily="18" charset="0"/>
                        <a:ea typeface="Cambria Math" panose="02040503050406030204" pitchFamily="18" charset="0"/>
                      </a:rPr>
                      <m:t>𝑐𝑜𝑚𝑝𝑙𝑒𝑡𝑒</m:t>
                    </m:r>
                    <m:r>
                      <a:rPr lang="en-US" sz="2200" b="0" i="1">
                        <a:latin typeface="Cambria Math" panose="02040503050406030204" pitchFamily="18" charset="0"/>
                        <a:ea typeface="Cambria Math" panose="02040503050406030204" pitchFamily="18" charset="0"/>
                      </a:rPr>
                      <m:t> </m:t>
                    </m:r>
                    <m:r>
                      <a:rPr lang="en-US" sz="2200" b="0" i="1">
                        <a:latin typeface="Cambria Math" panose="02040503050406030204" pitchFamily="18" charset="0"/>
                        <a:ea typeface="Cambria Math" panose="02040503050406030204" pitchFamily="18" charset="0"/>
                      </a:rPr>
                      <m:t>𝑜𝑏𝑠𝑒𝑟𝑣𝑎𝑡𝑖𝑜𝑛</m:t>
                    </m:r>
                  </m:oMath>
                </a14:m>
                <a:endParaRPr lang="en-US" sz="2200" b="0">
                  <a:ea typeface="Cambria Math" panose="02040503050406030204" pitchFamily="18" charset="0"/>
                </a:endParaRPr>
              </a:p>
              <a:p>
                <a:pPr lvl="1"/>
                <a:r>
                  <a:rPr lang="en-US" sz="2200"/>
                  <a:t>Likelihood with no missing data</a:t>
                </a:r>
              </a:p>
              <a:p>
                <a:pPr lvl="2"/>
                <a14:m>
                  <m:oMath xmlns:m="http://schemas.openxmlformats.org/officeDocument/2006/math">
                    <m:r>
                      <a:rPr lang="en-US" sz="2200" b="0" i="1">
                        <a:latin typeface="Cambria Math" panose="02040503050406030204" pitchFamily="18" charset="0"/>
                      </a:rPr>
                      <m:t>𝐿</m:t>
                    </m:r>
                    <m:d>
                      <m:dPr>
                        <m:ctrlPr>
                          <a:rPr lang="en-US" sz="2200" i="1">
                            <a:latin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𝜃</m:t>
                        </m:r>
                      </m:e>
                    </m:d>
                    <m:r>
                      <a:rPr lang="en-US" sz="2200" b="0" i="1">
                        <a:latin typeface="Cambria Math" panose="02040503050406030204" pitchFamily="18" charset="0"/>
                      </a:rPr>
                      <m:t>=</m:t>
                    </m:r>
                    <m:nary>
                      <m:naryPr>
                        <m:chr m:val="∏"/>
                        <m:ctrlPr>
                          <a:rPr lang="en-US" sz="2200" b="0" i="1">
                            <a:latin typeface="Cambria Math" panose="02040503050406030204" pitchFamily="18" charset="0"/>
                          </a:rPr>
                        </m:ctrlPr>
                      </m:naryPr>
                      <m:sub>
                        <m:r>
                          <m:rPr>
                            <m:brk m:alnAt="23"/>
                          </m:rPr>
                          <a:rPr lang="en-US" sz="2200" b="0" i="1">
                            <a:latin typeface="Cambria Math" panose="02040503050406030204" pitchFamily="18" charset="0"/>
                          </a:rPr>
                          <m:t>𝑖</m:t>
                        </m:r>
                        <m:r>
                          <a:rPr lang="en-US" sz="2200" b="0" i="1">
                            <a:latin typeface="Cambria Math" panose="02040503050406030204" pitchFamily="18" charset="0"/>
                          </a:rPr>
                          <m:t>=1</m:t>
                        </m:r>
                      </m:sub>
                      <m:sup>
                        <m:r>
                          <a:rPr lang="en-US" sz="2200" b="0" i="1">
                            <a:latin typeface="Cambria Math" panose="02040503050406030204" pitchFamily="18" charset="0"/>
                          </a:rPr>
                          <m:t>𝑛</m:t>
                        </m:r>
                      </m:sup>
                      <m:e>
                        <m:sSub>
                          <m:sSubPr>
                            <m:ctrlPr>
                              <a:rPr lang="en-US" sz="2200" b="0" i="1">
                                <a:latin typeface="Cambria Math" panose="02040503050406030204" pitchFamily="18" charset="0"/>
                              </a:rPr>
                            </m:ctrlPr>
                          </m:sSubPr>
                          <m:e>
                            <m:r>
                              <a:rPr lang="en-US" sz="2200" b="0" i="1">
                                <a:latin typeface="Cambria Math" panose="02040503050406030204" pitchFamily="18" charset="0"/>
                              </a:rPr>
                              <m:t>𝑓</m:t>
                            </m:r>
                          </m:e>
                          <m:sub>
                            <m:r>
                              <a:rPr lang="en-US" sz="2200" b="0" i="1">
                                <a:latin typeface="Cambria Math" panose="02040503050406030204" pitchFamily="18" charset="0"/>
                              </a:rPr>
                              <m:t>𝑖</m:t>
                            </m:r>
                          </m:sub>
                        </m:sSub>
                        <m:r>
                          <a:rPr lang="en-US" sz="2200" b="0" i="1">
                            <a:latin typeface="Cambria Math" panose="02040503050406030204" pitchFamily="18" charset="0"/>
                          </a:rPr>
                          <m:t>(</m:t>
                        </m:r>
                        <m:sSub>
                          <m:sSubPr>
                            <m:ctrlPr>
                              <a:rPr lang="en-US" sz="2200" b="0" i="1">
                                <a:latin typeface="Cambria Math" panose="02040503050406030204" pitchFamily="18" charset="0"/>
                              </a:rPr>
                            </m:ctrlPr>
                          </m:sSubPr>
                          <m:e>
                            <m:r>
                              <a:rPr lang="en-US" sz="2200" b="0" i="1">
                                <a:latin typeface="Cambria Math" panose="02040503050406030204" pitchFamily="18" charset="0"/>
                              </a:rPr>
                              <m:t>𝑌</m:t>
                            </m:r>
                          </m:e>
                          <m:sub>
                            <m:r>
                              <a:rPr lang="en-US" sz="2200" b="0" i="1">
                                <a:latin typeface="Cambria Math" panose="02040503050406030204" pitchFamily="18" charset="0"/>
                              </a:rPr>
                              <m:t>𝑖</m:t>
                            </m:r>
                            <m:r>
                              <a:rPr lang="en-US" sz="2200" b="0" i="1">
                                <a:latin typeface="Cambria Math" panose="02040503050406030204" pitchFamily="18" charset="0"/>
                              </a:rPr>
                              <m:t>1,</m:t>
                            </m:r>
                          </m:sub>
                        </m:sSub>
                        <m:sSub>
                          <m:sSubPr>
                            <m:ctrlPr>
                              <a:rPr lang="en-US" sz="2200" b="0" i="1">
                                <a:latin typeface="Cambria Math" panose="02040503050406030204" pitchFamily="18" charset="0"/>
                              </a:rPr>
                            </m:ctrlPr>
                          </m:sSubPr>
                          <m:e>
                            <m:r>
                              <a:rPr lang="en-US" sz="2200" b="0" i="1">
                                <a:latin typeface="Cambria Math" panose="02040503050406030204" pitchFamily="18" charset="0"/>
                              </a:rPr>
                              <m:t>𝑌</m:t>
                            </m:r>
                          </m:e>
                          <m:sub>
                            <m:r>
                              <a:rPr lang="en-US" sz="2200" b="0" i="1">
                                <a:latin typeface="Cambria Math" panose="02040503050406030204" pitchFamily="18" charset="0"/>
                              </a:rPr>
                              <m:t>𝑖</m:t>
                            </m:r>
                            <m:r>
                              <a:rPr lang="en-US" sz="2200" b="0" i="1">
                                <a:latin typeface="Cambria Math" panose="02040503050406030204" pitchFamily="18" charset="0"/>
                              </a:rPr>
                              <m:t>2</m:t>
                            </m:r>
                          </m:sub>
                        </m:sSub>
                        <m:r>
                          <a:rPr lang="en-US" sz="2200" b="0" i="1">
                            <a:latin typeface="Cambria Math" panose="02040503050406030204" pitchFamily="18" charset="0"/>
                          </a:rPr>
                          <m:t>; </m:t>
                        </m:r>
                        <m:r>
                          <a:rPr lang="en-US" sz="2200" b="0" i="1">
                            <a:latin typeface="Cambria Math" panose="02040503050406030204" pitchFamily="18" charset="0"/>
                            <a:ea typeface="Cambria Math" panose="02040503050406030204" pitchFamily="18" charset="0"/>
                          </a:rPr>
                          <m:t>𝜃</m:t>
                        </m:r>
                        <m:r>
                          <a:rPr lang="en-US" sz="2200" b="0" i="1">
                            <a:latin typeface="Cambria Math" panose="02040503050406030204" pitchFamily="18" charset="0"/>
                            <a:ea typeface="Cambria Math" panose="02040503050406030204" pitchFamily="18" charset="0"/>
                          </a:rPr>
                          <m:t>)</m:t>
                        </m:r>
                      </m:e>
                    </m:nary>
                  </m:oMath>
                </a14:m>
                <a:endParaRPr lang="en-US" sz="2200"/>
              </a:p>
              <a:p>
                <a:pPr lvl="1"/>
                <a:r>
                  <a:rPr lang="en-US" sz="2200"/>
                  <a:t>For single observation with Y</a:t>
                </a:r>
                <a:r>
                  <a:rPr lang="en-US" sz="2200" baseline="-25000"/>
                  <a:t>1</a:t>
                </a:r>
                <a:r>
                  <a:rPr lang="en-US" sz="2200"/>
                  <a:t> missing, the likelihood is</a:t>
                </a:r>
              </a:p>
              <a:p>
                <a:pPr lvl="2"/>
                <a14:m>
                  <m:oMath xmlns:m="http://schemas.openxmlformats.org/officeDocument/2006/math">
                    <m:sSubSup>
                      <m:sSubSupPr>
                        <m:ctrlPr>
                          <a:rPr lang="en-US" sz="2200" b="0" i="1">
                            <a:latin typeface="Cambria Math" panose="02040503050406030204" pitchFamily="18" charset="0"/>
                            <a:ea typeface="Cambria Math" panose="02040503050406030204" pitchFamily="18" charset="0"/>
                          </a:rPr>
                        </m:ctrlPr>
                      </m:sSubSupPr>
                      <m:e>
                        <m:r>
                          <a:rPr lang="en-US" sz="2200" b="0" i="1">
                            <a:latin typeface="Cambria Math" panose="02040503050406030204" pitchFamily="18" charset="0"/>
                            <a:ea typeface="Cambria Math" panose="02040503050406030204" pitchFamily="18" charset="0"/>
                          </a:rPr>
                          <m:t>𝑓</m:t>
                        </m:r>
                      </m:e>
                      <m:sub>
                        <m:r>
                          <a:rPr lang="en-US" sz="2200" b="0" i="1">
                            <a:latin typeface="Cambria Math" panose="02040503050406030204" pitchFamily="18" charset="0"/>
                            <a:ea typeface="Cambria Math" panose="02040503050406030204" pitchFamily="18" charset="0"/>
                          </a:rPr>
                          <m:t>𝑖</m:t>
                        </m:r>
                      </m:sub>
                      <m:sup>
                        <m:r>
                          <a:rPr lang="en-US" sz="2200" b="0" i="1">
                            <a:latin typeface="Cambria Math" panose="02040503050406030204" pitchFamily="18" charset="0"/>
                            <a:ea typeface="Cambria Math" panose="02040503050406030204" pitchFamily="18" charset="0"/>
                          </a:rPr>
                          <m:t>∗</m:t>
                        </m:r>
                      </m:sup>
                    </m:sSubSup>
                    <m:d>
                      <m:dPr>
                        <m:ctrlPr>
                          <a:rPr lang="en-US" sz="2200" b="0" i="1">
                            <a:latin typeface="Cambria Math" panose="02040503050406030204" pitchFamily="18" charset="0"/>
                            <a:ea typeface="Cambria Math" panose="02040503050406030204" pitchFamily="18" charset="0"/>
                          </a:rPr>
                        </m:ctrlPr>
                      </m:dPr>
                      <m:e>
                        <m:sSub>
                          <m:sSubPr>
                            <m:ctrlPr>
                              <a:rPr lang="en-US" sz="2200" b="0" i="1">
                                <a:latin typeface="Cambria Math" panose="02040503050406030204" pitchFamily="18" charset="0"/>
                                <a:ea typeface="Cambria Math" panose="02040503050406030204" pitchFamily="18" charset="0"/>
                              </a:rPr>
                            </m:ctrlPr>
                          </m:sSubPr>
                          <m:e>
                            <m:r>
                              <a:rPr lang="en-US" sz="2200" b="0" i="1">
                                <a:latin typeface="Cambria Math" panose="02040503050406030204" pitchFamily="18" charset="0"/>
                                <a:ea typeface="Cambria Math" panose="02040503050406030204" pitchFamily="18" charset="0"/>
                              </a:rPr>
                              <m:t>𝑌</m:t>
                            </m:r>
                          </m:e>
                          <m:sub>
                            <m:r>
                              <a:rPr lang="en-US" sz="2200" b="0" i="1">
                                <a:latin typeface="Cambria Math" panose="02040503050406030204" pitchFamily="18" charset="0"/>
                                <a:ea typeface="Cambria Math" panose="02040503050406030204" pitchFamily="18" charset="0"/>
                              </a:rPr>
                              <m:t>𝑖</m:t>
                            </m:r>
                            <m:r>
                              <a:rPr lang="en-US" sz="2200" b="0" i="1">
                                <a:latin typeface="Cambria Math" panose="02040503050406030204" pitchFamily="18" charset="0"/>
                                <a:ea typeface="Cambria Math" panose="02040503050406030204" pitchFamily="18" charset="0"/>
                              </a:rPr>
                              <m:t>2</m:t>
                            </m:r>
                          </m:sub>
                        </m:sSub>
                        <m:r>
                          <a:rPr lang="en-US" sz="2200" b="0" i="1">
                            <a:latin typeface="Cambria Math" panose="02040503050406030204" pitchFamily="18" charset="0"/>
                            <a:ea typeface="Cambria Math" panose="02040503050406030204" pitchFamily="18" charset="0"/>
                          </a:rPr>
                          <m:t>; </m:t>
                        </m:r>
                        <m:r>
                          <a:rPr lang="en-US" sz="2200" b="0" i="1">
                            <a:latin typeface="Cambria Math" panose="02040503050406030204" pitchFamily="18" charset="0"/>
                            <a:ea typeface="Cambria Math" panose="02040503050406030204" pitchFamily="18" charset="0"/>
                          </a:rPr>
                          <m:t>𝜃</m:t>
                        </m:r>
                      </m:e>
                    </m:d>
                    <m:r>
                      <a:rPr lang="en-US" sz="2200" b="0" i="1">
                        <a:latin typeface="Cambria Math" panose="02040503050406030204" pitchFamily="18" charset="0"/>
                        <a:ea typeface="Cambria Math" panose="02040503050406030204" pitchFamily="18" charset="0"/>
                      </a:rPr>
                      <m:t>= </m:t>
                    </m:r>
                    <m:nary>
                      <m:naryPr>
                        <m:chr m:val="∑"/>
                        <m:supHide m:val="on"/>
                        <m:ctrlPr>
                          <a:rPr lang="en-US" sz="2200" b="0" i="1">
                            <a:latin typeface="Cambria Math" panose="02040503050406030204" pitchFamily="18" charset="0"/>
                            <a:ea typeface="Cambria Math" panose="02040503050406030204" pitchFamily="18" charset="0"/>
                          </a:rPr>
                        </m:ctrlPr>
                      </m:naryPr>
                      <m:sub>
                        <m:sSub>
                          <m:sSubPr>
                            <m:ctrlPr>
                              <a:rPr lang="en-US" sz="2200" b="0" i="1">
                                <a:latin typeface="Cambria Math" panose="02040503050406030204" pitchFamily="18" charset="0"/>
                                <a:ea typeface="Cambria Math" panose="02040503050406030204" pitchFamily="18" charset="0"/>
                              </a:rPr>
                            </m:ctrlPr>
                          </m:sSubPr>
                          <m:e>
                            <m:r>
                              <a:rPr lang="en-US" sz="2200" b="0" i="1">
                                <a:latin typeface="Cambria Math" panose="02040503050406030204" pitchFamily="18" charset="0"/>
                                <a:ea typeface="Cambria Math" panose="02040503050406030204" pitchFamily="18" charset="0"/>
                              </a:rPr>
                              <m:t>𝑦</m:t>
                            </m:r>
                          </m:e>
                          <m:sub>
                            <m:r>
                              <a:rPr lang="en-US" sz="2200" b="0" i="1">
                                <a:latin typeface="Cambria Math" panose="02040503050406030204" pitchFamily="18" charset="0"/>
                                <a:ea typeface="Cambria Math" panose="02040503050406030204" pitchFamily="18" charset="0"/>
                              </a:rPr>
                              <m:t>1</m:t>
                            </m:r>
                          </m:sub>
                        </m:sSub>
                      </m:sub>
                      <m:sup/>
                      <m:e>
                        <m:sSub>
                          <m:sSubPr>
                            <m:ctrlPr>
                              <a:rPr lang="en-US" sz="2200" b="0" i="1">
                                <a:latin typeface="Cambria Math" panose="02040503050406030204" pitchFamily="18" charset="0"/>
                                <a:ea typeface="Cambria Math" panose="02040503050406030204" pitchFamily="18" charset="0"/>
                              </a:rPr>
                            </m:ctrlPr>
                          </m:sSubPr>
                          <m:e>
                            <m:r>
                              <a:rPr lang="en-US" sz="2200" b="0" i="1">
                                <a:latin typeface="Cambria Math" panose="02040503050406030204" pitchFamily="18" charset="0"/>
                                <a:ea typeface="Cambria Math" panose="02040503050406030204" pitchFamily="18" charset="0"/>
                              </a:rPr>
                              <m:t>𝑓</m:t>
                            </m:r>
                          </m:e>
                          <m:sub>
                            <m:r>
                              <a:rPr lang="en-US" sz="2200" b="0" i="1">
                                <a:latin typeface="Cambria Math" panose="02040503050406030204" pitchFamily="18" charset="0"/>
                                <a:ea typeface="Cambria Math" panose="02040503050406030204" pitchFamily="18" charset="0"/>
                              </a:rPr>
                              <m:t>𝑖</m:t>
                            </m:r>
                          </m:sub>
                        </m:sSub>
                        <m:r>
                          <a:rPr lang="en-US" sz="2200" b="0" i="1">
                            <a:latin typeface="Cambria Math" panose="02040503050406030204" pitchFamily="18" charset="0"/>
                            <a:ea typeface="Cambria Math" panose="02040503050406030204" pitchFamily="18" charset="0"/>
                          </a:rPr>
                          <m:t>(</m:t>
                        </m:r>
                        <m:sSub>
                          <m:sSubPr>
                            <m:ctrlPr>
                              <a:rPr lang="en-US" sz="2200" b="0" i="1">
                                <a:latin typeface="Cambria Math" panose="02040503050406030204" pitchFamily="18" charset="0"/>
                                <a:ea typeface="Cambria Math" panose="02040503050406030204" pitchFamily="18" charset="0"/>
                              </a:rPr>
                            </m:ctrlPr>
                          </m:sSubPr>
                          <m:e>
                            <m:r>
                              <a:rPr lang="en-US" sz="2200" b="0" i="1">
                                <a:latin typeface="Cambria Math" panose="02040503050406030204" pitchFamily="18" charset="0"/>
                                <a:ea typeface="Cambria Math" panose="02040503050406030204" pitchFamily="18" charset="0"/>
                              </a:rPr>
                              <m:t>𝑦</m:t>
                            </m:r>
                          </m:e>
                          <m:sub>
                            <m:r>
                              <a:rPr lang="en-US" sz="2200" b="0" i="1">
                                <a:latin typeface="Cambria Math" panose="02040503050406030204" pitchFamily="18" charset="0"/>
                                <a:ea typeface="Cambria Math" panose="02040503050406030204" pitchFamily="18" charset="0"/>
                              </a:rPr>
                              <m:t>𝑖</m:t>
                            </m:r>
                            <m:r>
                              <a:rPr lang="en-US" sz="2200" b="0" i="1">
                                <a:latin typeface="Cambria Math" panose="02040503050406030204" pitchFamily="18" charset="0"/>
                                <a:ea typeface="Cambria Math" panose="02040503050406030204" pitchFamily="18" charset="0"/>
                              </a:rPr>
                              <m:t>1</m:t>
                            </m:r>
                          </m:sub>
                        </m:sSub>
                        <m:r>
                          <a:rPr lang="en-US" sz="2200" b="0" i="1">
                            <a:latin typeface="Cambria Math" panose="02040503050406030204" pitchFamily="18" charset="0"/>
                            <a:ea typeface="Cambria Math" panose="02040503050406030204" pitchFamily="18" charset="0"/>
                          </a:rPr>
                          <m:t>,</m:t>
                        </m:r>
                        <m:sSub>
                          <m:sSubPr>
                            <m:ctrlPr>
                              <a:rPr lang="en-US" sz="2200" b="0" i="1">
                                <a:latin typeface="Cambria Math" panose="02040503050406030204" pitchFamily="18" charset="0"/>
                                <a:ea typeface="Cambria Math" panose="02040503050406030204" pitchFamily="18" charset="0"/>
                              </a:rPr>
                            </m:ctrlPr>
                          </m:sSubPr>
                          <m:e>
                            <m:r>
                              <a:rPr lang="en-US" sz="2200" b="0" i="1">
                                <a:latin typeface="Cambria Math" panose="02040503050406030204" pitchFamily="18" charset="0"/>
                                <a:ea typeface="Cambria Math" panose="02040503050406030204" pitchFamily="18" charset="0"/>
                              </a:rPr>
                              <m:t>𝑦</m:t>
                            </m:r>
                          </m:e>
                          <m:sub>
                            <m:r>
                              <a:rPr lang="en-US" sz="2200" b="0" i="1">
                                <a:latin typeface="Cambria Math" panose="02040503050406030204" pitchFamily="18" charset="0"/>
                                <a:ea typeface="Cambria Math" panose="02040503050406030204" pitchFamily="18" charset="0"/>
                              </a:rPr>
                              <m:t>𝑖</m:t>
                            </m:r>
                            <m:r>
                              <a:rPr lang="en-US" sz="2200" b="0" i="1">
                                <a:latin typeface="Cambria Math" panose="02040503050406030204" pitchFamily="18" charset="0"/>
                                <a:ea typeface="Cambria Math" panose="02040503050406030204" pitchFamily="18" charset="0"/>
                              </a:rPr>
                              <m:t>2</m:t>
                            </m:r>
                          </m:sub>
                        </m:sSub>
                        <m:r>
                          <a:rPr lang="en-US" sz="2200" b="0" i="1">
                            <a:latin typeface="Cambria Math" panose="02040503050406030204" pitchFamily="18" charset="0"/>
                            <a:ea typeface="Cambria Math" panose="02040503050406030204" pitchFamily="18" charset="0"/>
                          </a:rPr>
                          <m:t>; </m:t>
                        </m:r>
                        <m:r>
                          <a:rPr lang="en-US" sz="2200" b="0" i="1">
                            <a:latin typeface="Cambria Math" panose="02040503050406030204" pitchFamily="18" charset="0"/>
                            <a:ea typeface="Cambria Math" panose="02040503050406030204" pitchFamily="18" charset="0"/>
                          </a:rPr>
                          <m:t>𝜃</m:t>
                        </m:r>
                        <m:r>
                          <a:rPr lang="en-US" sz="2200" b="0" i="1">
                            <a:latin typeface="Cambria Math" panose="02040503050406030204" pitchFamily="18" charset="0"/>
                            <a:ea typeface="Cambria Math" panose="02040503050406030204" pitchFamily="18" charset="0"/>
                          </a:rPr>
                          <m:t>)</m:t>
                        </m:r>
                      </m:e>
                    </m:nary>
                  </m:oMath>
                </a14:m>
                <a:endParaRPr lang="en-US" sz="2200" b="0">
                  <a:ea typeface="Cambria Math" panose="02040503050406030204" pitchFamily="18" charset="0"/>
                </a:endParaRPr>
              </a:p>
              <a:p>
                <a:pPr lvl="1"/>
                <a:r>
                  <a:rPr lang="en-US" sz="2200"/>
                  <a:t>The likelihood for the entire sample with m complete cases is:</a:t>
                </a:r>
              </a:p>
              <a:p>
                <a:pPr lvl="2"/>
                <a14:m>
                  <m:oMath xmlns:m="http://schemas.openxmlformats.org/officeDocument/2006/math">
                    <m:r>
                      <a:rPr lang="en-US" sz="2200" b="0" i="1">
                        <a:latin typeface="Cambria Math" panose="02040503050406030204" pitchFamily="18" charset="0"/>
                      </a:rPr>
                      <m:t>𝐿</m:t>
                    </m:r>
                    <m:d>
                      <m:dPr>
                        <m:ctrlPr>
                          <a:rPr lang="en-US" sz="2200" b="0" i="1">
                            <a:latin typeface="Cambria Math" panose="02040503050406030204" pitchFamily="18" charset="0"/>
                          </a:rPr>
                        </m:ctrlPr>
                      </m:dPr>
                      <m:e>
                        <m:r>
                          <a:rPr lang="en-US" sz="2200" b="0" i="1">
                            <a:latin typeface="Cambria Math" panose="02040503050406030204" pitchFamily="18" charset="0"/>
                            <a:ea typeface="Cambria Math" panose="02040503050406030204" pitchFamily="18" charset="0"/>
                          </a:rPr>
                          <m:t>𝜃</m:t>
                        </m:r>
                      </m:e>
                    </m:d>
                    <m:r>
                      <a:rPr lang="en-US" sz="2200" b="0" i="1">
                        <a:latin typeface="Cambria Math" panose="02040503050406030204" pitchFamily="18" charset="0"/>
                        <a:ea typeface="Cambria Math" panose="02040503050406030204" pitchFamily="18" charset="0"/>
                      </a:rPr>
                      <m:t>=</m:t>
                    </m:r>
                    <m:nary>
                      <m:naryPr>
                        <m:chr m:val="∏"/>
                        <m:ctrlPr>
                          <a:rPr lang="en-US" sz="2200" b="0" i="1">
                            <a:latin typeface="Cambria Math" panose="02040503050406030204" pitchFamily="18" charset="0"/>
                            <a:ea typeface="Cambria Math" panose="02040503050406030204" pitchFamily="18" charset="0"/>
                          </a:rPr>
                        </m:ctrlPr>
                      </m:naryPr>
                      <m:sub>
                        <m:r>
                          <m:rPr>
                            <m:brk m:alnAt="23"/>
                          </m:rPr>
                          <a:rPr lang="en-US" sz="2200" b="0" i="1">
                            <a:latin typeface="Cambria Math" panose="02040503050406030204" pitchFamily="18" charset="0"/>
                            <a:ea typeface="Cambria Math" panose="02040503050406030204" pitchFamily="18" charset="0"/>
                          </a:rPr>
                          <m:t>𝑖</m:t>
                        </m:r>
                        <m:r>
                          <a:rPr lang="en-US" sz="2200" b="0" i="1">
                            <a:latin typeface="Cambria Math" panose="02040503050406030204" pitchFamily="18" charset="0"/>
                            <a:ea typeface="Cambria Math" panose="02040503050406030204" pitchFamily="18" charset="0"/>
                          </a:rPr>
                          <m:t>=1</m:t>
                        </m:r>
                      </m:sub>
                      <m:sup>
                        <m:r>
                          <a:rPr lang="en-US" sz="2200" b="0" i="1">
                            <a:latin typeface="Cambria Math" panose="02040503050406030204" pitchFamily="18" charset="0"/>
                            <a:ea typeface="Cambria Math" panose="02040503050406030204" pitchFamily="18" charset="0"/>
                          </a:rPr>
                          <m:t>𝑚</m:t>
                        </m:r>
                      </m:sup>
                      <m:e>
                        <m:sSub>
                          <m:sSubPr>
                            <m:ctrlPr>
                              <a:rPr lang="en-US" sz="2200" b="0" i="1">
                                <a:latin typeface="Cambria Math" panose="02040503050406030204" pitchFamily="18" charset="0"/>
                                <a:ea typeface="Cambria Math" panose="02040503050406030204" pitchFamily="18" charset="0"/>
                              </a:rPr>
                            </m:ctrlPr>
                          </m:sSubPr>
                          <m:e>
                            <m:r>
                              <a:rPr lang="en-US" sz="2200" b="0" i="1">
                                <a:latin typeface="Cambria Math" panose="02040503050406030204" pitchFamily="18" charset="0"/>
                                <a:ea typeface="Cambria Math" panose="02040503050406030204" pitchFamily="18" charset="0"/>
                              </a:rPr>
                              <m:t>𝑓</m:t>
                            </m:r>
                          </m:e>
                          <m:sub>
                            <m:r>
                              <a:rPr lang="en-US" sz="2200" b="0" i="1">
                                <a:latin typeface="Cambria Math" panose="02040503050406030204" pitchFamily="18" charset="0"/>
                                <a:ea typeface="Cambria Math" panose="02040503050406030204" pitchFamily="18" charset="0"/>
                              </a:rPr>
                              <m:t>𝑖</m:t>
                            </m:r>
                          </m:sub>
                        </m:sSub>
                        <m:r>
                          <a:rPr lang="en-US" sz="2200" b="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𝑦</m:t>
                            </m:r>
                          </m:e>
                          <m:sub>
                            <m:r>
                              <a:rPr lang="en-US" sz="2200" i="1">
                                <a:latin typeface="Cambria Math" panose="02040503050406030204" pitchFamily="18" charset="0"/>
                                <a:ea typeface="Cambria Math" panose="02040503050406030204" pitchFamily="18" charset="0"/>
                              </a:rPr>
                              <m:t>𝑖</m:t>
                            </m:r>
                            <m:r>
                              <a:rPr lang="en-US" sz="2200" i="1">
                                <a:latin typeface="Cambria Math" panose="02040503050406030204" pitchFamily="18" charset="0"/>
                                <a:ea typeface="Cambria Math" panose="02040503050406030204" pitchFamily="18" charset="0"/>
                              </a:rPr>
                              <m:t>1</m:t>
                            </m:r>
                          </m:sub>
                        </m:sSub>
                        <m: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𝑦</m:t>
                            </m:r>
                          </m:e>
                          <m:sub>
                            <m:r>
                              <a:rPr lang="en-US" sz="2200" i="1">
                                <a:latin typeface="Cambria Math" panose="02040503050406030204" pitchFamily="18" charset="0"/>
                                <a:ea typeface="Cambria Math" panose="02040503050406030204" pitchFamily="18" charset="0"/>
                              </a:rPr>
                              <m:t>𝑖</m:t>
                            </m:r>
                            <m:r>
                              <a:rPr lang="en-US" sz="2200" i="1">
                                <a:latin typeface="Cambria Math" panose="02040503050406030204" pitchFamily="18" charset="0"/>
                                <a:ea typeface="Cambria Math" panose="02040503050406030204" pitchFamily="18" charset="0"/>
                              </a:rPr>
                              <m:t>2</m:t>
                            </m:r>
                          </m:sub>
                        </m:sSub>
                        <m:r>
                          <a:rPr lang="en-US" sz="2200" i="1">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𝜃</m:t>
                        </m:r>
                        <m:r>
                          <a:rPr lang="en-US" sz="2200" b="0" i="1">
                            <a:latin typeface="Cambria Math" panose="02040503050406030204" pitchFamily="18" charset="0"/>
                            <a:ea typeface="Cambria Math" panose="02040503050406030204" pitchFamily="18" charset="0"/>
                          </a:rPr>
                          <m:t>) </m:t>
                        </m:r>
                      </m:e>
                    </m:nary>
                    <m:nary>
                      <m:naryPr>
                        <m:chr m:val="∏"/>
                        <m:limLoc m:val="subSup"/>
                        <m:ctrlPr>
                          <a:rPr lang="en-US" sz="2200" i="1">
                            <a:latin typeface="Cambria Math" panose="02040503050406030204" pitchFamily="18" charset="0"/>
                            <a:ea typeface="Cambria Math" panose="02040503050406030204" pitchFamily="18" charset="0"/>
                          </a:rPr>
                        </m:ctrlPr>
                      </m:naryPr>
                      <m:sub>
                        <m:r>
                          <m:rPr>
                            <m:brk m:alnAt="25"/>
                          </m:rPr>
                          <a:rPr lang="en-US" sz="2200" i="1">
                            <a:latin typeface="Cambria Math" panose="02040503050406030204" pitchFamily="18" charset="0"/>
                            <a:ea typeface="Cambria Math" panose="02040503050406030204" pitchFamily="18" charset="0"/>
                          </a:rPr>
                          <m:t>𝑖</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𝑚</m:t>
                        </m:r>
                        <m:r>
                          <a:rPr lang="en-US" sz="2200" i="1">
                            <a:latin typeface="Cambria Math" panose="02040503050406030204" pitchFamily="18" charset="0"/>
                            <a:ea typeface="Cambria Math" panose="02040503050406030204" pitchFamily="18" charset="0"/>
                          </a:rPr>
                          <m:t>+1</m:t>
                        </m:r>
                      </m:sub>
                      <m:sup>
                        <m:r>
                          <a:rPr lang="en-US" sz="2200" i="1">
                            <a:latin typeface="Cambria Math" panose="02040503050406030204" pitchFamily="18" charset="0"/>
                            <a:ea typeface="Cambria Math" panose="02040503050406030204" pitchFamily="18" charset="0"/>
                          </a:rPr>
                          <m:t>𝑛</m:t>
                        </m:r>
                      </m:sup>
                      <m:e>
                        <m:sSubSup>
                          <m:sSubSupPr>
                            <m:ctrlPr>
                              <a:rPr lang="en-US" sz="2200" i="1">
                                <a:latin typeface="Cambria Math" panose="02040503050406030204" pitchFamily="18" charset="0"/>
                                <a:ea typeface="Cambria Math" panose="02040503050406030204" pitchFamily="18" charset="0"/>
                              </a:rPr>
                            </m:ctrlPr>
                          </m:sSubSupPr>
                          <m:e>
                            <m:r>
                              <a:rPr lang="en-US" sz="2200" i="1">
                                <a:latin typeface="Cambria Math" panose="02040503050406030204" pitchFamily="18" charset="0"/>
                                <a:ea typeface="Cambria Math" panose="02040503050406030204" pitchFamily="18" charset="0"/>
                              </a:rPr>
                              <m:t>𝑓</m:t>
                            </m:r>
                          </m:e>
                          <m:sub>
                            <m:r>
                              <a:rPr lang="en-US" sz="2200" i="1">
                                <a:latin typeface="Cambria Math" panose="02040503050406030204" pitchFamily="18" charset="0"/>
                                <a:ea typeface="Cambria Math" panose="02040503050406030204" pitchFamily="18" charset="0"/>
                              </a:rPr>
                              <m:t>𝑖</m:t>
                            </m:r>
                          </m:sub>
                          <m:sup>
                            <m:r>
                              <a:rPr lang="en-US" sz="2200" i="1">
                                <a:latin typeface="Cambria Math" panose="02040503050406030204" pitchFamily="18" charset="0"/>
                                <a:ea typeface="Cambria Math" panose="02040503050406030204" pitchFamily="18" charset="0"/>
                              </a:rPr>
                              <m:t>∗</m:t>
                            </m:r>
                          </m:sup>
                        </m:sSubSup>
                        <m:d>
                          <m:dPr>
                            <m:ctrlPr>
                              <a:rPr lang="en-US" sz="2200" i="1">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𝑌</m:t>
                                </m:r>
                              </m:e>
                              <m:sub>
                                <m:r>
                                  <a:rPr lang="en-US" sz="2200" i="1">
                                    <a:latin typeface="Cambria Math" panose="02040503050406030204" pitchFamily="18" charset="0"/>
                                    <a:ea typeface="Cambria Math" panose="02040503050406030204" pitchFamily="18" charset="0"/>
                                  </a:rPr>
                                  <m:t>𝑖</m:t>
                                </m:r>
                                <m:r>
                                  <a:rPr lang="en-US" sz="2200" i="1">
                                    <a:latin typeface="Cambria Math" panose="02040503050406030204" pitchFamily="18" charset="0"/>
                                    <a:ea typeface="Cambria Math" panose="02040503050406030204" pitchFamily="18" charset="0"/>
                                  </a:rPr>
                                  <m:t>2</m:t>
                                </m:r>
                              </m:sub>
                            </m:sSub>
                            <m:r>
                              <a:rPr lang="en-US" sz="2200" i="1">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𝜃</m:t>
                            </m:r>
                          </m:e>
                        </m:d>
                      </m:e>
                    </m:nary>
                  </m:oMath>
                </a14:m>
                <a:endParaRPr lang="en-US" sz="2200"/>
              </a:p>
              <a:p>
                <a:r>
                  <a:rPr lang="en-US" sz="2200"/>
                  <a:t>EM algorithm or Direct ML - MVN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15568" y="2481943"/>
                <a:ext cx="10168128" cy="3695020"/>
              </a:xfrm>
              <a:blipFill>
                <a:blip r:embed="rId2"/>
                <a:stretch>
                  <a:fillRect l="-659" t="-2145" b="-4290"/>
                </a:stretch>
              </a:blipFill>
            </p:spPr>
            <p:txBody>
              <a:bodyPr/>
              <a:lstStyle/>
              <a:p>
                <a:r>
                  <a:rPr lang="en-US">
                    <a:noFill/>
                  </a:rPr>
                  <a:t> </a:t>
                </a:r>
              </a:p>
            </p:txBody>
          </p:sp>
        </mc:Fallback>
      </mc:AlternateContent>
    </p:spTree>
    <p:extLst>
      <p:ext uri="{BB962C8B-B14F-4D97-AF65-F5344CB8AC3E}">
        <p14:creationId xmlns:p14="http://schemas.microsoft.com/office/powerpoint/2010/main" val="3950518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276225"/>
            <a:ext cx="7772400" cy="1143000"/>
          </a:xfrm>
        </p:spPr>
        <p:txBody>
          <a:bodyPr/>
          <a:lstStyle/>
          <a:p>
            <a:r>
              <a:rPr lang="en-US" dirty="0"/>
              <a:t>Likelihood Based</a:t>
            </a:r>
          </a:p>
        </p:txBody>
      </p:sp>
      <p:graphicFrame>
        <p:nvGraphicFramePr>
          <p:cNvPr id="9" name="Content Placeholder 2">
            <a:extLst>
              <a:ext uri="{FF2B5EF4-FFF2-40B4-BE49-F238E27FC236}">
                <a16:creationId xmlns:a16="http://schemas.microsoft.com/office/drawing/2014/main" id="{FE6E3D7E-61AD-4EAE-A063-00C538F0AAAB}"/>
              </a:ext>
            </a:extLst>
          </p:cNvPr>
          <p:cNvGraphicFramePr>
            <a:graphicFrameLocks noGrp="1"/>
          </p:cNvGraphicFramePr>
          <p:nvPr>
            <p:ph idx="1"/>
            <p:extLst>
              <p:ext uri="{D42A27DB-BD31-4B8C-83A1-F6EECF244321}">
                <p14:modId xmlns:p14="http://schemas.microsoft.com/office/powerpoint/2010/main" val="4051006168"/>
              </p:ext>
            </p:extLst>
          </p:nvPr>
        </p:nvGraphicFramePr>
        <p:xfrm>
          <a:off x="539455" y="1255823"/>
          <a:ext cx="11322787" cy="4982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pPr>
              <a:defRPr/>
            </a:pPr>
            <a:fld id="{BDCFB434-A54A-4936-ABE8-D98B7199F5DD}" type="slidenum">
              <a:rPr lang="en-US" smtClean="0"/>
              <a:pPr>
                <a:defRPr/>
              </a:pPr>
              <a:t>43</a:t>
            </a:fld>
            <a:endParaRPr lang="en-US"/>
          </a:p>
        </p:txBody>
      </p:sp>
    </p:spTree>
    <p:extLst>
      <p:ext uri="{BB962C8B-B14F-4D97-AF65-F5344CB8AC3E}">
        <p14:creationId xmlns:p14="http://schemas.microsoft.com/office/powerpoint/2010/main" val="3263891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a:solidFill>
                  <a:srgbClr val="FFFFFF"/>
                </a:solidFill>
              </a:rPr>
              <a:t>Study Population Data</a:t>
            </a:r>
          </a:p>
        </p:txBody>
      </p:sp>
      <p:sp>
        <p:nvSpPr>
          <p:cNvPr id="2" name="Slide Number Placeholder 1"/>
          <p:cNvSpPr>
            <a:spLocks noGrp="1"/>
          </p:cNvSpPr>
          <p:nvPr>
            <p:ph type="sldNum" sz="quarter" idx="12"/>
          </p:nvPr>
        </p:nvSpPr>
        <p:spPr>
          <a:xfrm>
            <a:off x="9884978" y="6356350"/>
            <a:ext cx="1468821" cy="365125"/>
          </a:xfrm>
        </p:spPr>
        <p:txBody>
          <a:bodyPr>
            <a:normAutofit/>
          </a:bodyPr>
          <a:lstStyle/>
          <a:p>
            <a:pPr>
              <a:spcAft>
                <a:spcPts val="600"/>
              </a:spcAft>
              <a:defRPr/>
            </a:pPr>
            <a:fld id="{BDCFB434-A54A-4936-ABE8-D98B7199F5DD}" type="slidenum">
              <a:rPr lang="en-US">
                <a:solidFill>
                  <a:prstClr val="black">
                    <a:tint val="75000"/>
                  </a:prstClr>
                </a:solidFill>
              </a:rPr>
              <a:pPr>
                <a:spcAft>
                  <a:spcPts val="600"/>
                </a:spcAft>
                <a:defRPr/>
              </a:pPr>
              <a:t>44</a:t>
            </a:fld>
            <a:endParaRPr lang="en-US">
              <a:solidFill>
                <a:prstClr val="black">
                  <a:tint val="75000"/>
                </a:prstClr>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3529419962"/>
              </p:ext>
            </p:extLst>
          </p:nvPr>
        </p:nvGraphicFramePr>
        <p:xfrm>
          <a:off x="4304414" y="1540544"/>
          <a:ext cx="7188204" cy="3061961"/>
        </p:xfrm>
        <a:graphic>
          <a:graphicData uri="http://schemas.openxmlformats.org/drawingml/2006/table">
            <a:tbl>
              <a:tblPr firstRow="1" bandRow="1">
                <a:tableStyleId>{5C22544A-7EE6-4342-B048-85BDC9FD1C3A}</a:tableStyleId>
              </a:tblPr>
              <a:tblGrid>
                <a:gridCol w="1115649">
                  <a:extLst>
                    <a:ext uri="{9D8B030D-6E8A-4147-A177-3AD203B41FA5}">
                      <a16:colId xmlns:a16="http://schemas.microsoft.com/office/drawing/2014/main" val="20000"/>
                    </a:ext>
                  </a:extLst>
                </a:gridCol>
                <a:gridCol w="1474644">
                  <a:extLst>
                    <a:ext uri="{9D8B030D-6E8A-4147-A177-3AD203B41FA5}">
                      <a16:colId xmlns:a16="http://schemas.microsoft.com/office/drawing/2014/main" val="20001"/>
                    </a:ext>
                  </a:extLst>
                </a:gridCol>
                <a:gridCol w="1295147">
                  <a:extLst>
                    <a:ext uri="{9D8B030D-6E8A-4147-A177-3AD203B41FA5}">
                      <a16:colId xmlns:a16="http://schemas.microsoft.com/office/drawing/2014/main" val="20002"/>
                    </a:ext>
                  </a:extLst>
                </a:gridCol>
                <a:gridCol w="825691">
                  <a:extLst>
                    <a:ext uri="{9D8B030D-6E8A-4147-A177-3AD203B41FA5}">
                      <a16:colId xmlns:a16="http://schemas.microsoft.com/office/drawing/2014/main" val="20003"/>
                    </a:ext>
                  </a:extLst>
                </a:gridCol>
                <a:gridCol w="825691">
                  <a:extLst>
                    <a:ext uri="{9D8B030D-6E8A-4147-A177-3AD203B41FA5}">
                      <a16:colId xmlns:a16="http://schemas.microsoft.com/office/drawing/2014/main" val="20004"/>
                    </a:ext>
                  </a:extLst>
                </a:gridCol>
                <a:gridCol w="825691">
                  <a:extLst>
                    <a:ext uri="{9D8B030D-6E8A-4147-A177-3AD203B41FA5}">
                      <a16:colId xmlns:a16="http://schemas.microsoft.com/office/drawing/2014/main" val="20005"/>
                    </a:ext>
                  </a:extLst>
                </a:gridCol>
                <a:gridCol w="825691">
                  <a:extLst>
                    <a:ext uri="{9D8B030D-6E8A-4147-A177-3AD203B41FA5}">
                      <a16:colId xmlns:a16="http://schemas.microsoft.com/office/drawing/2014/main" val="20006"/>
                    </a:ext>
                  </a:extLst>
                </a:gridCol>
              </a:tblGrid>
              <a:tr h="437423">
                <a:tc>
                  <a:txBody>
                    <a:bodyPr/>
                    <a:lstStyle/>
                    <a:p>
                      <a:r>
                        <a:rPr lang="en-US" sz="2000"/>
                        <a:t>Patient</a:t>
                      </a:r>
                    </a:p>
                  </a:txBody>
                  <a:tcPr marL="99414" marR="99414" marT="49707" marB="49707"/>
                </a:tc>
                <a:tc>
                  <a:txBody>
                    <a:bodyPr/>
                    <a:lstStyle/>
                    <a:p>
                      <a:r>
                        <a:rPr lang="en-US" sz="2000"/>
                        <a:t>Treatment</a:t>
                      </a:r>
                    </a:p>
                  </a:txBody>
                  <a:tcPr marL="99414" marR="99414" marT="49707" marB="49707"/>
                </a:tc>
                <a:tc>
                  <a:txBody>
                    <a:bodyPr/>
                    <a:lstStyle/>
                    <a:p>
                      <a:r>
                        <a:rPr lang="en-US" sz="2000"/>
                        <a:t>Baseline</a:t>
                      </a:r>
                    </a:p>
                  </a:txBody>
                  <a:tcPr marL="99414" marR="99414" marT="49707" marB="49707"/>
                </a:tc>
                <a:tc>
                  <a:txBody>
                    <a:bodyPr/>
                    <a:lstStyle/>
                    <a:p>
                      <a:r>
                        <a:rPr lang="en-US" sz="2000"/>
                        <a:t>1</a:t>
                      </a:r>
                    </a:p>
                  </a:txBody>
                  <a:tcPr marL="99414" marR="99414" marT="49707" marB="49707"/>
                </a:tc>
                <a:tc>
                  <a:txBody>
                    <a:bodyPr/>
                    <a:lstStyle/>
                    <a:p>
                      <a:r>
                        <a:rPr lang="en-US" sz="2000"/>
                        <a:t>2</a:t>
                      </a:r>
                    </a:p>
                  </a:txBody>
                  <a:tcPr marL="99414" marR="99414" marT="49707" marB="49707"/>
                </a:tc>
                <a:tc>
                  <a:txBody>
                    <a:bodyPr/>
                    <a:lstStyle/>
                    <a:p>
                      <a:r>
                        <a:rPr lang="en-US" sz="2000"/>
                        <a:t>3</a:t>
                      </a:r>
                    </a:p>
                  </a:txBody>
                  <a:tcPr marL="99414" marR="99414" marT="49707" marB="49707"/>
                </a:tc>
                <a:tc>
                  <a:txBody>
                    <a:bodyPr/>
                    <a:lstStyle/>
                    <a:p>
                      <a:r>
                        <a:rPr lang="en-US" sz="2000"/>
                        <a:t>4</a:t>
                      </a:r>
                    </a:p>
                  </a:txBody>
                  <a:tcPr marL="99414" marR="99414" marT="49707" marB="49707"/>
                </a:tc>
                <a:extLst>
                  <a:ext uri="{0D108BD9-81ED-4DB2-BD59-A6C34878D82A}">
                    <a16:rowId xmlns:a16="http://schemas.microsoft.com/office/drawing/2014/main" val="10000"/>
                  </a:ext>
                </a:extLst>
              </a:tr>
              <a:tr h="437423">
                <a:tc>
                  <a:txBody>
                    <a:bodyPr/>
                    <a:lstStyle/>
                    <a:p>
                      <a:r>
                        <a:rPr lang="en-US" sz="2000"/>
                        <a:t>1</a:t>
                      </a:r>
                    </a:p>
                  </a:txBody>
                  <a:tcPr marL="99414" marR="99414" marT="49707" marB="49707"/>
                </a:tc>
                <a:tc>
                  <a:txBody>
                    <a:bodyPr/>
                    <a:lstStyle/>
                    <a:p>
                      <a:r>
                        <a:rPr lang="en-US" sz="2000"/>
                        <a:t>1</a:t>
                      </a:r>
                    </a:p>
                  </a:txBody>
                  <a:tcPr marL="99414" marR="99414" marT="49707" marB="49707"/>
                </a:tc>
                <a:tc>
                  <a:txBody>
                    <a:bodyPr/>
                    <a:lstStyle/>
                    <a:p>
                      <a:r>
                        <a:rPr lang="en-US" sz="2000"/>
                        <a:t>3.00</a:t>
                      </a:r>
                    </a:p>
                  </a:txBody>
                  <a:tcPr marL="99414" marR="99414" marT="49707" marB="49707"/>
                </a:tc>
                <a:tc>
                  <a:txBody>
                    <a:bodyPr/>
                    <a:lstStyle/>
                    <a:p>
                      <a:r>
                        <a:rPr lang="en-US" sz="2000"/>
                        <a:t>3.00</a:t>
                      </a:r>
                    </a:p>
                  </a:txBody>
                  <a:tcPr marL="99414" marR="99414" marT="49707" marB="49707"/>
                </a:tc>
                <a:tc>
                  <a:txBody>
                    <a:bodyPr/>
                    <a:lstStyle/>
                    <a:p>
                      <a:r>
                        <a:rPr lang="en-US" sz="2000"/>
                        <a:t>2.99</a:t>
                      </a:r>
                    </a:p>
                  </a:txBody>
                  <a:tcPr marL="99414" marR="99414" marT="49707" marB="49707"/>
                </a:tc>
                <a:tc>
                  <a:txBody>
                    <a:bodyPr/>
                    <a:lstStyle/>
                    <a:p>
                      <a:r>
                        <a:rPr lang="en-US" sz="2000"/>
                        <a:t>2.99</a:t>
                      </a:r>
                    </a:p>
                  </a:txBody>
                  <a:tcPr marL="99414" marR="99414" marT="49707" marB="49707"/>
                </a:tc>
                <a:tc>
                  <a:txBody>
                    <a:bodyPr/>
                    <a:lstStyle/>
                    <a:p>
                      <a:r>
                        <a:rPr lang="en-US" sz="2000"/>
                        <a:t>2.99</a:t>
                      </a:r>
                    </a:p>
                  </a:txBody>
                  <a:tcPr marL="99414" marR="99414" marT="49707" marB="49707"/>
                </a:tc>
                <a:extLst>
                  <a:ext uri="{0D108BD9-81ED-4DB2-BD59-A6C34878D82A}">
                    <a16:rowId xmlns:a16="http://schemas.microsoft.com/office/drawing/2014/main" val="10001"/>
                  </a:ext>
                </a:extLst>
              </a:tr>
              <a:tr h="437423">
                <a:tc>
                  <a:txBody>
                    <a:bodyPr/>
                    <a:lstStyle/>
                    <a:p>
                      <a:r>
                        <a:rPr lang="en-US" sz="2000"/>
                        <a:t>2</a:t>
                      </a:r>
                    </a:p>
                  </a:txBody>
                  <a:tcPr marL="99414" marR="99414" marT="49707" marB="49707"/>
                </a:tc>
                <a:tc>
                  <a:txBody>
                    <a:bodyPr/>
                    <a:lstStyle/>
                    <a:p>
                      <a:r>
                        <a:rPr lang="en-US" sz="2000"/>
                        <a:t>1</a:t>
                      </a:r>
                    </a:p>
                  </a:txBody>
                  <a:tcPr marL="99414" marR="99414" marT="49707" marB="49707"/>
                </a:tc>
                <a:tc>
                  <a:txBody>
                    <a:bodyPr/>
                    <a:lstStyle/>
                    <a:p>
                      <a:r>
                        <a:rPr lang="en-US" sz="2000"/>
                        <a:t>3.00</a:t>
                      </a:r>
                    </a:p>
                  </a:txBody>
                  <a:tcPr marL="99414" marR="99414" marT="49707" marB="49707"/>
                </a:tc>
                <a:tc>
                  <a:txBody>
                    <a:bodyPr/>
                    <a:lstStyle/>
                    <a:p>
                      <a:r>
                        <a:rPr lang="en-US" sz="2000"/>
                        <a:t>3.00</a:t>
                      </a:r>
                    </a:p>
                  </a:txBody>
                  <a:tcPr marL="99414" marR="99414" marT="49707" marB="49707"/>
                </a:tc>
                <a:tc>
                  <a:txBody>
                    <a:bodyPr/>
                    <a:lstStyle/>
                    <a:p>
                      <a:r>
                        <a:rPr lang="en-US" sz="2000"/>
                        <a:t>3.00</a:t>
                      </a:r>
                    </a:p>
                  </a:txBody>
                  <a:tcPr marL="99414" marR="99414" marT="49707" marB="49707"/>
                </a:tc>
                <a:tc>
                  <a:txBody>
                    <a:bodyPr/>
                    <a:lstStyle/>
                    <a:p>
                      <a:r>
                        <a:rPr lang="en-US" sz="2000"/>
                        <a:t>3.00</a:t>
                      </a:r>
                    </a:p>
                  </a:txBody>
                  <a:tcPr marL="99414" marR="99414" marT="49707" marB="49707"/>
                </a:tc>
                <a:tc>
                  <a:txBody>
                    <a:bodyPr/>
                    <a:lstStyle/>
                    <a:p>
                      <a:r>
                        <a:rPr lang="en-US" sz="2000"/>
                        <a:t>3.00</a:t>
                      </a:r>
                    </a:p>
                  </a:txBody>
                  <a:tcPr marL="99414" marR="99414" marT="49707" marB="49707"/>
                </a:tc>
                <a:extLst>
                  <a:ext uri="{0D108BD9-81ED-4DB2-BD59-A6C34878D82A}">
                    <a16:rowId xmlns:a16="http://schemas.microsoft.com/office/drawing/2014/main" val="10002"/>
                  </a:ext>
                </a:extLst>
              </a:tr>
              <a:tr h="437423">
                <a:tc>
                  <a:txBody>
                    <a:bodyPr/>
                    <a:lstStyle/>
                    <a:p>
                      <a:r>
                        <a:rPr lang="en-US" sz="2000"/>
                        <a:t>3</a:t>
                      </a:r>
                    </a:p>
                  </a:txBody>
                  <a:tcPr marL="99414" marR="99414" marT="49707" marB="49707"/>
                </a:tc>
                <a:tc>
                  <a:txBody>
                    <a:bodyPr/>
                    <a:lstStyle/>
                    <a:p>
                      <a:r>
                        <a:rPr lang="en-US" sz="2000"/>
                        <a:t>1</a:t>
                      </a:r>
                    </a:p>
                  </a:txBody>
                  <a:tcPr marL="99414" marR="99414" marT="49707" marB="49707"/>
                </a:tc>
                <a:tc>
                  <a:txBody>
                    <a:bodyPr/>
                    <a:lstStyle/>
                    <a:p>
                      <a:r>
                        <a:rPr lang="en-US" sz="2000"/>
                        <a:t>3.00</a:t>
                      </a:r>
                    </a:p>
                  </a:txBody>
                  <a:tcPr marL="99414" marR="99414" marT="49707" marB="49707"/>
                </a:tc>
                <a:tc>
                  <a:txBody>
                    <a:bodyPr/>
                    <a:lstStyle/>
                    <a:p>
                      <a:r>
                        <a:rPr lang="en-US" sz="2000"/>
                        <a:t>2.99</a:t>
                      </a:r>
                    </a:p>
                  </a:txBody>
                  <a:tcPr marL="99414" marR="99414" marT="49707" marB="49707"/>
                </a:tc>
                <a:tc>
                  <a:txBody>
                    <a:bodyPr/>
                    <a:lstStyle/>
                    <a:p>
                      <a:r>
                        <a:rPr lang="en-US" sz="2000"/>
                        <a:t>2.95</a:t>
                      </a:r>
                    </a:p>
                  </a:txBody>
                  <a:tcPr marL="99414" marR="99414" marT="49707" marB="49707"/>
                </a:tc>
                <a:tc>
                  <a:txBody>
                    <a:bodyPr/>
                    <a:lstStyle/>
                    <a:p>
                      <a:r>
                        <a:rPr lang="en-US" sz="2000"/>
                        <a:t>2.90</a:t>
                      </a:r>
                    </a:p>
                  </a:txBody>
                  <a:tcPr marL="99414" marR="99414" marT="49707" marB="49707"/>
                </a:tc>
                <a:tc>
                  <a:txBody>
                    <a:bodyPr/>
                    <a:lstStyle/>
                    <a:p>
                      <a:r>
                        <a:rPr lang="en-US" sz="2000"/>
                        <a:t>2.88</a:t>
                      </a:r>
                    </a:p>
                  </a:txBody>
                  <a:tcPr marL="99414" marR="99414" marT="49707" marB="49707"/>
                </a:tc>
                <a:extLst>
                  <a:ext uri="{0D108BD9-81ED-4DB2-BD59-A6C34878D82A}">
                    <a16:rowId xmlns:a16="http://schemas.microsoft.com/office/drawing/2014/main" val="10003"/>
                  </a:ext>
                </a:extLst>
              </a:tr>
              <a:tr h="437423">
                <a:tc>
                  <a:txBody>
                    <a:bodyPr/>
                    <a:lstStyle/>
                    <a:p>
                      <a:r>
                        <a:rPr lang="en-US" sz="2000"/>
                        <a:t>4</a:t>
                      </a:r>
                    </a:p>
                  </a:txBody>
                  <a:tcPr marL="99414" marR="99414" marT="49707" marB="49707"/>
                </a:tc>
                <a:tc>
                  <a:txBody>
                    <a:bodyPr/>
                    <a:lstStyle/>
                    <a:p>
                      <a:r>
                        <a:rPr lang="en-US" sz="2000"/>
                        <a:t>2</a:t>
                      </a:r>
                    </a:p>
                  </a:txBody>
                  <a:tcPr marL="99414" marR="99414" marT="49707" marB="49707"/>
                </a:tc>
                <a:tc>
                  <a:txBody>
                    <a:bodyPr/>
                    <a:lstStyle/>
                    <a:p>
                      <a:r>
                        <a:rPr lang="en-US" sz="2000"/>
                        <a:t>3.20</a:t>
                      </a:r>
                    </a:p>
                  </a:txBody>
                  <a:tcPr marL="99414" marR="99414" marT="49707" marB="49707"/>
                </a:tc>
                <a:tc>
                  <a:txBody>
                    <a:bodyPr/>
                    <a:lstStyle/>
                    <a:p>
                      <a:r>
                        <a:rPr lang="en-US" sz="2000"/>
                        <a:t>3.10</a:t>
                      </a:r>
                    </a:p>
                  </a:txBody>
                  <a:tcPr marL="99414" marR="99414" marT="49707" marB="49707"/>
                </a:tc>
                <a:tc>
                  <a:txBody>
                    <a:bodyPr/>
                    <a:lstStyle/>
                    <a:p>
                      <a:r>
                        <a:rPr lang="en-US" sz="2000"/>
                        <a:t>3.10</a:t>
                      </a:r>
                    </a:p>
                  </a:txBody>
                  <a:tcPr marL="99414" marR="99414" marT="49707" marB="49707"/>
                </a:tc>
                <a:tc>
                  <a:txBody>
                    <a:bodyPr/>
                    <a:lstStyle/>
                    <a:p>
                      <a:r>
                        <a:rPr lang="en-US" sz="2000"/>
                        <a:t>3.00</a:t>
                      </a:r>
                    </a:p>
                  </a:txBody>
                  <a:tcPr marL="99414" marR="99414" marT="49707" marB="49707"/>
                </a:tc>
                <a:tc>
                  <a:txBody>
                    <a:bodyPr/>
                    <a:lstStyle/>
                    <a:p>
                      <a:r>
                        <a:rPr lang="en-US" sz="2000"/>
                        <a:t>2.90</a:t>
                      </a:r>
                    </a:p>
                  </a:txBody>
                  <a:tcPr marL="99414" marR="99414" marT="49707" marB="49707"/>
                </a:tc>
                <a:extLst>
                  <a:ext uri="{0D108BD9-81ED-4DB2-BD59-A6C34878D82A}">
                    <a16:rowId xmlns:a16="http://schemas.microsoft.com/office/drawing/2014/main" val="10004"/>
                  </a:ext>
                </a:extLst>
              </a:tr>
              <a:tr h="437423">
                <a:tc>
                  <a:txBody>
                    <a:bodyPr/>
                    <a:lstStyle/>
                    <a:p>
                      <a:r>
                        <a:rPr lang="en-US" sz="2000"/>
                        <a:t>5</a:t>
                      </a:r>
                    </a:p>
                  </a:txBody>
                  <a:tcPr marL="99414" marR="99414" marT="49707" marB="49707"/>
                </a:tc>
                <a:tc>
                  <a:txBody>
                    <a:bodyPr/>
                    <a:lstStyle/>
                    <a:p>
                      <a:r>
                        <a:rPr lang="en-US" sz="2000"/>
                        <a:t>2</a:t>
                      </a:r>
                    </a:p>
                  </a:txBody>
                  <a:tcPr marL="99414" marR="99414" marT="49707" marB="49707"/>
                </a:tc>
                <a:tc>
                  <a:txBody>
                    <a:bodyPr/>
                    <a:lstStyle/>
                    <a:p>
                      <a:r>
                        <a:rPr lang="en-US" sz="2000"/>
                        <a:t>3.00</a:t>
                      </a:r>
                    </a:p>
                  </a:txBody>
                  <a:tcPr marL="99414" marR="99414" marT="49707" marB="49707"/>
                </a:tc>
                <a:tc>
                  <a:txBody>
                    <a:bodyPr/>
                    <a:lstStyle/>
                    <a:p>
                      <a:r>
                        <a:rPr lang="en-US" sz="2000"/>
                        <a:t>3.00</a:t>
                      </a:r>
                    </a:p>
                  </a:txBody>
                  <a:tcPr marL="99414" marR="99414" marT="49707" marB="49707"/>
                </a:tc>
                <a:tc>
                  <a:txBody>
                    <a:bodyPr/>
                    <a:lstStyle/>
                    <a:p>
                      <a:r>
                        <a:rPr lang="en-US" sz="2000"/>
                        <a:t>2.80</a:t>
                      </a:r>
                    </a:p>
                  </a:txBody>
                  <a:tcPr marL="99414" marR="99414" marT="49707" marB="49707"/>
                </a:tc>
                <a:tc>
                  <a:txBody>
                    <a:bodyPr/>
                    <a:lstStyle/>
                    <a:p>
                      <a:r>
                        <a:rPr lang="en-US" sz="2000"/>
                        <a:t>2.80</a:t>
                      </a:r>
                    </a:p>
                  </a:txBody>
                  <a:tcPr marL="99414" marR="99414" marT="49707" marB="49707"/>
                </a:tc>
                <a:tc>
                  <a:txBody>
                    <a:bodyPr/>
                    <a:lstStyle/>
                    <a:p>
                      <a:r>
                        <a:rPr lang="en-US" sz="2000"/>
                        <a:t>2.70</a:t>
                      </a:r>
                    </a:p>
                  </a:txBody>
                  <a:tcPr marL="99414" marR="99414" marT="49707" marB="49707"/>
                </a:tc>
                <a:extLst>
                  <a:ext uri="{0D108BD9-81ED-4DB2-BD59-A6C34878D82A}">
                    <a16:rowId xmlns:a16="http://schemas.microsoft.com/office/drawing/2014/main" val="10005"/>
                  </a:ext>
                </a:extLst>
              </a:tr>
              <a:tr h="437423">
                <a:tc>
                  <a:txBody>
                    <a:bodyPr/>
                    <a:lstStyle/>
                    <a:p>
                      <a:r>
                        <a:rPr lang="en-US" sz="2000"/>
                        <a:t>6</a:t>
                      </a:r>
                    </a:p>
                  </a:txBody>
                  <a:tcPr marL="99414" marR="99414" marT="49707" marB="49707"/>
                </a:tc>
                <a:tc>
                  <a:txBody>
                    <a:bodyPr/>
                    <a:lstStyle/>
                    <a:p>
                      <a:r>
                        <a:rPr lang="en-US" sz="2000"/>
                        <a:t>2</a:t>
                      </a:r>
                    </a:p>
                  </a:txBody>
                  <a:tcPr marL="99414" marR="99414" marT="49707" marB="49707"/>
                </a:tc>
                <a:tc>
                  <a:txBody>
                    <a:bodyPr/>
                    <a:lstStyle/>
                    <a:p>
                      <a:r>
                        <a:rPr lang="en-US" sz="2000"/>
                        <a:t>3.00</a:t>
                      </a:r>
                    </a:p>
                  </a:txBody>
                  <a:tcPr marL="99414" marR="99414" marT="49707" marB="49707"/>
                </a:tc>
                <a:tc>
                  <a:txBody>
                    <a:bodyPr/>
                    <a:lstStyle/>
                    <a:p>
                      <a:r>
                        <a:rPr lang="en-US" sz="2000"/>
                        <a:t>2.70</a:t>
                      </a:r>
                    </a:p>
                  </a:txBody>
                  <a:tcPr marL="99414" marR="99414" marT="49707" marB="49707"/>
                </a:tc>
                <a:tc>
                  <a:txBody>
                    <a:bodyPr/>
                    <a:lstStyle/>
                    <a:p>
                      <a:r>
                        <a:rPr lang="en-US" sz="2000"/>
                        <a:t>2.50</a:t>
                      </a:r>
                    </a:p>
                  </a:txBody>
                  <a:tcPr marL="99414" marR="99414" marT="49707" marB="49707"/>
                </a:tc>
                <a:tc>
                  <a:txBody>
                    <a:bodyPr/>
                    <a:lstStyle/>
                    <a:p>
                      <a:r>
                        <a:rPr lang="en-US" sz="2000"/>
                        <a:t>2.10</a:t>
                      </a:r>
                    </a:p>
                  </a:txBody>
                  <a:tcPr marL="99414" marR="99414" marT="49707" marB="49707"/>
                </a:tc>
                <a:tc>
                  <a:txBody>
                    <a:bodyPr/>
                    <a:lstStyle/>
                    <a:p>
                      <a:r>
                        <a:rPr lang="en-US" sz="2000"/>
                        <a:t>2.00</a:t>
                      </a:r>
                    </a:p>
                  </a:txBody>
                  <a:tcPr marL="99414" marR="99414" marT="49707" marB="49707"/>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32591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Study Population Data</a:t>
            </a:r>
          </a:p>
        </p:txBody>
      </p:sp>
      <p:sp>
        <p:nvSpPr>
          <p:cNvPr id="2" name="Slide Number Placeholder 1"/>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defRPr/>
            </a:pPr>
            <a:fld id="{BDCFB434-A54A-4936-ABE8-D98B7199F5DD}" type="slidenum">
              <a:rPr lang="en-US">
                <a:solidFill>
                  <a:schemeClr val="tx1">
                    <a:alpha val="80000"/>
                  </a:schemeClr>
                </a:solidFill>
              </a:rPr>
              <a:pPr>
                <a:spcAft>
                  <a:spcPts val="600"/>
                </a:spcAft>
                <a:defRPr/>
              </a:pPr>
              <a:t>45</a:t>
            </a:fld>
            <a:endParaRPr lang="en-US">
              <a:solidFill>
                <a:schemeClr val="tx1">
                  <a:alpha val="80000"/>
                </a:schemeClr>
              </a:solidFill>
            </a:endParaRPr>
          </a:p>
        </p:txBody>
      </p:sp>
      <p:graphicFrame>
        <p:nvGraphicFramePr>
          <p:cNvPr id="7" name="Chart 6"/>
          <p:cNvGraphicFramePr/>
          <p:nvPr>
            <p:extLst>
              <p:ext uri="{D42A27DB-BD31-4B8C-83A1-F6EECF244321}">
                <p14:modId xmlns:p14="http://schemas.microsoft.com/office/powerpoint/2010/main" val="525946773"/>
              </p:ext>
            </p:extLst>
          </p:nvPr>
        </p:nvGraphicFramePr>
        <p:xfrm>
          <a:off x="4777316" y="643466"/>
          <a:ext cx="6780700" cy="5568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6494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a:solidFill>
                  <a:srgbClr val="FFFFFF"/>
                </a:solidFill>
              </a:rPr>
              <a:t>Observed Data</a:t>
            </a:r>
          </a:p>
        </p:txBody>
      </p:sp>
      <p:sp>
        <p:nvSpPr>
          <p:cNvPr id="2" name="Slide Number Placeholder 1"/>
          <p:cNvSpPr>
            <a:spLocks noGrp="1"/>
          </p:cNvSpPr>
          <p:nvPr>
            <p:ph type="sldNum" sz="quarter" idx="12"/>
          </p:nvPr>
        </p:nvSpPr>
        <p:spPr>
          <a:xfrm>
            <a:off x="9884978" y="6356350"/>
            <a:ext cx="1468821" cy="365125"/>
          </a:xfrm>
        </p:spPr>
        <p:txBody>
          <a:bodyPr>
            <a:normAutofit/>
          </a:bodyPr>
          <a:lstStyle/>
          <a:p>
            <a:pPr>
              <a:spcAft>
                <a:spcPts val="600"/>
              </a:spcAft>
              <a:defRPr/>
            </a:pPr>
            <a:fld id="{BDCFB434-A54A-4936-ABE8-D98B7199F5DD}" type="slidenum">
              <a:rPr lang="en-US">
                <a:solidFill>
                  <a:prstClr val="black">
                    <a:tint val="75000"/>
                  </a:prstClr>
                </a:solidFill>
              </a:rPr>
              <a:pPr>
                <a:spcAft>
                  <a:spcPts val="600"/>
                </a:spcAft>
                <a:defRPr/>
              </a:pPr>
              <a:t>46</a:t>
            </a:fld>
            <a:endParaRPr lang="en-US">
              <a:solidFill>
                <a:prstClr val="black">
                  <a:tint val="75000"/>
                </a:prstClr>
              </a:solidFill>
            </a:endParaRPr>
          </a:p>
        </p:txBody>
      </p:sp>
      <p:graphicFrame>
        <p:nvGraphicFramePr>
          <p:cNvPr id="10" name="Content Placeholder 3"/>
          <p:cNvGraphicFramePr>
            <a:graphicFrameLocks/>
          </p:cNvGraphicFramePr>
          <p:nvPr>
            <p:extLst>
              <p:ext uri="{D42A27DB-BD31-4B8C-83A1-F6EECF244321}">
                <p14:modId xmlns:p14="http://schemas.microsoft.com/office/powerpoint/2010/main" val="3408145620"/>
              </p:ext>
            </p:extLst>
          </p:nvPr>
        </p:nvGraphicFramePr>
        <p:xfrm>
          <a:off x="4516120" y="1808610"/>
          <a:ext cx="7188202" cy="2486610"/>
        </p:xfrm>
        <a:graphic>
          <a:graphicData uri="http://schemas.openxmlformats.org/drawingml/2006/table">
            <a:tbl>
              <a:tblPr firstRow="1" bandRow="1">
                <a:tableStyleId>{3B4B98B0-60AC-42C2-AFA5-B58CD77FA1E5}</a:tableStyleId>
              </a:tblPr>
              <a:tblGrid>
                <a:gridCol w="1018786">
                  <a:extLst>
                    <a:ext uri="{9D8B030D-6E8A-4147-A177-3AD203B41FA5}">
                      <a16:colId xmlns:a16="http://schemas.microsoft.com/office/drawing/2014/main" val="20000"/>
                    </a:ext>
                  </a:extLst>
                </a:gridCol>
                <a:gridCol w="1136387">
                  <a:extLst>
                    <a:ext uri="{9D8B030D-6E8A-4147-A177-3AD203B41FA5}">
                      <a16:colId xmlns:a16="http://schemas.microsoft.com/office/drawing/2014/main" val="20001"/>
                    </a:ext>
                  </a:extLst>
                </a:gridCol>
                <a:gridCol w="970731">
                  <a:extLst>
                    <a:ext uri="{9D8B030D-6E8A-4147-A177-3AD203B41FA5}">
                      <a16:colId xmlns:a16="http://schemas.microsoft.com/office/drawing/2014/main" val="20002"/>
                    </a:ext>
                  </a:extLst>
                </a:gridCol>
                <a:gridCol w="1012363">
                  <a:extLst>
                    <a:ext uri="{9D8B030D-6E8A-4147-A177-3AD203B41FA5}">
                      <a16:colId xmlns:a16="http://schemas.microsoft.com/office/drawing/2014/main" val="20003"/>
                    </a:ext>
                  </a:extLst>
                </a:gridCol>
                <a:gridCol w="1012363">
                  <a:extLst>
                    <a:ext uri="{9D8B030D-6E8A-4147-A177-3AD203B41FA5}">
                      <a16:colId xmlns:a16="http://schemas.microsoft.com/office/drawing/2014/main" val="20004"/>
                    </a:ext>
                  </a:extLst>
                </a:gridCol>
                <a:gridCol w="1018786">
                  <a:extLst>
                    <a:ext uri="{9D8B030D-6E8A-4147-A177-3AD203B41FA5}">
                      <a16:colId xmlns:a16="http://schemas.microsoft.com/office/drawing/2014/main" val="20005"/>
                    </a:ext>
                  </a:extLst>
                </a:gridCol>
                <a:gridCol w="1018786">
                  <a:extLst>
                    <a:ext uri="{9D8B030D-6E8A-4147-A177-3AD203B41FA5}">
                      <a16:colId xmlns:a16="http://schemas.microsoft.com/office/drawing/2014/main" val="20006"/>
                    </a:ext>
                  </a:extLst>
                </a:gridCol>
              </a:tblGrid>
              <a:tr h="355230">
                <a:tc>
                  <a:txBody>
                    <a:bodyPr/>
                    <a:lstStyle/>
                    <a:p>
                      <a:r>
                        <a:rPr lang="en-US" sz="1600"/>
                        <a:t>Patient</a:t>
                      </a:r>
                    </a:p>
                  </a:txBody>
                  <a:tcPr marL="80734" marR="80734" marT="40367" marB="40367"/>
                </a:tc>
                <a:tc>
                  <a:txBody>
                    <a:bodyPr/>
                    <a:lstStyle/>
                    <a:p>
                      <a:r>
                        <a:rPr lang="en-US" sz="1600"/>
                        <a:t>Treatment</a:t>
                      </a:r>
                    </a:p>
                  </a:txBody>
                  <a:tcPr marL="80734" marR="80734" marT="40367" marB="40367"/>
                </a:tc>
                <a:tc>
                  <a:txBody>
                    <a:bodyPr/>
                    <a:lstStyle/>
                    <a:p>
                      <a:r>
                        <a:rPr lang="en-US" sz="1600"/>
                        <a:t>Baseline</a:t>
                      </a:r>
                    </a:p>
                  </a:txBody>
                  <a:tcPr marL="80734" marR="80734" marT="40367" marB="40367"/>
                </a:tc>
                <a:tc>
                  <a:txBody>
                    <a:bodyPr/>
                    <a:lstStyle/>
                    <a:p>
                      <a:r>
                        <a:rPr lang="en-US" sz="1600"/>
                        <a:t>1</a:t>
                      </a:r>
                    </a:p>
                  </a:txBody>
                  <a:tcPr marL="80734" marR="80734" marT="40367" marB="40367"/>
                </a:tc>
                <a:tc>
                  <a:txBody>
                    <a:bodyPr/>
                    <a:lstStyle/>
                    <a:p>
                      <a:r>
                        <a:rPr lang="en-US" sz="1600"/>
                        <a:t>2</a:t>
                      </a:r>
                    </a:p>
                  </a:txBody>
                  <a:tcPr marL="80734" marR="80734" marT="40367" marB="40367"/>
                </a:tc>
                <a:tc>
                  <a:txBody>
                    <a:bodyPr/>
                    <a:lstStyle/>
                    <a:p>
                      <a:r>
                        <a:rPr lang="en-US" sz="1600"/>
                        <a:t>3</a:t>
                      </a:r>
                    </a:p>
                  </a:txBody>
                  <a:tcPr marL="80734" marR="80734" marT="40367" marB="40367"/>
                </a:tc>
                <a:tc>
                  <a:txBody>
                    <a:bodyPr/>
                    <a:lstStyle/>
                    <a:p>
                      <a:r>
                        <a:rPr lang="en-US" sz="1600"/>
                        <a:t>4</a:t>
                      </a:r>
                    </a:p>
                  </a:txBody>
                  <a:tcPr marL="80734" marR="80734" marT="40367" marB="40367"/>
                </a:tc>
                <a:extLst>
                  <a:ext uri="{0D108BD9-81ED-4DB2-BD59-A6C34878D82A}">
                    <a16:rowId xmlns:a16="http://schemas.microsoft.com/office/drawing/2014/main" val="10000"/>
                  </a:ext>
                </a:extLst>
              </a:tr>
              <a:tr h="355230">
                <a:tc>
                  <a:txBody>
                    <a:bodyPr/>
                    <a:lstStyle/>
                    <a:p>
                      <a:r>
                        <a:rPr lang="en-US" sz="1600"/>
                        <a:t>1</a:t>
                      </a:r>
                    </a:p>
                  </a:txBody>
                  <a:tcPr marL="80734" marR="80734" marT="40367" marB="40367"/>
                </a:tc>
                <a:tc>
                  <a:txBody>
                    <a:bodyPr/>
                    <a:lstStyle/>
                    <a:p>
                      <a:r>
                        <a:rPr lang="en-US" sz="1600"/>
                        <a:t>1</a:t>
                      </a:r>
                    </a:p>
                  </a:txBody>
                  <a:tcPr marL="80734" marR="80734" marT="40367" marB="40367"/>
                </a:tc>
                <a:tc>
                  <a:txBody>
                    <a:bodyPr/>
                    <a:lstStyle/>
                    <a:p>
                      <a:r>
                        <a:rPr lang="en-US" sz="1600"/>
                        <a:t>3.00</a:t>
                      </a:r>
                    </a:p>
                  </a:txBody>
                  <a:tcPr marL="80734" marR="80734" marT="40367" marB="40367"/>
                </a:tc>
                <a:tc>
                  <a:txBody>
                    <a:bodyPr/>
                    <a:lstStyle/>
                    <a:p>
                      <a:r>
                        <a:rPr lang="en-US" sz="1600"/>
                        <a:t>3.00</a:t>
                      </a:r>
                    </a:p>
                  </a:txBody>
                  <a:tcPr marL="80734" marR="80734" marT="40367" marB="40367"/>
                </a:tc>
                <a:tc>
                  <a:txBody>
                    <a:bodyPr/>
                    <a:lstStyle/>
                    <a:p>
                      <a:r>
                        <a:rPr lang="en-US" sz="1600"/>
                        <a:t>2.99</a:t>
                      </a:r>
                    </a:p>
                  </a:txBody>
                  <a:tcPr marL="80734" marR="80734" marT="40367" marB="40367"/>
                </a:tc>
                <a:tc>
                  <a:txBody>
                    <a:bodyPr/>
                    <a:lstStyle/>
                    <a:p>
                      <a:r>
                        <a:rPr lang="en-US" sz="1600"/>
                        <a:t>2.99</a:t>
                      </a:r>
                    </a:p>
                  </a:txBody>
                  <a:tcPr marL="80734" marR="80734" marT="40367" marB="40367"/>
                </a:tc>
                <a:tc>
                  <a:txBody>
                    <a:bodyPr/>
                    <a:lstStyle/>
                    <a:p>
                      <a:r>
                        <a:rPr lang="en-US" sz="1600"/>
                        <a:t>2.99</a:t>
                      </a:r>
                    </a:p>
                  </a:txBody>
                  <a:tcPr marL="80734" marR="80734" marT="40367" marB="40367"/>
                </a:tc>
                <a:extLst>
                  <a:ext uri="{0D108BD9-81ED-4DB2-BD59-A6C34878D82A}">
                    <a16:rowId xmlns:a16="http://schemas.microsoft.com/office/drawing/2014/main" val="10001"/>
                  </a:ext>
                </a:extLst>
              </a:tr>
              <a:tr h="355230">
                <a:tc>
                  <a:txBody>
                    <a:bodyPr/>
                    <a:lstStyle/>
                    <a:p>
                      <a:r>
                        <a:rPr lang="en-US" sz="1600"/>
                        <a:t>2</a:t>
                      </a:r>
                    </a:p>
                  </a:txBody>
                  <a:tcPr marL="80734" marR="80734" marT="40367" marB="40367"/>
                </a:tc>
                <a:tc>
                  <a:txBody>
                    <a:bodyPr/>
                    <a:lstStyle/>
                    <a:p>
                      <a:r>
                        <a:rPr lang="en-US" sz="1600"/>
                        <a:t>1</a:t>
                      </a:r>
                    </a:p>
                  </a:txBody>
                  <a:tcPr marL="80734" marR="80734" marT="40367" marB="40367"/>
                </a:tc>
                <a:tc>
                  <a:txBody>
                    <a:bodyPr/>
                    <a:lstStyle/>
                    <a:p>
                      <a:r>
                        <a:rPr lang="en-US" sz="1600"/>
                        <a:t>3.00</a:t>
                      </a:r>
                    </a:p>
                  </a:txBody>
                  <a:tcPr marL="80734" marR="80734" marT="40367" marB="40367"/>
                </a:tc>
                <a:tc>
                  <a:txBody>
                    <a:bodyPr/>
                    <a:lstStyle/>
                    <a:p>
                      <a:r>
                        <a:rPr lang="en-US" sz="1600"/>
                        <a:t>3.00</a:t>
                      </a:r>
                    </a:p>
                  </a:txBody>
                  <a:tcPr marL="80734" marR="80734" marT="40367" marB="40367"/>
                </a:tc>
                <a:tc>
                  <a:txBody>
                    <a:bodyPr/>
                    <a:lstStyle/>
                    <a:p>
                      <a:r>
                        <a:rPr lang="en-US" sz="1600"/>
                        <a:t>3.00</a:t>
                      </a:r>
                    </a:p>
                  </a:txBody>
                  <a:tcPr marL="80734" marR="80734" marT="40367" marB="40367"/>
                </a:tc>
                <a:tc>
                  <a:txBody>
                    <a:bodyPr/>
                    <a:lstStyle/>
                    <a:p>
                      <a:r>
                        <a:rPr lang="en-US" sz="1600"/>
                        <a:t>3.00</a:t>
                      </a:r>
                    </a:p>
                  </a:txBody>
                  <a:tcPr marL="80734" marR="80734" marT="40367" marB="40367"/>
                </a:tc>
                <a:tc>
                  <a:txBody>
                    <a:bodyPr/>
                    <a:lstStyle/>
                    <a:p>
                      <a:r>
                        <a:rPr lang="en-US" sz="1600"/>
                        <a:t>3.00</a:t>
                      </a:r>
                    </a:p>
                  </a:txBody>
                  <a:tcPr marL="80734" marR="80734" marT="40367" marB="40367"/>
                </a:tc>
                <a:extLst>
                  <a:ext uri="{0D108BD9-81ED-4DB2-BD59-A6C34878D82A}">
                    <a16:rowId xmlns:a16="http://schemas.microsoft.com/office/drawing/2014/main" val="10002"/>
                  </a:ext>
                </a:extLst>
              </a:tr>
              <a:tr h="355230">
                <a:tc>
                  <a:txBody>
                    <a:bodyPr/>
                    <a:lstStyle/>
                    <a:p>
                      <a:r>
                        <a:rPr lang="en-US" sz="1600"/>
                        <a:t>3</a:t>
                      </a:r>
                    </a:p>
                  </a:txBody>
                  <a:tcPr marL="80734" marR="80734" marT="40367" marB="40367"/>
                </a:tc>
                <a:tc>
                  <a:txBody>
                    <a:bodyPr/>
                    <a:lstStyle/>
                    <a:p>
                      <a:r>
                        <a:rPr lang="en-US" sz="1600"/>
                        <a:t>1</a:t>
                      </a:r>
                    </a:p>
                  </a:txBody>
                  <a:tcPr marL="80734" marR="80734" marT="40367" marB="40367"/>
                </a:tc>
                <a:tc>
                  <a:txBody>
                    <a:bodyPr/>
                    <a:lstStyle/>
                    <a:p>
                      <a:r>
                        <a:rPr lang="en-US" sz="1600"/>
                        <a:t>3.00</a:t>
                      </a:r>
                    </a:p>
                  </a:txBody>
                  <a:tcPr marL="80734" marR="80734" marT="40367" marB="40367"/>
                </a:tc>
                <a:tc>
                  <a:txBody>
                    <a:bodyPr/>
                    <a:lstStyle/>
                    <a:p>
                      <a:r>
                        <a:rPr lang="en-US" sz="1600"/>
                        <a:t>2.99</a:t>
                      </a:r>
                    </a:p>
                  </a:txBody>
                  <a:tcPr marL="80734" marR="80734" marT="40367" marB="40367"/>
                </a:tc>
                <a:tc>
                  <a:txBody>
                    <a:bodyPr/>
                    <a:lstStyle/>
                    <a:p>
                      <a:r>
                        <a:rPr lang="en-US" sz="1600"/>
                        <a:t>2.95</a:t>
                      </a:r>
                    </a:p>
                  </a:txBody>
                  <a:tcPr marL="80734" marR="80734" marT="40367" marB="40367"/>
                </a:tc>
                <a:tc>
                  <a:txBody>
                    <a:bodyPr/>
                    <a:lstStyle/>
                    <a:p>
                      <a:r>
                        <a:rPr lang="en-US" sz="1600"/>
                        <a:t>2.90</a:t>
                      </a:r>
                    </a:p>
                  </a:txBody>
                  <a:tcPr marL="80734" marR="80734" marT="40367" marB="40367"/>
                </a:tc>
                <a:tc>
                  <a:txBody>
                    <a:bodyPr/>
                    <a:lstStyle/>
                    <a:p>
                      <a:r>
                        <a:rPr lang="en-US" sz="1600">
                          <a:solidFill>
                            <a:srgbClr val="FF0000"/>
                          </a:solidFill>
                        </a:rPr>
                        <a:t>Missing</a:t>
                      </a:r>
                    </a:p>
                  </a:txBody>
                  <a:tcPr marL="80734" marR="80734" marT="40367" marB="40367"/>
                </a:tc>
                <a:extLst>
                  <a:ext uri="{0D108BD9-81ED-4DB2-BD59-A6C34878D82A}">
                    <a16:rowId xmlns:a16="http://schemas.microsoft.com/office/drawing/2014/main" val="10003"/>
                  </a:ext>
                </a:extLst>
              </a:tr>
              <a:tr h="355230">
                <a:tc>
                  <a:txBody>
                    <a:bodyPr/>
                    <a:lstStyle/>
                    <a:p>
                      <a:r>
                        <a:rPr lang="en-US" sz="1600"/>
                        <a:t>4</a:t>
                      </a:r>
                    </a:p>
                  </a:txBody>
                  <a:tcPr marL="80734" marR="80734" marT="40367" marB="40367"/>
                </a:tc>
                <a:tc>
                  <a:txBody>
                    <a:bodyPr/>
                    <a:lstStyle/>
                    <a:p>
                      <a:r>
                        <a:rPr lang="en-US" sz="1600"/>
                        <a:t>2</a:t>
                      </a:r>
                    </a:p>
                  </a:txBody>
                  <a:tcPr marL="80734" marR="80734" marT="40367" marB="40367"/>
                </a:tc>
                <a:tc>
                  <a:txBody>
                    <a:bodyPr/>
                    <a:lstStyle/>
                    <a:p>
                      <a:r>
                        <a:rPr lang="en-US" sz="1600"/>
                        <a:t>3.20</a:t>
                      </a:r>
                    </a:p>
                  </a:txBody>
                  <a:tcPr marL="80734" marR="80734" marT="40367" marB="40367"/>
                </a:tc>
                <a:tc>
                  <a:txBody>
                    <a:bodyPr/>
                    <a:lstStyle/>
                    <a:p>
                      <a:r>
                        <a:rPr lang="en-US" sz="1600"/>
                        <a:t>3.10</a:t>
                      </a:r>
                    </a:p>
                  </a:txBody>
                  <a:tcPr marL="80734" marR="80734" marT="40367" marB="40367"/>
                </a:tc>
                <a:tc>
                  <a:txBody>
                    <a:bodyPr/>
                    <a:lstStyle/>
                    <a:p>
                      <a:r>
                        <a:rPr lang="en-US" sz="1600"/>
                        <a:t>3.10</a:t>
                      </a:r>
                    </a:p>
                  </a:txBody>
                  <a:tcPr marL="80734" marR="80734" marT="40367" marB="40367"/>
                </a:tc>
                <a:tc>
                  <a:txBody>
                    <a:bodyPr/>
                    <a:lstStyle/>
                    <a:p>
                      <a:r>
                        <a:rPr lang="en-US" sz="1600"/>
                        <a:t>3.00</a:t>
                      </a:r>
                    </a:p>
                  </a:txBody>
                  <a:tcPr marL="80734" marR="80734" marT="40367" marB="40367"/>
                </a:tc>
                <a:tc>
                  <a:txBody>
                    <a:bodyPr/>
                    <a:lstStyle/>
                    <a:p>
                      <a:r>
                        <a:rPr lang="en-US" sz="1600"/>
                        <a:t>2.90</a:t>
                      </a:r>
                    </a:p>
                  </a:txBody>
                  <a:tcPr marL="80734" marR="80734" marT="40367" marB="40367"/>
                </a:tc>
                <a:extLst>
                  <a:ext uri="{0D108BD9-81ED-4DB2-BD59-A6C34878D82A}">
                    <a16:rowId xmlns:a16="http://schemas.microsoft.com/office/drawing/2014/main" val="10004"/>
                  </a:ext>
                </a:extLst>
              </a:tr>
              <a:tr h="355230">
                <a:tc>
                  <a:txBody>
                    <a:bodyPr/>
                    <a:lstStyle/>
                    <a:p>
                      <a:r>
                        <a:rPr lang="en-US" sz="1600"/>
                        <a:t>5</a:t>
                      </a:r>
                    </a:p>
                  </a:txBody>
                  <a:tcPr marL="80734" marR="80734" marT="40367" marB="40367"/>
                </a:tc>
                <a:tc>
                  <a:txBody>
                    <a:bodyPr/>
                    <a:lstStyle/>
                    <a:p>
                      <a:r>
                        <a:rPr lang="en-US" sz="1600"/>
                        <a:t>2</a:t>
                      </a:r>
                    </a:p>
                  </a:txBody>
                  <a:tcPr marL="80734" marR="80734" marT="40367" marB="40367"/>
                </a:tc>
                <a:tc>
                  <a:txBody>
                    <a:bodyPr/>
                    <a:lstStyle/>
                    <a:p>
                      <a:r>
                        <a:rPr lang="en-US" sz="1600"/>
                        <a:t>3.00</a:t>
                      </a:r>
                    </a:p>
                  </a:txBody>
                  <a:tcPr marL="80734" marR="80734" marT="40367" marB="40367"/>
                </a:tc>
                <a:tc>
                  <a:txBody>
                    <a:bodyPr/>
                    <a:lstStyle/>
                    <a:p>
                      <a:r>
                        <a:rPr lang="en-US" sz="1600"/>
                        <a:t>3.00</a:t>
                      </a:r>
                    </a:p>
                  </a:txBody>
                  <a:tcPr marL="80734" marR="80734" marT="40367" marB="40367"/>
                </a:tc>
                <a:tc>
                  <a:txBody>
                    <a:bodyPr/>
                    <a:lstStyle/>
                    <a:p>
                      <a:r>
                        <a:rPr lang="en-US" sz="1600"/>
                        <a:t>2.80</a:t>
                      </a:r>
                    </a:p>
                  </a:txBody>
                  <a:tcPr marL="80734" marR="80734" marT="40367" marB="40367"/>
                </a:tc>
                <a:tc>
                  <a:txBody>
                    <a:bodyPr/>
                    <a:lstStyle/>
                    <a:p>
                      <a:r>
                        <a:rPr lang="en-US" sz="1600"/>
                        <a:t>2.80</a:t>
                      </a:r>
                    </a:p>
                  </a:txBody>
                  <a:tcPr marL="80734" marR="80734" marT="40367" marB="40367"/>
                </a:tc>
                <a:tc>
                  <a:txBody>
                    <a:bodyPr/>
                    <a:lstStyle/>
                    <a:p>
                      <a:r>
                        <a:rPr lang="en-US" sz="1600"/>
                        <a:t>2.70</a:t>
                      </a:r>
                    </a:p>
                  </a:txBody>
                  <a:tcPr marL="80734" marR="80734" marT="40367" marB="40367"/>
                </a:tc>
                <a:extLst>
                  <a:ext uri="{0D108BD9-81ED-4DB2-BD59-A6C34878D82A}">
                    <a16:rowId xmlns:a16="http://schemas.microsoft.com/office/drawing/2014/main" val="10005"/>
                  </a:ext>
                </a:extLst>
              </a:tr>
              <a:tr h="355230">
                <a:tc>
                  <a:txBody>
                    <a:bodyPr/>
                    <a:lstStyle/>
                    <a:p>
                      <a:r>
                        <a:rPr lang="en-US" sz="1600"/>
                        <a:t>6</a:t>
                      </a:r>
                    </a:p>
                  </a:txBody>
                  <a:tcPr marL="80734" marR="80734" marT="40367" marB="40367"/>
                </a:tc>
                <a:tc>
                  <a:txBody>
                    <a:bodyPr/>
                    <a:lstStyle/>
                    <a:p>
                      <a:r>
                        <a:rPr lang="en-US" sz="1600"/>
                        <a:t>2</a:t>
                      </a:r>
                    </a:p>
                  </a:txBody>
                  <a:tcPr marL="80734" marR="80734" marT="40367" marB="40367"/>
                </a:tc>
                <a:tc>
                  <a:txBody>
                    <a:bodyPr/>
                    <a:lstStyle/>
                    <a:p>
                      <a:r>
                        <a:rPr lang="en-US" sz="1600"/>
                        <a:t>3.00</a:t>
                      </a:r>
                    </a:p>
                  </a:txBody>
                  <a:tcPr marL="80734" marR="80734" marT="40367" marB="40367"/>
                </a:tc>
                <a:tc>
                  <a:txBody>
                    <a:bodyPr/>
                    <a:lstStyle/>
                    <a:p>
                      <a:r>
                        <a:rPr lang="en-US" sz="1600"/>
                        <a:t>2.70</a:t>
                      </a:r>
                    </a:p>
                  </a:txBody>
                  <a:tcPr marL="80734" marR="80734" marT="40367" marB="40367"/>
                </a:tc>
                <a:tc>
                  <a:txBody>
                    <a:bodyPr/>
                    <a:lstStyle/>
                    <a:p>
                      <a:r>
                        <a:rPr lang="en-US" sz="1600"/>
                        <a:t>2.50</a:t>
                      </a:r>
                    </a:p>
                  </a:txBody>
                  <a:tcPr marL="80734" marR="80734" marT="40367" marB="40367"/>
                </a:tc>
                <a:tc>
                  <a:txBody>
                    <a:bodyPr/>
                    <a:lstStyle/>
                    <a:p>
                      <a:r>
                        <a:rPr lang="en-US" sz="1600">
                          <a:solidFill>
                            <a:srgbClr val="FF0000"/>
                          </a:solidFill>
                        </a:rPr>
                        <a:t>Missing</a:t>
                      </a:r>
                    </a:p>
                  </a:txBody>
                  <a:tcPr marL="80734" marR="80734" marT="40367" marB="40367"/>
                </a:tc>
                <a:tc>
                  <a:txBody>
                    <a:bodyPr/>
                    <a:lstStyle/>
                    <a:p>
                      <a:r>
                        <a:rPr lang="en-US" sz="1600">
                          <a:solidFill>
                            <a:srgbClr val="FF0000"/>
                          </a:solidFill>
                        </a:rPr>
                        <a:t>Missing</a:t>
                      </a:r>
                    </a:p>
                  </a:txBody>
                  <a:tcPr marL="80734" marR="80734" marT="40367" marB="40367"/>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44377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Observed (available) Data</a:t>
            </a:r>
          </a:p>
        </p:txBody>
      </p:sp>
      <p:sp>
        <p:nvSpPr>
          <p:cNvPr id="2" name="Slide Number Placeholder 1"/>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defRPr/>
            </a:pPr>
            <a:fld id="{BDCFB434-A54A-4936-ABE8-D98B7199F5DD}" type="slidenum">
              <a:rPr lang="en-US">
                <a:solidFill>
                  <a:schemeClr val="tx1">
                    <a:alpha val="80000"/>
                  </a:schemeClr>
                </a:solidFill>
              </a:rPr>
              <a:pPr>
                <a:spcAft>
                  <a:spcPts val="600"/>
                </a:spcAft>
                <a:defRPr/>
              </a:pPr>
              <a:t>47</a:t>
            </a:fld>
            <a:endParaRPr lang="en-US">
              <a:solidFill>
                <a:schemeClr val="tx1">
                  <a:alpha val="80000"/>
                </a:schemeClr>
              </a:solidFill>
            </a:endParaRPr>
          </a:p>
        </p:txBody>
      </p:sp>
      <p:graphicFrame>
        <p:nvGraphicFramePr>
          <p:cNvPr id="7" name="Chart 6"/>
          <p:cNvGraphicFramePr/>
          <p:nvPr>
            <p:extLst>
              <p:ext uri="{D42A27DB-BD31-4B8C-83A1-F6EECF244321}">
                <p14:modId xmlns:p14="http://schemas.microsoft.com/office/powerpoint/2010/main" val="2791622753"/>
              </p:ext>
            </p:extLst>
          </p:nvPr>
        </p:nvGraphicFramePr>
        <p:xfrm>
          <a:off x="4777316" y="643466"/>
          <a:ext cx="6780700" cy="5568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0975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609600"/>
            <a:ext cx="8229600" cy="1143000"/>
          </a:xfrm>
        </p:spPr>
        <p:txBody>
          <a:bodyPr/>
          <a:lstStyle/>
          <a:p>
            <a:r>
              <a:rPr lang="en-US" dirty="0"/>
              <a:t>Complete Cases</a:t>
            </a:r>
          </a:p>
        </p:txBody>
      </p:sp>
      <p:graphicFrame>
        <p:nvGraphicFramePr>
          <p:cNvPr id="4" name="Content Placeholder 3"/>
          <p:cNvGraphicFramePr>
            <a:graphicFrameLocks noGrp="1"/>
          </p:cNvGraphicFramePr>
          <p:nvPr>
            <p:ph idx="1"/>
          </p:nvPr>
        </p:nvGraphicFramePr>
        <p:xfrm>
          <a:off x="2057401" y="1981200"/>
          <a:ext cx="8229599" cy="259588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US" dirty="0"/>
                        <a:t>Patient</a:t>
                      </a:r>
                    </a:p>
                  </a:txBody>
                  <a:tcPr/>
                </a:tc>
                <a:tc>
                  <a:txBody>
                    <a:bodyPr/>
                    <a:lstStyle/>
                    <a:p>
                      <a:r>
                        <a:rPr lang="en-US" dirty="0"/>
                        <a:t>Treatment</a:t>
                      </a:r>
                    </a:p>
                  </a:txBody>
                  <a:tcPr/>
                </a:tc>
                <a:tc>
                  <a:txBody>
                    <a:bodyPr/>
                    <a:lstStyle/>
                    <a:p>
                      <a:r>
                        <a:rPr lang="en-US" dirty="0"/>
                        <a:t>Baseline</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3.00</a:t>
                      </a:r>
                    </a:p>
                  </a:txBody>
                  <a:tcPr/>
                </a:tc>
                <a:tc>
                  <a:txBody>
                    <a:bodyPr/>
                    <a:lstStyle/>
                    <a:p>
                      <a:r>
                        <a:rPr lang="en-US" dirty="0"/>
                        <a:t>3.00</a:t>
                      </a:r>
                    </a:p>
                  </a:txBody>
                  <a:tcPr/>
                </a:tc>
                <a:tc>
                  <a:txBody>
                    <a:bodyPr/>
                    <a:lstStyle/>
                    <a:p>
                      <a:r>
                        <a:rPr lang="en-US" dirty="0"/>
                        <a:t>2.99</a:t>
                      </a:r>
                    </a:p>
                  </a:txBody>
                  <a:tcPr/>
                </a:tc>
                <a:tc>
                  <a:txBody>
                    <a:bodyPr/>
                    <a:lstStyle/>
                    <a:p>
                      <a:r>
                        <a:rPr lang="en-US" dirty="0"/>
                        <a:t>2.99</a:t>
                      </a:r>
                    </a:p>
                  </a:txBody>
                  <a:tcPr/>
                </a:tc>
                <a:tc>
                  <a:txBody>
                    <a:bodyPr/>
                    <a:lstStyle/>
                    <a:p>
                      <a:r>
                        <a:rPr lang="en-US" dirty="0"/>
                        <a:t>2.99</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a:t>
                      </a:r>
                    </a:p>
                  </a:txBody>
                  <a:tcPr/>
                </a:tc>
                <a:tc>
                  <a:txBody>
                    <a:bodyPr/>
                    <a:lstStyle/>
                    <a:p>
                      <a:r>
                        <a:rPr lang="en-US" dirty="0"/>
                        <a:t>3.00</a:t>
                      </a:r>
                    </a:p>
                  </a:txBody>
                  <a:tcPr/>
                </a:tc>
                <a:tc>
                  <a:txBody>
                    <a:bodyPr/>
                    <a:lstStyle/>
                    <a:p>
                      <a:r>
                        <a:rPr lang="en-US" dirty="0"/>
                        <a:t>3.00</a:t>
                      </a:r>
                    </a:p>
                  </a:txBody>
                  <a:tcPr/>
                </a:tc>
                <a:tc>
                  <a:txBody>
                    <a:bodyPr/>
                    <a:lstStyle/>
                    <a:p>
                      <a:r>
                        <a:rPr lang="en-US" dirty="0"/>
                        <a:t>3.00</a:t>
                      </a:r>
                    </a:p>
                  </a:txBody>
                  <a:tcPr/>
                </a:tc>
                <a:tc>
                  <a:txBody>
                    <a:bodyPr/>
                    <a:lstStyle/>
                    <a:p>
                      <a:r>
                        <a:rPr lang="en-US" dirty="0"/>
                        <a:t>3.00</a:t>
                      </a:r>
                    </a:p>
                  </a:txBody>
                  <a:tcPr/>
                </a:tc>
                <a:tc>
                  <a:txBody>
                    <a:bodyPr/>
                    <a:lstStyle/>
                    <a:p>
                      <a:r>
                        <a:rPr lang="en-US" dirty="0"/>
                        <a:t>3.00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2</a:t>
                      </a:r>
                    </a:p>
                  </a:txBody>
                  <a:tcPr/>
                </a:tc>
                <a:tc>
                  <a:txBody>
                    <a:bodyPr/>
                    <a:lstStyle/>
                    <a:p>
                      <a:r>
                        <a:rPr lang="en-US" dirty="0"/>
                        <a:t>3.20</a:t>
                      </a:r>
                    </a:p>
                  </a:txBody>
                  <a:tcPr/>
                </a:tc>
                <a:tc>
                  <a:txBody>
                    <a:bodyPr/>
                    <a:lstStyle/>
                    <a:p>
                      <a:r>
                        <a:rPr lang="en-US" dirty="0"/>
                        <a:t>3.10</a:t>
                      </a:r>
                    </a:p>
                  </a:txBody>
                  <a:tcPr/>
                </a:tc>
                <a:tc>
                  <a:txBody>
                    <a:bodyPr/>
                    <a:lstStyle/>
                    <a:p>
                      <a:r>
                        <a:rPr lang="en-US" dirty="0"/>
                        <a:t>3.10</a:t>
                      </a:r>
                    </a:p>
                  </a:txBody>
                  <a:tcPr/>
                </a:tc>
                <a:tc>
                  <a:txBody>
                    <a:bodyPr/>
                    <a:lstStyle/>
                    <a:p>
                      <a:r>
                        <a:rPr lang="en-US" dirty="0"/>
                        <a:t>3.00</a:t>
                      </a:r>
                    </a:p>
                  </a:txBody>
                  <a:tcPr/>
                </a:tc>
                <a:tc>
                  <a:txBody>
                    <a:bodyPr/>
                    <a:lstStyle/>
                    <a:p>
                      <a:r>
                        <a:rPr lang="en-US" dirty="0"/>
                        <a:t>2.90</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2</a:t>
                      </a:r>
                    </a:p>
                  </a:txBody>
                  <a:tcPr/>
                </a:tc>
                <a:tc>
                  <a:txBody>
                    <a:bodyPr/>
                    <a:lstStyle/>
                    <a:p>
                      <a:r>
                        <a:rPr lang="en-US" dirty="0"/>
                        <a:t>3.00</a:t>
                      </a:r>
                    </a:p>
                  </a:txBody>
                  <a:tcPr/>
                </a:tc>
                <a:tc>
                  <a:txBody>
                    <a:bodyPr/>
                    <a:lstStyle/>
                    <a:p>
                      <a:r>
                        <a:rPr lang="en-US" dirty="0"/>
                        <a:t>3.00</a:t>
                      </a:r>
                    </a:p>
                  </a:txBody>
                  <a:tcPr/>
                </a:tc>
                <a:tc>
                  <a:txBody>
                    <a:bodyPr/>
                    <a:lstStyle/>
                    <a:p>
                      <a:r>
                        <a:rPr lang="en-US" dirty="0"/>
                        <a:t>2.80</a:t>
                      </a:r>
                    </a:p>
                  </a:txBody>
                  <a:tcPr/>
                </a:tc>
                <a:tc>
                  <a:txBody>
                    <a:bodyPr/>
                    <a:lstStyle/>
                    <a:p>
                      <a:r>
                        <a:rPr lang="en-US" dirty="0"/>
                        <a:t>2.80</a:t>
                      </a:r>
                    </a:p>
                  </a:txBody>
                  <a:tcPr/>
                </a:tc>
                <a:tc>
                  <a:txBody>
                    <a:bodyPr/>
                    <a:lstStyle/>
                    <a:p>
                      <a:r>
                        <a:rPr lang="en-US" dirty="0"/>
                        <a:t>2.70</a:t>
                      </a:r>
                    </a:p>
                  </a:txBody>
                  <a:tcPr/>
                </a:tc>
                <a:extLst>
                  <a:ext uri="{0D108BD9-81ED-4DB2-BD59-A6C34878D82A}">
                    <a16:rowId xmlns:a16="http://schemas.microsoft.com/office/drawing/2014/main" val="10005"/>
                  </a:ext>
                </a:extLst>
              </a:tr>
              <a:tr h="370840">
                <a:tc>
                  <a:txBody>
                    <a:bodyPr/>
                    <a:lstStyle/>
                    <a:p>
                      <a:r>
                        <a:rPr lang="en-US" dirty="0"/>
                        <a:t>6</a:t>
                      </a:r>
                    </a:p>
                  </a:txBody>
                  <a:tcPr/>
                </a:tc>
                <a:tc>
                  <a:txBody>
                    <a:bodyPr/>
                    <a:lstStyle/>
                    <a:p>
                      <a:r>
                        <a:rPr lang="en-US" dirty="0"/>
                        <a:t>2</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solidFill>
                          <a:srgbClr val="FF0000"/>
                        </a:solidFill>
                      </a:endParaRPr>
                    </a:p>
                  </a:txBody>
                  <a:tcPr/>
                </a:tc>
                <a:tc>
                  <a:txBody>
                    <a:bodyPr/>
                    <a:lstStyle/>
                    <a:p>
                      <a:endParaRPr lang="en-US" dirty="0">
                        <a:solidFill>
                          <a:srgbClr val="FF0000"/>
                        </a:solidFill>
                      </a:endParaRPr>
                    </a:p>
                  </a:txBody>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pPr>
              <a:defRPr/>
            </a:pPr>
            <a:fld id="{BDCFB434-A54A-4936-ABE8-D98B7199F5DD}" type="slidenum">
              <a:rPr lang="en-US" smtClean="0"/>
              <a:pPr>
                <a:defRPr/>
              </a:pPr>
              <a:t>48</a:t>
            </a:fld>
            <a:endParaRPr lang="en-US"/>
          </a:p>
        </p:txBody>
      </p:sp>
    </p:spTree>
    <p:extLst>
      <p:ext uri="{BB962C8B-B14F-4D97-AF65-F5344CB8AC3E}">
        <p14:creationId xmlns:p14="http://schemas.microsoft.com/office/powerpoint/2010/main" val="3628674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Complete Cases</a:t>
            </a:r>
          </a:p>
        </p:txBody>
      </p:sp>
      <p:sp>
        <p:nvSpPr>
          <p:cNvPr id="2" name="Slide Number Placeholder 1"/>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defRPr/>
            </a:pPr>
            <a:fld id="{BDCFB434-A54A-4936-ABE8-D98B7199F5DD}" type="slidenum">
              <a:rPr lang="en-US">
                <a:solidFill>
                  <a:schemeClr val="tx1">
                    <a:alpha val="80000"/>
                  </a:schemeClr>
                </a:solidFill>
              </a:rPr>
              <a:pPr>
                <a:spcAft>
                  <a:spcPts val="600"/>
                </a:spcAft>
                <a:defRPr/>
              </a:pPr>
              <a:t>49</a:t>
            </a:fld>
            <a:endParaRPr lang="en-US">
              <a:solidFill>
                <a:schemeClr val="tx1">
                  <a:alpha val="80000"/>
                </a:schemeClr>
              </a:solidFill>
            </a:endParaRPr>
          </a:p>
        </p:txBody>
      </p:sp>
      <p:graphicFrame>
        <p:nvGraphicFramePr>
          <p:cNvPr id="5" name="Chart 4"/>
          <p:cNvGraphicFramePr/>
          <p:nvPr>
            <p:extLst>
              <p:ext uri="{D42A27DB-BD31-4B8C-83A1-F6EECF244321}">
                <p14:modId xmlns:p14="http://schemas.microsoft.com/office/powerpoint/2010/main" val="1611013704"/>
              </p:ext>
            </p:extLst>
          </p:nvPr>
        </p:nvGraphicFramePr>
        <p:xfrm>
          <a:off x="4777316" y="643466"/>
          <a:ext cx="6780700" cy="5568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874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16498" y="655128"/>
            <a:ext cx="4613919" cy="14996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a:latin typeface="+mj-lt"/>
                <a:ea typeface="+mj-ea"/>
                <a:cs typeface="+mj-cs"/>
              </a:rPr>
              <a:t>Missing Data: Example Calcs</a:t>
            </a:r>
          </a:p>
        </p:txBody>
      </p:sp>
      <p:sp>
        <p:nvSpPr>
          <p:cNvPr id="28" name="Rectangle 2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1"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Content Placeholder 6"/>
          <p:cNvPicPr>
            <a:picLocks noGrp="1" noChangeAspect="1"/>
          </p:cNvPicPr>
          <p:nvPr>
            <p:ph idx="1"/>
          </p:nvPr>
        </p:nvPicPr>
        <p:blipFill rotWithShape="1">
          <a:blip r:embed="rId2"/>
          <a:srcRect t="33667"/>
          <a:stretch/>
        </p:blipFill>
        <p:spPr>
          <a:xfrm>
            <a:off x="667372" y="2951396"/>
            <a:ext cx="5793684" cy="3197896"/>
          </a:xfrm>
          <a:prstGeom prst="rect">
            <a:avLst/>
          </a:prstGeom>
        </p:spPr>
      </p:pic>
      <p:sp>
        <p:nvSpPr>
          <p:cNvPr id="52" name="Rectangle 5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a:spLocks noGrp="1"/>
          </p:cNvSpPr>
          <p:nvPr>
            <p:ph type="sldNum" sz="quarter" idx="12"/>
          </p:nvPr>
        </p:nvSpPr>
        <p:spPr>
          <a:xfrm>
            <a:off x="73152" y="3383280"/>
            <a:ext cx="457200" cy="365125"/>
          </a:xfrm>
        </p:spPr>
        <p:txBody>
          <a:bodyPr vert="horz" lIns="91440" tIns="45720" rIns="91440" bIns="45720" rtlCol="0" anchor="ctr">
            <a:normAutofit/>
          </a:bodyPr>
          <a:lstStyle/>
          <a:p>
            <a:pPr algn="ctr">
              <a:spcAft>
                <a:spcPts val="600"/>
              </a:spcAft>
            </a:pPr>
            <a:fld id="{57A4D920-D38E-49B9-966C-F9DF5F951499}" type="slidenum">
              <a:rPr lang="en-US">
                <a:solidFill>
                  <a:srgbClr val="FFFFFF"/>
                </a:solidFill>
              </a:rPr>
              <a:pPr algn="ctr">
                <a:spcAft>
                  <a:spcPts val="600"/>
                </a:spcAft>
              </a:pPr>
              <a:t>5</a:t>
            </a:fld>
            <a:endParaRPr lang="en-US">
              <a:solidFill>
                <a:srgbClr val="FFFFFF"/>
              </a:solidFill>
            </a:endParaRPr>
          </a:p>
        </p:txBody>
      </p:sp>
      <p:pic>
        <p:nvPicPr>
          <p:cNvPr id="10" name="Picture 9"/>
          <p:cNvPicPr>
            <a:picLocks noChangeAspect="1"/>
          </p:cNvPicPr>
          <p:nvPr/>
        </p:nvPicPr>
        <p:blipFill rotWithShape="1">
          <a:blip r:embed="rId3"/>
          <a:srcRect b="53143"/>
          <a:stretch/>
        </p:blipFill>
        <p:spPr>
          <a:xfrm>
            <a:off x="6478972" y="191279"/>
            <a:ext cx="5586942" cy="2829038"/>
          </a:xfrm>
          <a:prstGeom prst="rect">
            <a:avLst/>
          </a:prstGeom>
        </p:spPr>
      </p:pic>
      <p:pic>
        <p:nvPicPr>
          <p:cNvPr id="9" name="Picture 8"/>
          <p:cNvPicPr>
            <a:picLocks noChangeAspect="1"/>
          </p:cNvPicPr>
          <p:nvPr/>
        </p:nvPicPr>
        <p:blipFill rotWithShape="1">
          <a:blip r:embed="rId3"/>
          <a:srcRect t="46857"/>
          <a:stretch/>
        </p:blipFill>
        <p:spPr>
          <a:xfrm>
            <a:off x="6479838" y="3439378"/>
            <a:ext cx="5586942" cy="3208562"/>
          </a:xfrm>
          <a:prstGeom prst="rect">
            <a:avLst/>
          </a:prstGeom>
        </p:spPr>
      </p:pic>
      <p:sp>
        <p:nvSpPr>
          <p:cNvPr id="11" name="TextBox 10">
            <a:extLst>
              <a:ext uri="{FF2B5EF4-FFF2-40B4-BE49-F238E27FC236}">
                <a16:creationId xmlns:a16="http://schemas.microsoft.com/office/drawing/2014/main" id="{3CBEF59E-DFE1-495A-A575-6A60A7D24A23}"/>
              </a:ext>
            </a:extLst>
          </p:cNvPr>
          <p:cNvSpPr txBox="1"/>
          <p:nvPr/>
        </p:nvSpPr>
        <p:spPr>
          <a:xfrm>
            <a:off x="138539" y="6398037"/>
            <a:ext cx="6567855" cy="3633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1400" dirty="0">
                <a:latin typeface="+mj-lt"/>
                <a:ea typeface="+mj-ea"/>
                <a:cs typeface="+mj-cs"/>
              </a:rPr>
              <a:t>Kenward and Carpenter. Missing Data in </a:t>
            </a:r>
            <a:r>
              <a:rPr lang="en-US" sz="1400" dirty="0" err="1">
                <a:latin typeface="+mj-lt"/>
                <a:ea typeface="+mj-ea"/>
                <a:cs typeface="+mj-cs"/>
              </a:rPr>
              <a:t>Randomised</a:t>
            </a:r>
            <a:r>
              <a:rPr lang="en-US" sz="1400" dirty="0">
                <a:latin typeface="+mj-lt"/>
                <a:ea typeface="+mj-ea"/>
                <a:cs typeface="+mj-cs"/>
              </a:rPr>
              <a:t> Trials: A Practical Guide</a:t>
            </a:r>
            <a:endParaRPr lang="en-US" sz="1400" dirty="0">
              <a:latin typeface="+mj-lt"/>
              <a:ea typeface="+mj-ea"/>
              <a:cs typeface="Calibri Light"/>
            </a:endParaRPr>
          </a:p>
        </p:txBody>
      </p:sp>
    </p:spTree>
    <p:extLst>
      <p:ext uri="{BB962C8B-B14F-4D97-AF65-F5344CB8AC3E}">
        <p14:creationId xmlns:p14="http://schemas.microsoft.com/office/powerpoint/2010/main" val="1553033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762000"/>
            <a:ext cx="8229600" cy="1143000"/>
          </a:xfrm>
        </p:spPr>
        <p:txBody>
          <a:bodyPr>
            <a:normAutofit fontScale="90000"/>
          </a:bodyPr>
          <a:lstStyle/>
          <a:p>
            <a:r>
              <a:rPr lang="en-US" dirty="0"/>
              <a:t>Last Observation Carried Forward (LOCF)</a:t>
            </a:r>
          </a:p>
        </p:txBody>
      </p:sp>
      <p:graphicFrame>
        <p:nvGraphicFramePr>
          <p:cNvPr id="4" name="Content Placeholder 3"/>
          <p:cNvGraphicFramePr>
            <a:graphicFrameLocks noGrp="1"/>
          </p:cNvGraphicFramePr>
          <p:nvPr>
            <p:ph idx="1"/>
          </p:nvPr>
        </p:nvGraphicFramePr>
        <p:xfrm>
          <a:off x="1905001" y="2514600"/>
          <a:ext cx="8229599" cy="259588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US" dirty="0"/>
                        <a:t>Patient</a:t>
                      </a:r>
                    </a:p>
                  </a:txBody>
                  <a:tcPr/>
                </a:tc>
                <a:tc>
                  <a:txBody>
                    <a:bodyPr/>
                    <a:lstStyle/>
                    <a:p>
                      <a:r>
                        <a:rPr lang="en-US" dirty="0"/>
                        <a:t>Treatment</a:t>
                      </a:r>
                    </a:p>
                  </a:txBody>
                  <a:tcPr/>
                </a:tc>
                <a:tc>
                  <a:txBody>
                    <a:bodyPr/>
                    <a:lstStyle/>
                    <a:p>
                      <a:r>
                        <a:rPr lang="en-US" dirty="0"/>
                        <a:t>Baseline</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3.00</a:t>
                      </a:r>
                    </a:p>
                  </a:txBody>
                  <a:tcPr/>
                </a:tc>
                <a:tc>
                  <a:txBody>
                    <a:bodyPr/>
                    <a:lstStyle/>
                    <a:p>
                      <a:r>
                        <a:rPr lang="en-US" dirty="0"/>
                        <a:t>3.00</a:t>
                      </a:r>
                    </a:p>
                  </a:txBody>
                  <a:tcPr/>
                </a:tc>
                <a:tc>
                  <a:txBody>
                    <a:bodyPr/>
                    <a:lstStyle/>
                    <a:p>
                      <a:r>
                        <a:rPr lang="en-US" dirty="0"/>
                        <a:t>2.99</a:t>
                      </a:r>
                    </a:p>
                  </a:txBody>
                  <a:tcPr/>
                </a:tc>
                <a:tc>
                  <a:txBody>
                    <a:bodyPr/>
                    <a:lstStyle/>
                    <a:p>
                      <a:r>
                        <a:rPr lang="en-US" dirty="0"/>
                        <a:t>2.99</a:t>
                      </a:r>
                    </a:p>
                  </a:txBody>
                  <a:tcPr/>
                </a:tc>
                <a:tc>
                  <a:txBody>
                    <a:bodyPr/>
                    <a:lstStyle/>
                    <a:p>
                      <a:r>
                        <a:rPr lang="en-US" dirty="0"/>
                        <a:t>2.99</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a:t>
                      </a:r>
                    </a:p>
                  </a:txBody>
                  <a:tcPr/>
                </a:tc>
                <a:tc>
                  <a:txBody>
                    <a:bodyPr/>
                    <a:lstStyle/>
                    <a:p>
                      <a:r>
                        <a:rPr lang="en-US" dirty="0"/>
                        <a:t>3.00</a:t>
                      </a:r>
                    </a:p>
                  </a:txBody>
                  <a:tcPr/>
                </a:tc>
                <a:tc>
                  <a:txBody>
                    <a:bodyPr/>
                    <a:lstStyle/>
                    <a:p>
                      <a:r>
                        <a:rPr lang="en-US" dirty="0"/>
                        <a:t>3.00</a:t>
                      </a:r>
                    </a:p>
                  </a:txBody>
                  <a:tcPr/>
                </a:tc>
                <a:tc>
                  <a:txBody>
                    <a:bodyPr/>
                    <a:lstStyle/>
                    <a:p>
                      <a:r>
                        <a:rPr lang="en-US" dirty="0"/>
                        <a:t>3.00</a:t>
                      </a:r>
                    </a:p>
                  </a:txBody>
                  <a:tcPr/>
                </a:tc>
                <a:tc>
                  <a:txBody>
                    <a:bodyPr/>
                    <a:lstStyle/>
                    <a:p>
                      <a:r>
                        <a:rPr lang="en-US" dirty="0"/>
                        <a:t>3.00</a:t>
                      </a:r>
                    </a:p>
                  </a:txBody>
                  <a:tcPr/>
                </a:tc>
                <a:tc>
                  <a:txBody>
                    <a:bodyPr/>
                    <a:lstStyle/>
                    <a:p>
                      <a:r>
                        <a:rPr lang="en-US" dirty="0"/>
                        <a:t>3.00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a:t>
                      </a:r>
                    </a:p>
                  </a:txBody>
                  <a:tcPr/>
                </a:tc>
                <a:tc>
                  <a:txBody>
                    <a:bodyPr/>
                    <a:lstStyle/>
                    <a:p>
                      <a:r>
                        <a:rPr lang="en-US" dirty="0"/>
                        <a:t>3.00</a:t>
                      </a:r>
                    </a:p>
                  </a:txBody>
                  <a:tcPr/>
                </a:tc>
                <a:tc>
                  <a:txBody>
                    <a:bodyPr/>
                    <a:lstStyle/>
                    <a:p>
                      <a:r>
                        <a:rPr lang="en-US" dirty="0"/>
                        <a:t>2.99</a:t>
                      </a:r>
                    </a:p>
                  </a:txBody>
                  <a:tcPr/>
                </a:tc>
                <a:tc>
                  <a:txBody>
                    <a:bodyPr/>
                    <a:lstStyle/>
                    <a:p>
                      <a:r>
                        <a:rPr lang="en-US" dirty="0"/>
                        <a:t>2.95</a:t>
                      </a:r>
                    </a:p>
                  </a:txBody>
                  <a:tcPr/>
                </a:tc>
                <a:tc>
                  <a:txBody>
                    <a:bodyPr/>
                    <a:lstStyle/>
                    <a:p>
                      <a:r>
                        <a:rPr lang="en-US" dirty="0"/>
                        <a:t>2.90</a:t>
                      </a:r>
                    </a:p>
                  </a:txBody>
                  <a:tcPr/>
                </a:tc>
                <a:tc>
                  <a:txBody>
                    <a:bodyPr/>
                    <a:lstStyle/>
                    <a:p>
                      <a:r>
                        <a:rPr lang="en-US" dirty="0">
                          <a:solidFill>
                            <a:srgbClr val="FF0000"/>
                          </a:solidFill>
                        </a:rPr>
                        <a:t>2.90</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2</a:t>
                      </a:r>
                    </a:p>
                  </a:txBody>
                  <a:tcPr/>
                </a:tc>
                <a:tc>
                  <a:txBody>
                    <a:bodyPr/>
                    <a:lstStyle/>
                    <a:p>
                      <a:r>
                        <a:rPr lang="en-US" dirty="0"/>
                        <a:t>3.20</a:t>
                      </a:r>
                    </a:p>
                  </a:txBody>
                  <a:tcPr/>
                </a:tc>
                <a:tc>
                  <a:txBody>
                    <a:bodyPr/>
                    <a:lstStyle/>
                    <a:p>
                      <a:r>
                        <a:rPr lang="en-US" dirty="0"/>
                        <a:t>3.10</a:t>
                      </a:r>
                    </a:p>
                  </a:txBody>
                  <a:tcPr/>
                </a:tc>
                <a:tc>
                  <a:txBody>
                    <a:bodyPr/>
                    <a:lstStyle/>
                    <a:p>
                      <a:r>
                        <a:rPr lang="en-US" dirty="0"/>
                        <a:t>3.10</a:t>
                      </a:r>
                    </a:p>
                  </a:txBody>
                  <a:tcPr/>
                </a:tc>
                <a:tc>
                  <a:txBody>
                    <a:bodyPr/>
                    <a:lstStyle/>
                    <a:p>
                      <a:r>
                        <a:rPr lang="en-US" dirty="0"/>
                        <a:t>3.00</a:t>
                      </a:r>
                    </a:p>
                  </a:txBody>
                  <a:tcPr/>
                </a:tc>
                <a:tc>
                  <a:txBody>
                    <a:bodyPr/>
                    <a:lstStyle/>
                    <a:p>
                      <a:r>
                        <a:rPr lang="en-US" dirty="0"/>
                        <a:t>2.90</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2</a:t>
                      </a:r>
                    </a:p>
                  </a:txBody>
                  <a:tcPr/>
                </a:tc>
                <a:tc>
                  <a:txBody>
                    <a:bodyPr/>
                    <a:lstStyle/>
                    <a:p>
                      <a:r>
                        <a:rPr lang="en-US" dirty="0"/>
                        <a:t>3.00</a:t>
                      </a:r>
                    </a:p>
                  </a:txBody>
                  <a:tcPr/>
                </a:tc>
                <a:tc>
                  <a:txBody>
                    <a:bodyPr/>
                    <a:lstStyle/>
                    <a:p>
                      <a:r>
                        <a:rPr lang="en-US" dirty="0"/>
                        <a:t>3.00</a:t>
                      </a:r>
                    </a:p>
                  </a:txBody>
                  <a:tcPr/>
                </a:tc>
                <a:tc>
                  <a:txBody>
                    <a:bodyPr/>
                    <a:lstStyle/>
                    <a:p>
                      <a:r>
                        <a:rPr lang="en-US" dirty="0"/>
                        <a:t>2.80</a:t>
                      </a:r>
                    </a:p>
                  </a:txBody>
                  <a:tcPr/>
                </a:tc>
                <a:tc>
                  <a:txBody>
                    <a:bodyPr/>
                    <a:lstStyle/>
                    <a:p>
                      <a:r>
                        <a:rPr lang="en-US" dirty="0"/>
                        <a:t>2.80</a:t>
                      </a:r>
                    </a:p>
                  </a:txBody>
                  <a:tcPr/>
                </a:tc>
                <a:tc>
                  <a:txBody>
                    <a:bodyPr/>
                    <a:lstStyle/>
                    <a:p>
                      <a:r>
                        <a:rPr lang="en-US" dirty="0"/>
                        <a:t>2.70</a:t>
                      </a:r>
                    </a:p>
                  </a:txBody>
                  <a:tcPr/>
                </a:tc>
                <a:extLst>
                  <a:ext uri="{0D108BD9-81ED-4DB2-BD59-A6C34878D82A}">
                    <a16:rowId xmlns:a16="http://schemas.microsoft.com/office/drawing/2014/main" val="10005"/>
                  </a:ext>
                </a:extLst>
              </a:tr>
              <a:tr h="370840">
                <a:tc>
                  <a:txBody>
                    <a:bodyPr/>
                    <a:lstStyle/>
                    <a:p>
                      <a:r>
                        <a:rPr lang="en-US" dirty="0"/>
                        <a:t>6</a:t>
                      </a:r>
                    </a:p>
                  </a:txBody>
                  <a:tcPr/>
                </a:tc>
                <a:tc>
                  <a:txBody>
                    <a:bodyPr/>
                    <a:lstStyle/>
                    <a:p>
                      <a:r>
                        <a:rPr lang="en-US" dirty="0"/>
                        <a:t>2</a:t>
                      </a:r>
                    </a:p>
                  </a:txBody>
                  <a:tcPr/>
                </a:tc>
                <a:tc>
                  <a:txBody>
                    <a:bodyPr/>
                    <a:lstStyle/>
                    <a:p>
                      <a:r>
                        <a:rPr lang="en-US" dirty="0"/>
                        <a:t>3.00</a:t>
                      </a:r>
                    </a:p>
                  </a:txBody>
                  <a:tcPr/>
                </a:tc>
                <a:tc>
                  <a:txBody>
                    <a:bodyPr/>
                    <a:lstStyle/>
                    <a:p>
                      <a:r>
                        <a:rPr lang="en-US" dirty="0"/>
                        <a:t>2.70</a:t>
                      </a:r>
                    </a:p>
                  </a:txBody>
                  <a:tcPr/>
                </a:tc>
                <a:tc>
                  <a:txBody>
                    <a:bodyPr/>
                    <a:lstStyle/>
                    <a:p>
                      <a:r>
                        <a:rPr lang="en-US" dirty="0"/>
                        <a:t>2.50</a:t>
                      </a:r>
                    </a:p>
                  </a:txBody>
                  <a:tcPr/>
                </a:tc>
                <a:tc>
                  <a:txBody>
                    <a:bodyPr/>
                    <a:lstStyle/>
                    <a:p>
                      <a:r>
                        <a:rPr lang="en-US" dirty="0">
                          <a:solidFill>
                            <a:srgbClr val="FF0000"/>
                          </a:solidFill>
                        </a:rPr>
                        <a:t>2.50</a:t>
                      </a:r>
                    </a:p>
                  </a:txBody>
                  <a:tcPr/>
                </a:tc>
                <a:tc>
                  <a:txBody>
                    <a:bodyPr/>
                    <a:lstStyle/>
                    <a:p>
                      <a:r>
                        <a:rPr lang="en-US" dirty="0">
                          <a:solidFill>
                            <a:srgbClr val="FF0000"/>
                          </a:solidFill>
                        </a:rPr>
                        <a:t>2.50</a:t>
                      </a:r>
                    </a:p>
                  </a:txBody>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pPr>
              <a:defRPr/>
            </a:pPr>
            <a:fld id="{BDCFB434-A54A-4936-ABE8-D98B7199F5DD}" type="slidenum">
              <a:rPr lang="en-US" smtClean="0"/>
              <a:pPr>
                <a:defRPr/>
              </a:pPr>
              <a:t>50</a:t>
            </a:fld>
            <a:endParaRPr lang="en-US"/>
          </a:p>
        </p:txBody>
      </p:sp>
    </p:spTree>
    <p:extLst>
      <p:ext uri="{BB962C8B-B14F-4D97-AF65-F5344CB8AC3E}">
        <p14:creationId xmlns:p14="http://schemas.microsoft.com/office/powerpoint/2010/main" val="807439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Last Observation Carried Forward</a:t>
            </a:r>
          </a:p>
        </p:txBody>
      </p:sp>
      <p:sp>
        <p:nvSpPr>
          <p:cNvPr id="3" name="Slide Number Placeholder 2"/>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defRPr/>
            </a:pPr>
            <a:fld id="{BDCFB434-A54A-4936-ABE8-D98B7199F5DD}" type="slidenum">
              <a:rPr lang="en-US">
                <a:solidFill>
                  <a:schemeClr val="tx1">
                    <a:alpha val="80000"/>
                  </a:schemeClr>
                </a:solidFill>
              </a:rPr>
              <a:pPr>
                <a:spcAft>
                  <a:spcPts val="600"/>
                </a:spcAft>
                <a:defRPr/>
              </a:pPr>
              <a:t>51</a:t>
            </a:fld>
            <a:endParaRPr lang="en-US">
              <a:solidFill>
                <a:schemeClr val="tx1">
                  <a:alpha val="80000"/>
                </a:schemeClr>
              </a:solidFill>
            </a:endParaRPr>
          </a:p>
        </p:txBody>
      </p:sp>
      <p:graphicFrame>
        <p:nvGraphicFramePr>
          <p:cNvPr id="5" name="Chart 4"/>
          <p:cNvGraphicFramePr/>
          <p:nvPr>
            <p:extLst>
              <p:ext uri="{D42A27DB-BD31-4B8C-83A1-F6EECF244321}">
                <p14:modId xmlns:p14="http://schemas.microsoft.com/office/powerpoint/2010/main" val="2348823524"/>
              </p:ext>
            </p:extLst>
          </p:nvPr>
        </p:nvGraphicFramePr>
        <p:xfrm>
          <a:off x="4777316" y="643466"/>
          <a:ext cx="6780700" cy="5568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9229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22123"/>
            <a:ext cx="8229600" cy="1143000"/>
          </a:xfrm>
        </p:spPr>
        <p:txBody>
          <a:bodyPr/>
          <a:lstStyle/>
          <a:p>
            <a:r>
              <a:rPr lang="en-US" dirty="0"/>
              <a:t>Observed Data: Mixed Model</a:t>
            </a:r>
          </a:p>
        </p:txBody>
      </p:sp>
      <p:graphicFrame>
        <p:nvGraphicFramePr>
          <p:cNvPr id="4" name="Content Placeholder 3"/>
          <p:cNvGraphicFramePr>
            <a:graphicFrameLocks noGrp="1"/>
          </p:cNvGraphicFramePr>
          <p:nvPr>
            <p:ph idx="1"/>
          </p:nvPr>
        </p:nvGraphicFramePr>
        <p:xfrm>
          <a:off x="2057400" y="1066800"/>
          <a:ext cx="8077202" cy="2756332"/>
        </p:xfrm>
        <a:graphic>
          <a:graphicData uri="http://schemas.openxmlformats.org/drawingml/2006/table">
            <a:tbl>
              <a:tblPr firstRow="1" bandRow="1">
                <a:tableStyleId>{5C22544A-7EE6-4342-B048-85BDC9FD1C3A}</a:tableStyleId>
              </a:tblPr>
              <a:tblGrid>
                <a:gridCol w="1153886">
                  <a:extLst>
                    <a:ext uri="{9D8B030D-6E8A-4147-A177-3AD203B41FA5}">
                      <a16:colId xmlns:a16="http://schemas.microsoft.com/office/drawing/2014/main" val="20000"/>
                    </a:ext>
                  </a:extLst>
                </a:gridCol>
                <a:gridCol w="1208314">
                  <a:extLst>
                    <a:ext uri="{9D8B030D-6E8A-4147-A177-3AD203B41FA5}">
                      <a16:colId xmlns:a16="http://schemas.microsoft.com/office/drawing/2014/main" val="20001"/>
                    </a:ext>
                  </a:extLst>
                </a:gridCol>
                <a:gridCol w="1099458">
                  <a:extLst>
                    <a:ext uri="{9D8B030D-6E8A-4147-A177-3AD203B41FA5}">
                      <a16:colId xmlns:a16="http://schemas.microsoft.com/office/drawing/2014/main" val="20002"/>
                    </a:ext>
                  </a:extLst>
                </a:gridCol>
                <a:gridCol w="1153886">
                  <a:extLst>
                    <a:ext uri="{9D8B030D-6E8A-4147-A177-3AD203B41FA5}">
                      <a16:colId xmlns:a16="http://schemas.microsoft.com/office/drawing/2014/main" val="20003"/>
                    </a:ext>
                  </a:extLst>
                </a:gridCol>
                <a:gridCol w="1153886">
                  <a:extLst>
                    <a:ext uri="{9D8B030D-6E8A-4147-A177-3AD203B41FA5}">
                      <a16:colId xmlns:a16="http://schemas.microsoft.com/office/drawing/2014/main" val="20004"/>
                    </a:ext>
                  </a:extLst>
                </a:gridCol>
                <a:gridCol w="1153886">
                  <a:extLst>
                    <a:ext uri="{9D8B030D-6E8A-4147-A177-3AD203B41FA5}">
                      <a16:colId xmlns:a16="http://schemas.microsoft.com/office/drawing/2014/main" val="20005"/>
                    </a:ext>
                  </a:extLst>
                </a:gridCol>
                <a:gridCol w="1153886">
                  <a:extLst>
                    <a:ext uri="{9D8B030D-6E8A-4147-A177-3AD203B41FA5}">
                      <a16:colId xmlns:a16="http://schemas.microsoft.com/office/drawing/2014/main" val="20006"/>
                    </a:ext>
                  </a:extLst>
                </a:gridCol>
              </a:tblGrid>
              <a:tr h="561772">
                <a:tc>
                  <a:txBody>
                    <a:bodyPr/>
                    <a:lstStyle/>
                    <a:p>
                      <a:r>
                        <a:rPr lang="en-US" dirty="0"/>
                        <a:t>Patient</a:t>
                      </a:r>
                    </a:p>
                  </a:txBody>
                  <a:tcPr/>
                </a:tc>
                <a:tc>
                  <a:txBody>
                    <a:bodyPr/>
                    <a:lstStyle/>
                    <a:p>
                      <a:r>
                        <a:rPr lang="en-US" dirty="0"/>
                        <a:t>Treatment</a:t>
                      </a:r>
                    </a:p>
                  </a:txBody>
                  <a:tcPr/>
                </a:tc>
                <a:tc>
                  <a:txBody>
                    <a:bodyPr/>
                    <a:lstStyle/>
                    <a:p>
                      <a:r>
                        <a:rPr lang="en-US" dirty="0"/>
                        <a:t>Baseline</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25471">
                <a:tc>
                  <a:txBody>
                    <a:bodyPr/>
                    <a:lstStyle/>
                    <a:p>
                      <a:r>
                        <a:rPr lang="en-US" dirty="0"/>
                        <a:t>1</a:t>
                      </a:r>
                    </a:p>
                  </a:txBody>
                  <a:tcPr/>
                </a:tc>
                <a:tc>
                  <a:txBody>
                    <a:bodyPr/>
                    <a:lstStyle/>
                    <a:p>
                      <a:r>
                        <a:rPr lang="en-US" dirty="0"/>
                        <a:t>1</a:t>
                      </a:r>
                    </a:p>
                  </a:txBody>
                  <a:tcPr/>
                </a:tc>
                <a:tc>
                  <a:txBody>
                    <a:bodyPr/>
                    <a:lstStyle/>
                    <a:p>
                      <a:r>
                        <a:rPr lang="en-US" dirty="0"/>
                        <a:t>3.00</a:t>
                      </a:r>
                    </a:p>
                  </a:txBody>
                  <a:tcPr/>
                </a:tc>
                <a:tc>
                  <a:txBody>
                    <a:bodyPr/>
                    <a:lstStyle/>
                    <a:p>
                      <a:r>
                        <a:rPr lang="en-US" dirty="0"/>
                        <a:t>3.00</a:t>
                      </a:r>
                    </a:p>
                  </a:txBody>
                  <a:tcPr/>
                </a:tc>
                <a:tc>
                  <a:txBody>
                    <a:bodyPr/>
                    <a:lstStyle/>
                    <a:p>
                      <a:r>
                        <a:rPr lang="en-US" dirty="0"/>
                        <a:t>2.99</a:t>
                      </a:r>
                    </a:p>
                  </a:txBody>
                  <a:tcPr/>
                </a:tc>
                <a:tc>
                  <a:txBody>
                    <a:bodyPr/>
                    <a:lstStyle/>
                    <a:p>
                      <a:r>
                        <a:rPr lang="en-US" dirty="0"/>
                        <a:t>2.99</a:t>
                      </a:r>
                    </a:p>
                  </a:txBody>
                  <a:tcPr/>
                </a:tc>
                <a:tc>
                  <a:txBody>
                    <a:bodyPr/>
                    <a:lstStyle/>
                    <a:p>
                      <a:r>
                        <a:rPr lang="en-US" dirty="0"/>
                        <a:t>2.99</a:t>
                      </a:r>
                    </a:p>
                  </a:txBody>
                  <a:tcPr/>
                </a:tc>
                <a:extLst>
                  <a:ext uri="{0D108BD9-81ED-4DB2-BD59-A6C34878D82A}">
                    <a16:rowId xmlns:a16="http://schemas.microsoft.com/office/drawing/2014/main" val="10001"/>
                  </a:ext>
                </a:extLst>
              </a:tr>
              <a:tr h="325471">
                <a:tc>
                  <a:txBody>
                    <a:bodyPr/>
                    <a:lstStyle/>
                    <a:p>
                      <a:r>
                        <a:rPr lang="en-US" dirty="0"/>
                        <a:t>2</a:t>
                      </a:r>
                    </a:p>
                  </a:txBody>
                  <a:tcPr/>
                </a:tc>
                <a:tc>
                  <a:txBody>
                    <a:bodyPr/>
                    <a:lstStyle/>
                    <a:p>
                      <a:r>
                        <a:rPr lang="en-US" dirty="0"/>
                        <a:t>1</a:t>
                      </a:r>
                    </a:p>
                  </a:txBody>
                  <a:tcPr/>
                </a:tc>
                <a:tc>
                  <a:txBody>
                    <a:bodyPr/>
                    <a:lstStyle/>
                    <a:p>
                      <a:r>
                        <a:rPr lang="en-US" dirty="0"/>
                        <a:t>3.00</a:t>
                      </a:r>
                    </a:p>
                  </a:txBody>
                  <a:tcPr/>
                </a:tc>
                <a:tc>
                  <a:txBody>
                    <a:bodyPr/>
                    <a:lstStyle/>
                    <a:p>
                      <a:r>
                        <a:rPr lang="en-US" dirty="0"/>
                        <a:t>3.00</a:t>
                      </a:r>
                    </a:p>
                  </a:txBody>
                  <a:tcPr/>
                </a:tc>
                <a:tc>
                  <a:txBody>
                    <a:bodyPr/>
                    <a:lstStyle/>
                    <a:p>
                      <a:r>
                        <a:rPr lang="en-US" dirty="0"/>
                        <a:t>3.00</a:t>
                      </a:r>
                    </a:p>
                  </a:txBody>
                  <a:tcPr/>
                </a:tc>
                <a:tc>
                  <a:txBody>
                    <a:bodyPr/>
                    <a:lstStyle/>
                    <a:p>
                      <a:r>
                        <a:rPr lang="en-US" dirty="0"/>
                        <a:t>3.00</a:t>
                      </a:r>
                    </a:p>
                  </a:txBody>
                  <a:tcPr/>
                </a:tc>
                <a:tc>
                  <a:txBody>
                    <a:bodyPr/>
                    <a:lstStyle/>
                    <a:p>
                      <a:r>
                        <a:rPr lang="en-US" dirty="0"/>
                        <a:t>3.00</a:t>
                      </a:r>
                    </a:p>
                  </a:txBody>
                  <a:tcPr/>
                </a:tc>
                <a:extLst>
                  <a:ext uri="{0D108BD9-81ED-4DB2-BD59-A6C34878D82A}">
                    <a16:rowId xmlns:a16="http://schemas.microsoft.com/office/drawing/2014/main" val="10002"/>
                  </a:ext>
                </a:extLst>
              </a:tr>
              <a:tr h="325471">
                <a:tc>
                  <a:txBody>
                    <a:bodyPr/>
                    <a:lstStyle/>
                    <a:p>
                      <a:r>
                        <a:rPr lang="en-US" dirty="0"/>
                        <a:t>3</a:t>
                      </a:r>
                    </a:p>
                  </a:txBody>
                  <a:tcPr/>
                </a:tc>
                <a:tc>
                  <a:txBody>
                    <a:bodyPr/>
                    <a:lstStyle/>
                    <a:p>
                      <a:r>
                        <a:rPr lang="en-US" dirty="0"/>
                        <a:t>1</a:t>
                      </a:r>
                    </a:p>
                  </a:txBody>
                  <a:tcPr/>
                </a:tc>
                <a:tc>
                  <a:txBody>
                    <a:bodyPr/>
                    <a:lstStyle/>
                    <a:p>
                      <a:r>
                        <a:rPr lang="en-US" dirty="0"/>
                        <a:t>3.00</a:t>
                      </a:r>
                    </a:p>
                  </a:txBody>
                  <a:tcPr/>
                </a:tc>
                <a:tc>
                  <a:txBody>
                    <a:bodyPr/>
                    <a:lstStyle/>
                    <a:p>
                      <a:r>
                        <a:rPr lang="en-US" dirty="0"/>
                        <a:t>2.99</a:t>
                      </a:r>
                    </a:p>
                  </a:txBody>
                  <a:tcPr/>
                </a:tc>
                <a:tc>
                  <a:txBody>
                    <a:bodyPr/>
                    <a:lstStyle/>
                    <a:p>
                      <a:r>
                        <a:rPr lang="en-US" dirty="0"/>
                        <a:t>2.95</a:t>
                      </a:r>
                    </a:p>
                  </a:txBody>
                  <a:tcPr/>
                </a:tc>
                <a:tc>
                  <a:txBody>
                    <a:bodyPr/>
                    <a:lstStyle/>
                    <a:p>
                      <a:r>
                        <a:rPr lang="en-US" dirty="0"/>
                        <a:t>2.90</a:t>
                      </a:r>
                    </a:p>
                  </a:txBody>
                  <a:tcPr/>
                </a:tc>
                <a:tc>
                  <a:txBody>
                    <a:bodyPr/>
                    <a:lstStyle/>
                    <a:p>
                      <a:r>
                        <a:rPr lang="en-US" dirty="0">
                          <a:solidFill>
                            <a:srgbClr val="FF0000"/>
                          </a:solidFill>
                        </a:rPr>
                        <a:t>Missing</a:t>
                      </a:r>
                    </a:p>
                  </a:txBody>
                  <a:tcPr/>
                </a:tc>
                <a:extLst>
                  <a:ext uri="{0D108BD9-81ED-4DB2-BD59-A6C34878D82A}">
                    <a16:rowId xmlns:a16="http://schemas.microsoft.com/office/drawing/2014/main" val="10003"/>
                  </a:ext>
                </a:extLst>
              </a:tr>
              <a:tr h="325471">
                <a:tc>
                  <a:txBody>
                    <a:bodyPr/>
                    <a:lstStyle/>
                    <a:p>
                      <a:r>
                        <a:rPr lang="en-US" dirty="0"/>
                        <a:t>4</a:t>
                      </a:r>
                    </a:p>
                  </a:txBody>
                  <a:tcPr/>
                </a:tc>
                <a:tc>
                  <a:txBody>
                    <a:bodyPr/>
                    <a:lstStyle/>
                    <a:p>
                      <a:r>
                        <a:rPr lang="en-US" dirty="0"/>
                        <a:t>2</a:t>
                      </a:r>
                    </a:p>
                  </a:txBody>
                  <a:tcPr/>
                </a:tc>
                <a:tc>
                  <a:txBody>
                    <a:bodyPr/>
                    <a:lstStyle/>
                    <a:p>
                      <a:r>
                        <a:rPr lang="en-US" dirty="0"/>
                        <a:t>3.20</a:t>
                      </a:r>
                    </a:p>
                  </a:txBody>
                  <a:tcPr/>
                </a:tc>
                <a:tc>
                  <a:txBody>
                    <a:bodyPr/>
                    <a:lstStyle/>
                    <a:p>
                      <a:r>
                        <a:rPr lang="en-US" dirty="0"/>
                        <a:t>3.10</a:t>
                      </a:r>
                    </a:p>
                  </a:txBody>
                  <a:tcPr/>
                </a:tc>
                <a:tc>
                  <a:txBody>
                    <a:bodyPr/>
                    <a:lstStyle/>
                    <a:p>
                      <a:r>
                        <a:rPr lang="en-US" dirty="0"/>
                        <a:t>3.10</a:t>
                      </a:r>
                    </a:p>
                  </a:txBody>
                  <a:tcPr/>
                </a:tc>
                <a:tc>
                  <a:txBody>
                    <a:bodyPr/>
                    <a:lstStyle/>
                    <a:p>
                      <a:r>
                        <a:rPr lang="en-US" dirty="0"/>
                        <a:t>3.00</a:t>
                      </a:r>
                    </a:p>
                  </a:txBody>
                  <a:tcPr/>
                </a:tc>
                <a:tc>
                  <a:txBody>
                    <a:bodyPr/>
                    <a:lstStyle/>
                    <a:p>
                      <a:r>
                        <a:rPr lang="en-US" dirty="0"/>
                        <a:t>2.90</a:t>
                      </a:r>
                    </a:p>
                  </a:txBody>
                  <a:tcPr/>
                </a:tc>
                <a:extLst>
                  <a:ext uri="{0D108BD9-81ED-4DB2-BD59-A6C34878D82A}">
                    <a16:rowId xmlns:a16="http://schemas.microsoft.com/office/drawing/2014/main" val="10004"/>
                  </a:ext>
                </a:extLst>
              </a:tr>
              <a:tr h="325471">
                <a:tc>
                  <a:txBody>
                    <a:bodyPr/>
                    <a:lstStyle/>
                    <a:p>
                      <a:r>
                        <a:rPr lang="en-US" dirty="0"/>
                        <a:t>5</a:t>
                      </a:r>
                    </a:p>
                  </a:txBody>
                  <a:tcPr/>
                </a:tc>
                <a:tc>
                  <a:txBody>
                    <a:bodyPr/>
                    <a:lstStyle/>
                    <a:p>
                      <a:r>
                        <a:rPr lang="en-US" dirty="0"/>
                        <a:t>2</a:t>
                      </a:r>
                    </a:p>
                  </a:txBody>
                  <a:tcPr/>
                </a:tc>
                <a:tc>
                  <a:txBody>
                    <a:bodyPr/>
                    <a:lstStyle/>
                    <a:p>
                      <a:r>
                        <a:rPr lang="en-US" dirty="0"/>
                        <a:t>3.00</a:t>
                      </a:r>
                    </a:p>
                  </a:txBody>
                  <a:tcPr/>
                </a:tc>
                <a:tc>
                  <a:txBody>
                    <a:bodyPr/>
                    <a:lstStyle/>
                    <a:p>
                      <a:r>
                        <a:rPr lang="en-US" dirty="0"/>
                        <a:t>3.00</a:t>
                      </a:r>
                    </a:p>
                  </a:txBody>
                  <a:tcPr/>
                </a:tc>
                <a:tc>
                  <a:txBody>
                    <a:bodyPr/>
                    <a:lstStyle/>
                    <a:p>
                      <a:r>
                        <a:rPr lang="en-US" dirty="0"/>
                        <a:t>2.80</a:t>
                      </a:r>
                    </a:p>
                  </a:txBody>
                  <a:tcPr/>
                </a:tc>
                <a:tc>
                  <a:txBody>
                    <a:bodyPr/>
                    <a:lstStyle/>
                    <a:p>
                      <a:r>
                        <a:rPr lang="en-US" dirty="0"/>
                        <a:t>2.80</a:t>
                      </a:r>
                    </a:p>
                  </a:txBody>
                  <a:tcPr/>
                </a:tc>
                <a:tc>
                  <a:txBody>
                    <a:bodyPr/>
                    <a:lstStyle/>
                    <a:p>
                      <a:r>
                        <a:rPr lang="en-US" dirty="0"/>
                        <a:t>2.70</a:t>
                      </a:r>
                    </a:p>
                  </a:txBody>
                  <a:tcPr/>
                </a:tc>
                <a:extLst>
                  <a:ext uri="{0D108BD9-81ED-4DB2-BD59-A6C34878D82A}">
                    <a16:rowId xmlns:a16="http://schemas.microsoft.com/office/drawing/2014/main" val="10005"/>
                  </a:ext>
                </a:extLst>
              </a:tr>
              <a:tr h="325471">
                <a:tc>
                  <a:txBody>
                    <a:bodyPr/>
                    <a:lstStyle/>
                    <a:p>
                      <a:r>
                        <a:rPr lang="en-US" dirty="0"/>
                        <a:t>6</a:t>
                      </a:r>
                    </a:p>
                  </a:txBody>
                  <a:tcPr/>
                </a:tc>
                <a:tc>
                  <a:txBody>
                    <a:bodyPr/>
                    <a:lstStyle/>
                    <a:p>
                      <a:r>
                        <a:rPr lang="en-US" dirty="0"/>
                        <a:t>2</a:t>
                      </a:r>
                    </a:p>
                  </a:txBody>
                  <a:tcPr/>
                </a:tc>
                <a:tc>
                  <a:txBody>
                    <a:bodyPr/>
                    <a:lstStyle/>
                    <a:p>
                      <a:r>
                        <a:rPr lang="en-US" dirty="0"/>
                        <a:t>3.00</a:t>
                      </a:r>
                    </a:p>
                  </a:txBody>
                  <a:tcPr/>
                </a:tc>
                <a:tc>
                  <a:txBody>
                    <a:bodyPr/>
                    <a:lstStyle/>
                    <a:p>
                      <a:r>
                        <a:rPr lang="en-US" dirty="0"/>
                        <a:t>2.70</a:t>
                      </a:r>
                    </a:p>
                  </a:txBody>
                  <a:tcPr/>
                </a:tc>
                <a:tc>
                  <a:txBody>
                    <a:bodyPr/>
                    <a:lstStyle/>
                    <a:p>
                      <a:r>
                        <a:rPr lang="en-US" dirty="0"/>
                        <a:t>2.50</a:t>
                      </a:r>
                    </a:p>
                  </a:txBody>
                  <a:tcPr/>
                </a:tc>
                <a:tc>
                  <a:txBody>
                    <a:bodyPr/>
                    <a:lstStyle/>
                    <a:p>
                      <a:r>
                        <a:rPr lang="en-US" dirty="0">
                          <a:solidFill>
                            <a:srgbClr val="FF0000"/>
                          </a:solidFill>
                        </a:rPr>
                        <a:t>Missing</a:t>
                      </a:r>
                    </a:p>
                  </a:txBody>
                  <a:tcPr/>
                </a:tc>
                <a:tc>
                  <a:txBody>
                    <a:bodyPr/>
                    <a:lstStyle/>
                    <a:p>
                      <a:r>
                        <a:rPr lang="en-US" dirty="0">
                          <a:solidFill>
                            <a:srgbClr val="FF0000"/>
                          </a:solidFill>
                        </a:rPr>
                        <a:t>Missing</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2057400" y="4038600"/>
            <a:ext cx="7924800" cy="2308324"/>
          </a:xfrm>
          <a:prstGeom prst="rect">
            <a:avLst/>
          </a:prstGeom>
          <a:noFill/>
        </p:spPr>
        <p:txBody>
          <a:bodyPr wrap="square" rtlCol="0">
            <a:spAutoFit/>
          </a:bodyPr>
          <a:lstStyle/>
          <a:p>
            <a:r>
              <a:rPr lang="en-US" dirty="0"/>
              <a:t>Patient 3 had been doing worse than the average patients in treatment group 1.  So the mean for treatment group 1 at time 4 should be adjusted to reflect that if patient 3 had not dropped out, their observation at time 4 would likely have been worse than the treatment 1 group average.  But the magnitude of the adjustment would be tempered by the fact that subjects in treatment group 1 tended to do better than group 2.  Likewise, patient 6 was doing worse than the other subjects in group 2, so the means at times 3 and 4 would be adjusted down to reflect what would have happened if patient 6 remained.</a:t>
            </a:r>
          </a:p>
        </p:txBody>
      </p:sp>
      <p:sp>
        <p:nvSpPr>
          <p:cNvPr id="2" name="Slide Number Placeholder 1"/>
          <p:cNvSpPr>
            <a:spLocks noGrp="1"/>
          </p:cNvSpPr>
          <p:nvPr>
            <p:ph type="sldNum" sz="quarter" idx="12"/>
          </p:nvPr>
        </p:nvSpPr>
        <p:spPr/>
        <p:txBody>
          <a:bodyPr/>
          <a:lstStyle/>
          <a:p>
            <a:pPr>
              <a:defRPr/>
            </a:pPr>
            <a:fld id="{BDCFB434-A54A-4936-ABE8-D98B7199F5DD}" type="slidenum">
              <a:rPr lang="en-US" smtClean="0"/>
              <a:pPr>
                <a:defRPr/>
              </a:pPr>
              <a:t>52</a:t>
            </a:fld>
            <a:endParaRPr lang="en-US"/>
          </a:p>
        </p:txBody>
      </p:sp>
    </p:spTree>
    <p:extLst>
      <p:ext uri="{BB962C8B-B14F-4D97-AF65-F5344CB8AC3E}">
        <p14:creationId xmlns:p14="http://schemas.microsoft.com/office/powerpoint/2010/main" val="51797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Mixed Model</a:t>
            </a:r>
          </a:p>
        </p:txBody>
      </p:sp>
      <p:sp>
        <p:nvSpPr>
          <p:cNvPr id="3" name="Slide Number Placeholder 2"/>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defRPr/>
            </a:pPr>
            <a:fld id="{BDCFB434-A54A-4936-ABE8-D98B7199F5DD}" type="slidenum">
              <a:rPr lang="en-US">
                <a:solidFill>
                  <a:schemeClr val="tx1">
                    <a:alpha val="80000"/>
                  </a:schemeClr>
                </a:solidFill>
              </a:rPr>
              <a:pPr>
                <a:spcAft>
                  <a:spcPts val="600"/>
                </a:spcAft>
                <a:defRPr/>
              </a:pPr>
              <a:t>53</a:t>
            </a:fld>
            <a:endParaRPr lang="en-US">
              <a:solidFill>
                <a:schemeClr val="tx1">
                  <a:alpha val="80000"/>
                </a:schemeClr>
              </a:solidFill>
            </a:endParaRPr>
          </a:p>
        </p:txBody>
      </p:sp>
      <p:graphicFrame>
        <p:nvGraphicFramePr>
          <p:cNvPr id="6" name="Chart 5"/>
          <p:cNvGraphicFramePr/>
          <p:nvPr>
            <p:extLst>
              <p:ext uri="{D42A27DB-BD31-4B8C-83A1-F6EECF244321}">
                <p14:modId xmlns:p14="http://schemas.microsoft.com/office/powerpoint/2010/main" val="4036814058"/>
              </p:ext>
            </p:extLst>
          </p:nvPr>
        </p:nvGraphicFramePr>
        <p:xfrm>
          <a:off x="4777316" y="643466"/>
          <a:ext cx="6780700" cy="5568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2147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Visit 4 Differences Between Treatment Groups</a:t>
            </a:r>
          </a:p>
        </p:txBody>
      </p:sp>
      <p:sp>
        <p:nvSpPr>
          <p:cNvPr id="3" name="Slide Number Placeholder 2"/>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defRPr/>
            </a:pPr>
            <a:fld id="{BDCFB434-A54A-4936-ABE8-D98B7199F5DD}" type="slidenum">
              <a:rPr lang="en-US">
                <a:solidFill>
                  <a:schemeClr val="tx1">
                    <a:alpha val="80000"/>
                  </a:schemeClr>
                </a:solidFill>
              </a:rPr>
              <a:pPr>
                <a:spcAft>
                  <a:spcPts val="600"/>
                </a:spcAft>
                <a:defRPr/>
              </a:pPr>
              <a:t>54</a:t>
            </a:fld>
            <a:endParaRPr lang="en-US">
              <a:solidFill>
                <a:schemeClr val="tx1">
                  <a:alpha val="80000"/>
                </a:schemeClr>
              </a:solidFill>
            </a:endParaRPr>
          </a:p>
        </p:txBody>
      </p:sp>
      <p:graphicFrame>
        <p:nvGraphicFramePr>
          <p:cNvPr id="4" name="Content Placeholder 3"/>
          <p:cNvGraphicFramePr>
            <a:graphicFrameLocks noGrp="1"/>
          </p:cNvGraphicFramePr>
          <p:nvPr>
            <p:ph idx="1"/>
          </p:nvPr>
        </p:nvGraphicFramePr>
        <p:xfrm>
          <a:off x="4777316" y="1677745"/>
          <a:ext cx="6780701" cy="3500182"/>
        </p:xfrm>
        <a:graphic>
          <a:graphicData uri="http://schemas.openxmlformats.org/drawingml/2006/table">
            <a:tbl>
              <a:tblPr firstRow="1" bandRow="1">
                <a:tableStyleId>{5C22544A-7EE6-4342-B048-85BDC9FD1C3A}</a:tableStyleId>
              </a:tblPr>
              <a:tblGrid>
                <a:gridCol w="3507383">
                  <a:extLst>
                    <a:ext uri="{9D8B030D-6E8A-4147-A177-3AD203B41FA5}">
                      <a16:colId xmlns:a16="http://schemas.microsoft.com/office/drawing/2014/main" val="20000"/>
                    </a:ext>
                  </a:extLst>
                </a:gridCol>
                <a:gridCol w="3273318">
                  <a:extLst>
                    <a:ext uri="{9D8B030D-6E8A-4147-A177-3AD203B41FA5}">
                      <a16:colId xmlns:a16="http://schemas.microsoft.com/office/drawing/2014/main" val="20001"/>
                    </a:ext>
                  </a:extLst>
                </a:gridCol>
              </a:tblGrid>
              <a:tr h="570400">
                <a:tc>
                  <a:txBody>
                    <a:bodyPr/>
                    <a:lstStyle/>
                    <a:p>
                      <a:endParaRPr lang="en-US" sz="2600"/>
                    </a:p>
                  </a:txBody>
                  <a:tcPr marL="129636" marR="129636" marT="64818" marB="64818"/>
                </a:tc>
                <a:tc>
                  <a:txBody>
                    <a:bodyPr/>
                    <a:lstStyle/>
                    <a:p>
                      <a:r>
                        <a:rPr lang="en-US" sz="2600"/>
                        <a:t>4 Week Differences</a:t>
                      </a:r>
                    </a:p>
                  </a:txBody>
                  <a:tcPr marL="129636" marR="129636" marT="64818" marB="64818"/>
                </a:tc>
                <a:extLst>
                  <a:ext uri="{0D108BD9-81ED-4DB2-BD59-A6C34878D82A}">
                    <a16:rowId xmlns:a16="http://schemas.microsoft.com/office/drawing/2014/main" val="10000"/>
                  </a:ext>
                </a:extLst>
              </a:tr>
              <a:tr h="570400">
                <a:tc>
                  <a:txBody>
                    <a:bodyPr/>
                    <a:lstStyle/>
                    <a:p>
                      <a:r>
                        <a:rPr lang="en-US" sz="2600"/>
                        <a:t>Population</a:t>
                      </a:r>
                    </a:p>
                  </a:txBody>
                  <a:tcPr marL="129636" marR="129636" marT="64818" marB="64818"/>
                </a:tc>
                <a:tc>
                  <a:txBody>
                    <a:bodyPr/>
                    <a:lstStyle/>
                    <a:p>
                      <a:r>
                        <a:rPr lang="en-US" sz="2600"/>
                        <a:t>0.42</a:t>
                      </a:r>
                    </a:p>
                  </a:txBody>
                  <a:tcPr marL="129636" marR="129636" marT="64818" marB="64818"/>
                </a:tc>
                <a:extLst>
                  <a:ext uri="{0D108BD9-81ED-4DB2-BD59-A6C34878D82A}">
                    <a16:rowId xmlns:a16="http://schemas.microsoft.com/office/drawing/2014/main" val="10001"/>
                  </a:ext>
                </a:extLst>
              </a:tr>
              <a:tr h="570400">
                <a:tc>
                  <a:txBody>
                    <a:bodyPr/>
                    <a:lstStyle/>
                    <a:p>
                      <a:r>
                        <a:rPr lang="en-US" sz="2600"/>
                        <a:t>Completers/Available</a:t>
                      </a:r>
                    </a:p>
                  </a:txBody>
                  <a:tcPr marL="129636" marR="129636" marT="64818" marB="64818"/>
                </a:tc>
                <a:tc>
                  <a:txBody>
                    <a:bodyPr/>
                    <a:lstStyle/>
                    <a:p>
                      <a:r>
                        <a:rPr lang="en-US" sz="2600"/>
                        <a:t>0.19</a:t>
                      </a:r>
                    </a:p>
                  </a:txBody>
                  <a:tcPr marL="129636" marR="129636" marT="64818" marB="64818"/>
                </a:tc>
                <a:extLst>
                  <a:ext uri="{0D108BD9-81ED-4DB2-BD59-A6C34878D82A}">
                    <a16:rowId xmlns:a16="http://schemas.microsoft.com/office/drawing/2014/main" val="10002"/>
                  </a:ext>
                </a:extLst>
              </a:tr>
              <a:tr h="570400">
                <a:tc>
                  <a:txBody>
                    <a:bodyPr/>
                    <a:lstStyle/>
                    <a:p>
                      <a:r>
                        <a:rPr lang="en-US" sz="2600"/>
                        <a:t>LOCF</a:t>
                      </a:r>
                    </a:p>
                  </a:txBody>
                  <a:tcPr marL="129636" marR="129636" marT="64818" marB="64818"/>
                </a:tc>
                <a:tc>
                  <a:txBody>
                    <a:bodyPr/>
                    <a:lstStyle/>
                    <a:p>
                      <a:r>
                        <a:rPr lang="en-US" sz="2600"/>
                        <a:t>0.26</a:t>
                      </a:r>
                    </a:p>
                  </a:txBody>
                  <a:tcPr marL="129636" marR="129636" marT="64818" marB="64818"/>
                </a:tc>
                <a:extLst>
                  <a:ext uri="{0D108BD9-81ED-4DB2-BD59-A6C34878D82A}">
                    <a16:rowId xmlns:a16="http://schemas.microsoft.com/office/drawing/2014/main" val="10003"/>
                  </a:ext>
                </a:extLst>
              </a:tr>
              <a:tr h="570400">
                <a:tc>
                  <a:txBody>
                    <a:bodyPr/>
                    <a:lstStyle/>
                    <a:p>
                      <a:r>
                        <a:rPr lang="en-US" sz="2600"/>
                        <a:t>Mixed</a:t>
                      </a:r>
                    </a:p>
                  </a:txBody>
                  <a:tcPr marL="129636" marR="129636" marT="64818" marB="64818"/>
                </a:tc>
                <a:tc>
                  <a:txBody>
                    <a:bodyPr/>
                    <a:lstStyle/>
                    <a:p>
                      <a:r>
                        <a:rPr lang="en-US" sz="2600"/>
                        <a:t>0.28</a:t>
                      </a:r>
                    </a:p>
                  </a:txBody>
                  <a:tcPr marL="129636" marR="129636" marT="64818" marB="64818"/>
                </a:tc>
                <a:extLst>
                  <a:ext uri="{0D108BD9-81ED-4DB2-BD59-A6C34878D82A}">
                    <a16:rowId xmlns:a16="http://schemas.microsoft.com/office/drawing/2014/main" val="10004"/>
                  </a:ext>
                </a:extLst>
              </a:tr>
              <a:tr h="648182">
                <a:tc>
                  <a:txBody>
                    <a:bodyPr/>
                    <a:lstStyle/>
                    <a:p>
                      <a:endParaRPr lang="en-US" sz="2600"/>
                    </a:p>
                  </a:txBody>
                  <a:tcPr marL="129636" marR="129636" marT="64818" marB="64818"/>
                </a:tc>
                <a:tc>
                  <a:txBody>
                    <a:bodyPr/>
                    <a:lstStyle/>
                    <a:p>
                      <a:endParaRPr lang="en-US" sz="2600"/>
                    </a:p>
                  </a:txBody>
                  <a:tcPr marL="129636" marR="129636" marT="64818" marB="6481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0684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547F-4602-ADAA-A91A-91E87919097B}"/>
              </a:ext>
            </a:extLst>
          </p:cNvPr>
          <p:cNvSpPr>
            <a:spLocks noGrp="1"/>
          </p:cNvSpPr>
          <p:nvPr>
            <p:ph type="title"/>
          </p:nvPr>
        </p:nvSpPr>
        <p:spPr/>
        <p:txBody>
          <a:bodyPr/>
          <a:lstStyle/>
          <a:p>
            <a:r>
              <a:rPr lang="en-US" dirty="0"/>
              <a:t>Review of Day 1</a:t>
            </a:r>
          </a:p>
        </p:txBody>
      </p:sp>
      <p:sp>
        <p:nvSpPr>
          <p:cNvPr id="3" name="Content Placeholder 2">
            <a:extLst>
              <a:ext uri="{FF2B5EF4-FFF2-40B4-BE49-F238E27FC236}">
                <a16:creationId xmlns:a16="http://schemas.microsoft.com/office/drawing/2014/main" id="{B15A7449-A2B6-C787-4731-414CA2C6EC29}"/>
              </a:ext>
            </a:extLst>
          </p:cNvPr>
          <p:cNvSpPr>
            <a:spLocks noGrp="1"/>
          </p:cNvSpPr>
          <p:nvPr>
            <p:ph idx="1"/>
          </p:nvPr>
        </p:nvSpPr>
        <p:spPr/>
        <p:txBody>
          <a:bodyPr>
            <a:normAutofit lnSpcReduction="10000"/>
          </a:bodyPr>
          <a:lstStyle/>
          <a:p>
            <a:r>
              <a:rPr lang="en-US" dirty="0"/>
              <a:t>Mechanisms of Missingness</a:t>
            </a:r>
          </a:p>
          <a:p>
            <a:pPr lvl="1"/>
            <a:r>
              <a:rPr lang="en-US" dirty="0"/>
              <a:t>MCAR</a:t>
            </a:r>
          </a:p>
          <a:p>
            <a:pPr lvl="1"/>
            <a:r>
              <a:rPr lang="en-US" dirty="0"/>
              <a:t>MAR</a:t>
            </a:r>
          </a:p>
          <a:p>
            <a:pPr lvl="1"/>
            <a:r>
              <a:rPr lang="en-US" dirty="0"/>
              <a:t>MNAR </a:t>
            </a:r>
          </a:p>
          <a:p>
            <a:r>
              <a:rPr lang="en-US" dirty="0"/>
              <a:t>Ignorable Missing</a:t>
            </a:r>
          </a:p>
          <a:p>
            <a:r>
              <a:rPr lang="en-US" dirty="0"/>
              <a:t>Prevention of Missing Data</a:t>
            </a:r>
          </a:p>
          <a:p>
            <a:pPr lvl="1"/>
            <a:r>
              <a:rPr lang="en-US" dirty="0"/>
              <a:t>Design</a:t>
            </a:r>
          </a:p>
          <a:p>
            <a:pPr lvl="1"/>
            <a:r>
              <a:rPr lang="en-US" dirty="0"/>
              <a:t>Planning</a:t>
            </a:r>
          </a:p>
          <a:p>
            <a:pPr lvl="1"/>
            <a:r>
              <a:rPr lang="en-US" dirty="0"/>
              <a:t>Conduct</a:t>
            </a:r>
          </a:p>
          <a:p>
            <a:r>
              <a:rPr lang="en-US" dirty="0"/>
              <a:t>Began Discussing Sensible </a:t>
            </a:r>
            <a:r>
              <a:rPr lang="en-US"/>
              <a:t>Methods for Missing Data</a:t>
            </a:r>
            <a:endParaRPr lang="en-US" dirty="0"/>
          </a:p>
          <a:p>
            <a:pPr lvl="1"/>
            <a:endParaRPr lang="en-US" dirty="0"/>
          </a:p>
          <a:p>
            <a:endParaRPr lang="en-US" dirty="0"/>
          </a:p>
        </p:txBody>
      </p:sp>
    </p:spTree>
    <p:extLst>
      <p:ext uri="{BB962C8B-B14F-4D97-AF65-F5344CB8AC3E}">
        <p14:creationId xmlns:p14="http://schemas.microsoft.com/office/powerpoint/2010/main" val="315941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BA1E-E18A-0A6C-F325-B47EA0403353}"/>
              </a:ext>
            </a:extLst>
          </p:cNvPr>
          <p:cNvSpPr>
            <a:spLocks noGrp="1"/>
          </p:cNvSpPr>
          <p:nvPr>
            <p:ph type="title"/>
          </p:nvPr>
        </p:nvSpPr>
        <p:spPr/>
        <p:txBody>
          <a:bodyPr/>
          <a:lstStyle/>
          <a:p>
            <a:r>
              <a:rPr lang="en-US" dirty="0"/>
              <a:t>Example 1: in-class exercise</a:t>
            </a:r>
          </a:p>
        </p:txBody>
      </p:sp>
      <p:sp>
        <p:nvSpPr>
          <p:cNvPr id="3" name="Content Placeholder 2">
            <a:extLst>
              <a:ext uri="{FF2B5EF4-FFF2-40B4-BE49-F238E27FC236}">
                <a16:creationId xmlns:a16="http://schemas.microsoft.com/office/drawing/2014/main" id="{8AD2389F-CD67-5DAE-6353-5579FB9AEC7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712266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Ad hoc Method: Missing Indicator for Independent Variables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dirty="0"/>
              <a:t>For continuous variable with missing data, create a Y/N indicator for whether an observation is missing, for each observation with missing impute the mean for that variable using observed cases.</a:t>
            </a:r>
          </a:p>
          <a:p>
            <a:pPr lvl="1"/>
            <a:r>
              <a:rPr lang="en-US" dirty="0"/>
              <a:t>Use both variables in analysis (e.g., in a regression)</a:t>
            </a:r>
          </a:p>
          <a:p>
            <a:r>
              <a:rPr lang="en-US" dirty="0"/>
              <a:t>For categorical variable with missing data, create a new level of the variable if it’s missing.</a:t>
            </a:r>
          </a:p>
          <a:p>
            <a:r>
              <a:rPr lang="en-US" dirty="0"/>
              <a:t>Allison (Missing Data, 2002): This method leads to biased estimates of coefficients</a:t>
            </a:r>
          </a:p>
        </p:txBody>
      </p:sp>
    </p:spTree>
    <p:extLst>
      <p:ext uri="{BB962C8B-B14F-4D97-AF65-F5344CB8AC3E}">
        <p14:creationId xmlns:p14="http://schemas.microsoft.com/office/powerpoint/2010/main" val="2924827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1312"/>
            <a:ext cx="10506456" cy="1010264"/>
          </a:xfrm>
        </p:spPr>
        <p:txBody>
          <a:bodyPr anchor="ctr">
            <a:normAutofit/>
          </a:bodyPr>
          <a:lstStyle/>
          <a:p>
            <a:r>
              <a:rPr lang="en-US" dirty="0"/>
              <a:t>Single Imputation</a:t>
            </a:r>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2">
            <a:extLst>
              <a:ext uri="{FF2B5EF4-FFF2-40B4-BE49-F238E27FC236}">
                <a16:creationId xmlns:a16="http://schemas.microsoft.com/office/drawing/2014/main" id="{0F1D6D1C-5615-4C9A-9AC5-89C92771C50A}"/>
              </a:ext>
            </a:extLst>
          </p:cNvPr>
          <p:cNvGraphicFramePr>
            <a:graphicFrameLocks noGrp="1"/>
          </p:cNvGraphicFramePr>
          <p:nvPr>
            <p:ph idx="1"/>
            <p:extLst>
              <p:ext uri="{D42A27DB-BD31-4B8C-83A1-F6EECF244321}">
                <p14:modId xmlns:p14="http://schemas.microsoft.com/office/powerpoint/2010/main" val="1034545861"/>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9832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Imputation Example</a:t>
            </a:r>
          </a:p>
        </p:txBody>
      </p:sp>
      <p:sp>
        <p:nvSpPr>
          <p:cNvPr id="3" name="Content Placeholder 2"/>
          <p:cNvSpPr>
            <a:spLocks noGrp="1"/>
          </p:cNvSpPr>
          <p:nvPr>
            <p:ph idx="1"/>
          </p:nvPr>
        </p:nvSpPr>
        <p:spPr/>
        <p:txBody>
          <a:bodyPr>
            <a:normAutofit fontScale="92500" lnSpcReduction="20000"/>
          </a:bodyPr>
          <a:lstStyle/>
          <a:p>
            <a:r>
              <a:rPr lang="en-US" dirty="0"/>
              <a:t>Simulated 10,000 observations of x and y from a bivariate normal distribution where the correlation is 0.40; randomly set half of x to missing (i.e., MCAR mechanism)</a:t>
            </a:r>
          </a:p>
          <a:p>
            <a:r>
              <a:rPr lang="en-US" dirty="0"/>
              <a:t>Mean imputation: the mean of x for observed cases was -0.04</a:t>
            </a:r>
          </a:p>
          <a:p>
            <a:pPr lvl="1"/>
            <a:r>
              <a:rPr lang="en-US" dirty="0"/>
              <a:t>Set all missing x values to -0.04</a:t>
            </a:r>
          </a:p>
          <a:p>
            <a:r>
              <a:rPr lang="en-US" dirty="0"/>
              <a:t>Conditional Mean Imputation: regress x on y for observed cases, deterministic part of regression was x=0.02827+0.19968*y</a:t>
            </a:r>
          </a:p>
          <a:p>
            <a:pPr lvl="1"/>
            <a:r>
              <a:rPr lang="en-US" dirty="0"/>
              <a:t>Set all missing x values </a:t>
            </a:r>
            <a:r>
              <a:rPr lang="en-US" sz="2200" dirty="0"/>
              <a:t>to x=0.02827+0.19968*y</a:t>
            </a:r>
          </a:p>
          <a:p>
            <a:r>
              <a:rPr lang="en-US" dirty="0"/>
              <a:t>Single Random Imputation: regress x on y for observed cases, regression was  x=0.02827+0.19968*y + e, where e distributed as normal with mean 0 and </a:t>
            </a:r>
            <a:r>
              <a:rPr lang="en-US" dirty="0" err="1"/>
              <a:t>sd</a:t>
            </a:r>
            <a:r>
              <a:rPr lang="en-US" dirty="0"/>
              <a:t>=9.12303 (i.e., root MSE)</a:t>
            </a:r>
          </a:p>
          <a:p>
            <a:pPr lvl="1"/>
            <a:r>
              <a:rPr lang="en-US" dirty="0"/>
              <a:t>Set all missing x values to 0.02827+0.19968*y + a random draw from normal with mean 0 and SD 9.12303</a:t>
            </a:r>
          </a:p>
          <a:p>
            <a:endParaRPr lang="en-US" dirty="0"/>
          </a:p>
          <a:p>
            <a:endParaRPr lang="en-US" dirty="0"/>
          </a:p>
        </p:txBody>
      </p:sp>
    </p:spTree>
    <p:extLst>
      <p:ext uri="{BB962C8B-B14F-4D97-AF65-F5344CB8AC3E}">
        <p14:creationId xmlns:p14="http://schemas.microsoft.com/office/powerpoint/2010/main" val="793883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1" name="Rectangle 10">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46E8AF1-9B76-FC17-9E4A-0D5A69C2FA0F}"/>
              </a:ext>
            </a:extLst>
          </p:cNvPr>
          <p:cNvSpPr>
            <a:spLocks noGrp="1"/>
          </p:cNvSpPr>
          <p:nvPr>
            <p:ph type="title"/>
          </p:nvPr>
        </p:nvSpPr>
        <p:spPr>
          <a:xfrm>
            <a:off x="755484" y="2329132"/>
            <a:ext cx="3702580" cy="1570008"/>
          </a:xfrm>
        </p:spPr>
        <p:txBody>
          <a:bodyPr vert="horz" lIns="91440" tIns="45720" rIns="91440" bIns="45720" rtlCol="0" anchor="b">
            <a:noAutofit/>
          </a:bodyPr>
          <a:lstStyle/>
          <a:p>
            <a:r>
              <a:rPr lang="en-US" sz="2800" kern="1200" dirty="0">
                <a:solidFill>
                  <a:srgbClr val="FFFFFF"/>
                </a:solidFill>
                <a:latin typeface="+mj-lt"/>
                <a:ea typeface="+mj-ea"/>
                <a:cs typeface="+mj-cs"/>
              </a:rPr>
              <a:t>Assumption: All unknown outcomes in stent were poor; all unknown outcomes in Angio were good</a:t>
            </a:r>
          </a:p>
        </p:txBody>
      </p:sp>
      <p:sp>
        <p:nvSpPr>
          <p:cNvPr id="5" name="TextBox 4">
            <a:extLst>
              <a:ext uri="{FF2B5EF4-FFF2-40B4-BE49-F238E27FC236}">
                <a16:creationId xmlns:a16="http://schemas.microsoft.com/office/drawing/2014/main" id="{92788B0C-A749-AE34-A997-03E5867DB035}"/>
              </a:ext>
            </a:extLst>
          </p:cNvPr>
          <p:cNvSpPr txBox="1"/>
          <p:nvPr/>
        </p:nvSpPr>
        <p:spPr>
          <a:xfrm>
            <a:off x="7142188" y="4752664"/>
            <a:ext cx="3702579" cy="560309"/>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3200" dirty="0"/>
              <a:t>OR=2.05 (1.19, 3.53)</a:t>
            </a:r>
          </a:p>
        </p:txBody>
      </p:sp>
      <p:graphicFrame>
        <p:nvGraphicFramePr>
          <p:cNvPr id="4" name="Content Placeholder 3">
            <a:extLst>
              <a:ext uri="{FF2B5EF4-FFF2-40B4-BE49-F238E27FC236}">
                <a16:creationId xmlns:a16="http://schemas.microsoft.com/office/drawing/2014/main" id="{BD3E3CC1-2443-41B5-A2E3-4ED7C2713525}"/>
              </a:ext>
            </a:extLst>
          </p:cNvPr>
          <p:cNvGraphicFramePr>
            <a:graphicFrameLocks noGrp="1"/>
          </p:cNvGraphicFramePr>
          <p:nvPr>
            <p:ph idx="1"/>
            <p:extLst>
              <p:ext uri="{D42A27DB-BD31-4B8C-83A1-F6EECF244321}">
                <p14:modId xmlns:p14="http://schemas.microsoft.com/office/powerpoint/2010/main" val="3442780429"/>
              </p:ext>
            </p:extLst>
          </p:nvPr>
        </p:nvGraphicFramePr>
        <p:xfrm>
          <a:off x="5641675" y="2389895"/>
          <a:ext cx="5770633" cy="1762881"/>
        </p:xfrm>
        <a:graphic>
          <a:graphicData uri="http://schemas.openxmlformats.org/drawingml/2006/table">
            <a:tbl>
              <a:tblPr firstRow="1" bandRow="1">
                <a:tableStyleId>{5C22544A-7EE6-4342-B048-85BDC9FD1C3A}</a:tableStyleId>
              </a:tblPr>
              <a:tblGrid>
                <a:gridCol w="2215837">
                  <a:extLst>
                    <a:ext uri="{9D8B030D-6E8A-4147-A177-3AD203B41FA5}">
                      <a16:colId xmlns:a16="http://schemas.microsoft.com/office/drawing/2014/main" val="67133512"/>
                    </a:ext>
                  </a:extLst>
                </a:gridCol>
                <a:gridCol w="1256990">
                  <a:extLst>
                    <a:ext uri="{9D8B030D-6E8A-4147-A177-3AD203B41FA5}">
                      <a16:colId xmlns:a16="http://schemas.microsoft.com/office/drawing/2014/main" val="3022365135"/>
                    </a:ext>
                  </a:extLst>
                </a:gridCol>
                <a:gridCol w="2297806">
                  <a:extLst>
                    <a:ext uri="{9D8B030D-6E8A-4147-A177-3AD203B41FA5}">
                      <a16:colId xmlns:a16="http://schemas.microsoft.com/office/drawing/2014/main" val="2144013749"/>
                    </a:ext>
                  </a:extLst>
                </a:gridCol>
              </a:tblGrid>
              <a:tr h="555561">
                <a:tc>
                  <a:txBody>
                    <a:bodyPr/>
                    <a:lstStyle/>
                    <a:p>
                      <a:pPr algn="ctr"/>
                      <a:endParaRPr lang="en-US" sz="2000"/>
                    </a:p>
                  </a:txBody>
                  <a:tcPr marL="102882" marR="102882" marT="51441" marB="51441"/>
                </a:tc>
                <a:tc>
                  <a:txBody>
                    <a:bodyPr/>
                    <a:lstStyle/>
                    <a:p>
                      <a:pPr algn="ctr"/>
                      <a:r>
                        <a:rPr lang="en-US" sz="2700"/>
                        <a:t>Stent</a:t>
                      </a:r>
                    </a:p>
                  </a:txBody>
                  <a:tcPr marL="102882" marR="102882" marT="51441" marB="51441"/>
                </a:tc>
                <a:tc>
                  <a:txBody>
                    <a:bodyPr/>
                    <a:lstStyle/>
                    <a:p>
                      <a:pPr algn="ctr"/>
                      <a:r>
                        <a:rPr lang="en-US" sz="2700"/>
                        <a:t>Angioplasty</a:t>
                      </a:r>
                    </a:p>
                  </a:txBody>
                  <a:tcPr marL="102882" marR="102882" marT="51441" marB="51441"/>
                </a:tc>
                <a:extLst>
                  <a:ext uri="{0D108BD9-81ED-4DB2-BD59-A6C34878D82A}">
                    <a16:rowId xmlns:a16="http://schemas.microsoft.com/office/drawing/2014/main" val="1045802772"/>
                  </a:ext>
                </a:extLst>
              </a:tr>
              <a:tr h="651759">
                <a:tc>
                  <a:txBody>
                    <a:bodyPr/>
                    <a:lstStyle/>
                    <a:p>
                      <a:pPr algn="l"/>
                      <a:r>
                        <a:rPr lang="en-US" sz="2700" dirty="0"/>
                        <a:t>No Restenosis</a:t>
                      </a:r>
                    </a:p>
                  </a:txBody>
                  <a:tcPr marL="102882" marR="102882" marT="51441" marB="51441"/>
                </a:tc>
                <a:tc>
                  <a:txBody>
                    <a:bodyPr/>
                    <a:lstStyle/>
                    <a:p>
                      <a:pPr algn="ctr"/>
                      <a:r>
                        <a:rPr lang="en-US" sz="2000"/>
                        <a:t>54</a:t>
                      </a:r>
                    </a:p>
                  </a:txBody>
                  <a:tcPr marL="102882" marR="102882" marT="51441" marB="51441"/>
                </a:tc>
                <a:tc>
                  <a:txBody>
                    <a:bodyPr/>
                    <a:lstStyle/>
                    <a:p>
                      <a:pPr algn="ctr"/>
                      <a:r>
                        <a:rPr lang="en-US" sz="2000"/>
                        <a:t>73</a:t>
                      </a:r>
                    </a:p>
                  </a:txBody>
                  <a:tcPr marL="102882" marR="102882" marT="51441" marB="51441"/>
                </a:tc>
                <a:extLst>
                  <a:ext uri="{0D108BD9-81ED-4DB2-BD59-A6C34878D82A}">
                    <a16:rowId xmlns:a16="http://schemas.microsoft.com/office/drawing/2014/main" val="2273342359"/>
                  </a:ext>
                </a:extLst>
              </a:tr>
              <a:tr h="555561">
                <a:tc>
                  <a:txBody>
                    <a:bodyPr/>
                    <a:lstStyle/>
                    <a:p>
                      <a:pPr algn="l"/>
                      <a:r>
                        <a:rPr lang="en-US" sz="2700"/>
                        <a:t>Restenosis</a:t>
                      </a:r>
                    </a:p>
                  </a:txBody>
                  <a:tcPr marL="102882" marR="102882" marT="51441" marB="51441"/>
                </a:tc>
                <a:tc>
                  <a:txBody>
                    <a:bodyPr/>
                    <a:lstStyle/>
                    <a:p>
                      <a:pPr algn="ctr"/>
                      <a:r>
                        <a:rPr lang="en-US" sz="2000"/>
                        <a:t>56</a:t>
                      </a:r>
                    </a:p>
                  </a:txBody>
                  <a:tcPr marL="102882" marR="102882" marT="51441" marB="51441"/>
                </a:tc>
                <a:tc>
                  <a:txBody>
                    <a:bodyPr/>
                    <a:lstStyle/>
                    <a:p>
                      <a:pPr algn="ctr"/>
                      <a:r>
                        <a:rPr lang="en-US" sz="2000" dirty="0"/>
                        <a:t>37</a:t>
                      </a:r>
                    </a:p>
                  </a:txBody>
                  <a:tcPr marL="102882" marR="102882" marT="51441" marB="51441"/>
                </a:tc>
                <a:extLst>
                  <a:ext uri="{0D108BD9-81ED-4DB2-BD59-A6C34878D82A}">
                    <a16:rowId xmlns:a16="http://schemas.microsoft.com/office/drawing/2014/main" val="413657213"/>
                  </a:ext>
                </a:extLst>
              </a:tr>
            </a:tbl>
          </a:graphicData>
        </a:graphic>
      </p:graphicFrame>
    </p:spTree>
    <p:extLst>
      <p:ext uri="{BB962C8B-B14F-4D97-AF65-F5344CB8AC3E}">
        <p14:creationId xmlns:p14="http://schemas.microsoft.com/office/powerpoint/2010/main" val="15337109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Single Imputation Example: Results</a:t>
            </a:r>
          </a:p>
        </p:txBody>
      </p:sp>
      <p:graphicFrame>
        <p:nvGraphicFramePr>
          <p:cNvPr id="4" name="Table 3"/>
          <p:cNvGraphicFramePr>
            <a:graphicFrameLocks noGrp="1"/>
          </p:cNvGraphicFramePr>
          <p:nvPr/>
        </p:nvGraphicFramePr>
        <p:xfrm>
          <a:off x="4777316" y="1721180"/>
          <a:ext cx="6780702" cy="3413315"/>
        </p:xfrm>
        <a:graphic>
          <a:graphicData uri="http://schemas.openxmlformats.org/drawingml/2006/table">
            <a:tbl>
              <a:tblPr firstRow="1" bandRow="1">
                <a:noFill/>
                <a:tableStyleId>{5C22544A-7EE6-4342-B048-85BDC9FD1C3A}</a:tableStyleId>
              </a:tblPr>
              <a:tblGrid>
                <a:gridCol w="2657877">
                  <a:extLst>
                    <a:ext uri="{9D8B030D-6E8A-4147-A177-3AD203B41FA5}">
                      <a16:colId xmlns:a16="http://schemas.microsoft.com/office/drawing/2014/main" val="2994966978"/>
                    </a:ext>
                  </a:extLst>
                </a:gridCol>
                <a:gridCol w="848627">
                  <a:extLst>
                    <a:ext uri="{9D8B030D-6E8A-4147-A177-3AD203B41FA5}">
                      <a16:colId xmlns:a16="http://schemas.microsoft.com/office/drawing/2014/main" val="264473253"/>
                    </a:ext>
                  </a:extLst>
                </a:gridCol>
                <a:gridCol w="1551758">
                  <a:extLst>
                    <a:ext uri="{9D8B030D-6E8A-4147-A177-3AD203B41FA5}">
                      <a16:colId xmlns:a16="http://schemas.microsoft.com/office/drawing/2014/main" val="2753134784"/>
                    </a:ext>
                  </a:extLst>
                </a:gridCol>
                <a:gridCol w="808747">
                  <a:extLst>
                    <a:ext uri="{9D8B030D-6E8A-4147-A177-3AD203B41FA5}">
                      <a16:colId xmlns:a16="http://schemas.microsoft.com/office/drawing/2014/main" val="3788296553"/>
                    </a:ext>
                  </a:extLst>
                </a:gridCol>
                <a:gridCol w="913693">
                  <a:extLst>
                    <a:ext uri="{9D8B030D-6E8A-4147-A177-3AD203B41FA5}">
                      <a16:colId xmlns:a16="http://schemas.microsoft.com/office/drawing/2014/main" val="1120473094"/>
                    </a:ext>
                  </a:extLst>
                </a:gridCol>
              </a:tblGrid>
              <a:tr h="572244">
                <a:tc>
                  <a:txBody>
                    <a:bodyPr/>
                    <a:lstStyle/>
                    <a:p>
                      <a:endParaRPr lang="en-US" sz="1900" b="1" cap="none" spc="0">
                        <a:solidFill>
                          <a:schemeClr val="bg1"/>
                        </a:solidFill>
                      </a:endParaRPr>
                    </a:p>
                  </a:txBody>
                  <a:tcPr marL="84628" marR="60448" marT="120897" marB="120897"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n-US" sz="1900" b="1" cap="none" spc="0">
                          <a:solidFill>
                            <a:schemeClr val="bg1"/>
                          </a:solidFill>
                        </a:rPr>
                        <a:t>N</a:t>
                      </a:r>
                    </a:p>
                  </a:txBody>
                  <a:tcPr marL="84628" marR="60448" marT="120897" marB="120897"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n-US" sz="1900" b="1" cap="none" spc="0">
                          <a:solidFill>
                            <a:schemeClr val="bg1"/>
                          </a:solidFill>
                        </a:rPr>
                        <a:t>Correlation</a:t>
                      </a:r>
                    </a:p>
                  </a:txBody>
                  <a:tcPr marL="84628" marR="60448" marT="120897" marB="120897"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n-US" sz="1900" b="1" cap="none" spc="0">
                          <a:solidFill>
                            <a:schemeClr val="bg1"/>
                          </a:solidFill>
                        </a:rPr>
                        <a:t>Beta</a:t>
                      </a:r>
                    </a:p>
                  </a:txBody>
                  <a:tcPr marL="84628" marR="60448" marT="120897" marB="120897"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n-US" sz="1900" b="1" cap="none" spc="0">
                          <a:solidFill>
                            <a:schemeClr val="bg1"/>
                          </a:solidFill>
                        </a:rPr>
                        <a:t>SE(b)</a:t>
                      </a:r>
                    </a:p>
                  </a:txBody>
                  <a:tcPr marL="84628" marR="60448" marT="120897" marB="120897"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182725711"/>
                  </a:ext>
                </a:extLst>
              </a:tr>
              <a:tr h="471497">
                <a:tc>
                  <a:txBody>
                    <a:bodyPr/>
                    <a:lstStyle/>
                    <a:p>
                      <a:r>
                        <a:rPr lang="en-US" sz="1600" cap="none" spc="0">
                          <a:solidFill>
                            <a:schemeClr val="tx1"/>
                          </a:solidFill>
                        </a:rPr>
                        <a:t>Full Data</a:t>
                      </a:r>
                    </a:p>
                  </a:txBody>
                  <a:tcPr marL="84628" marR="60448" marT="60448" marB="12089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1"/>
                          </a:solidFill>
                        </a:rPr>
                        <a:t>10000</a:t>
                      </a:r>
                    </a:p>
                  </a:txBody>
                  <a:tcPr marL="84628" marR="60448" marT="60448" marB="12089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a:r>
                        <a:rPr lang="en-US" sz="1600" cap="none" spc="0">
                          <a:solidFill>
                            <a:schemeClr val="tx1"/>
                          </a:solidFill>
                        </a:rPr>
                        <a:t>0.40</a:t>
                      </a:r>
                    </a:p>
                  </a:txBody>
                  <a:tcPr marL="84628" marR="60448" marT="60448" marB="12089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a:r>
                        <a:rPr lang="en-US" sz="1600" cap="none" spc="0">
                          <a:solidFill>
                            <a:schemeClr val="tx1"/>
                          </a:solidFill>
                        </a:rPr>
                        <a:t>0.821</a:t>
                      </a:r>
                    </a:p>
                  </a:txBody>
                  <a:tcPr marL="84628" marR="60448" marT="60448" marB="12089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a:r>
                        <a:rPr lang="en-US" sz="1600" cap="none" spc="0">
                          <a:solidFill>
                            <a:schemeClr val="tx1"/>
                          </a:solidFill>
                        </a:rPr>
                        <a:t>0.0185</a:t>
                      </a:r>
                    </a:p>
                  </a:txBody>
                  <a:tcPr marL="84628" marR="60448" marT="60448" marB="120897">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528154770"/>
                  </a:ext>
                </a:extLst>
              </a:tr>
              <a:tr h="471497">
                <a:tc>
                  <a:txBody>
                    <a:bodyPr/>
                    <a:lstStyle/>
                    <a:p>
                      <a:r>
                        <a:rPr lang="en-US" sz="1600" cap="none" spc="0">
                          <a:solidFill>
                            <a:schemeClr val="tx1"/>
                          </a:solidFill>
                        </a:rPr>
                        <a:t>Complete Case</a:t>
                      </a:r>
                    </a:p>
                  </a:txBody>
                  <a:tcPr marL="84628" marR="60448" marT="60448" marB="12089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5000</a:t>
                      </a:r>
                    </a:p>
                  </a:txBody>
                  <a:tcPr marL="84628" marR="60448" marT="60448" marB="12089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0.41</a:t>
                      </a:r>
                    </a:p>
                  </a:txBody>
                  <a:tcPr marL="84628" marR="60448" marT="60448" marB="12089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0.826</a:t>
                      </a:r>
                    </a:p>
                  </a:txBody>
                  <a:tcPr marL="84628" marR="60448" marT="60448" marB="12089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0.0263</a:t>
                      </a:r>
                    </a:p>
                  </a:txBody>
                  <a:tcPr marL="84628" marR="60448" marT="60448" marB="12089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246051311"/>
                  </a:ext>
                </a:extLst>
              </a:tr>
              <a:tr h="713290">
                <a:tc>
                  <a:txBody>
                    <a:bodyPr/>
                    <a:lstStyle/>
                    <a:p>
                      <a:r>
                        <a:rPr lang="en-US" sz="1600" cap="none" spc="0">
                          <a:solidFill>
                            <a:schemeClr val="tx1"/>
                          </a:solidFill>
                        </a:rPr>
                        <a:t>Mean Imputation</a:t>
                      </a:r>
                    </a:p>
                  </a:txBody>
                  <a:tcPr marL="84628" marR="60448" marT="60448" marB="120897">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1"/>
                          </a:solidFill>
                        </a:rPr>
                        <a:t>10000</a:t>
                      </a:r>
                    </a:p>
                    <a:p>
                      <a:pPr algn="ctr"/>
                      <a:endParaRPr lang="en-US" sz="1600" cap="none" spc="0">
                        <a:solidFill>
                          <a:schemeClr val="tx1"/>
                        </a:solidFill>
                      </a:endParaRPr>
                    </a:p>
                  </a:txBody>
                  <a:tcPr marL="84628" marR="60448" marT="60448" marB="120897">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r>
                        <a:rPr lang="en-US" sz="1600" cap="none" spc="0">
                          <a:solidFill>
                            <a:schemeClr val="tx1"/>
                          </a:solidFill>
                        </a:rPr>
                        <a:t>0.29</a:t>
                      </a:r>
                    </a:p>
                  </a:txBody>
                  <a:tcPr marL="84628" marR="60448" marT="60448" marB="120897">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r>
                        <a:rPr lang="en-US" sz="1600" cap="none" spc="0">
                          <a:solidFill>
                            <a:schemeClr val="tx1"/>
                          </a:solidFill>
                        </a:rPr>
                        <a:t>0.826</a:t>
                      </a:r>
                    </a:p>
                  </a:txBody>
                  <a:tcPr marL="84628" marR="60448" marT="60448" marB="120897">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r>
                        <a:rPr lang="en-US" sz="1600" cap="none" spc="0">
                          <a:solidFill>
                            <a:schemeClr val="tx1"/>
                          </a:solidFill>
                        </a:rPr>
                        <a:t>0.0276</a:t>
                      </a:r>
                    </a:p>
                  </a:txBody>
                  <a:tcPr marL="84628" marR="60448" marT="60448" marB="120897">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623159622"/>
                  </a:ext>
                </a:extLst>
              </a:tr>
              <a:tr h="713290">
                <a:tc>
                  <a:txBody>
                    <a:bodyPr/>
                    <a:lstStyle/>
                    <a:p>
                      <a:r>
                        <a:rPr lang="en-US" sz="1600" cap="none" spc="0">
                          <a:solidFill>
                            <a:schemeClr val="tx1"/>
                          </a:solidFill>
                        </a:rPr>
                        <a:t>Conditional</a:t>
                      </a:r>
                      <a:r>
                        <a:rPr lang="en-US" sz="1600" cap="none" spc="0" baseline="0">
                          <a:solidFill>
                            <a:schemeClr val="tx1"/>
                          </a:solidFill>
                        </a:rPr>
                        <a:t> Mean Imputation</a:t>
                      </a:r>
                      <a:endParaRPr lang="en-US" sz="1600" cap="none" spc="0">
                        <a:solidFill>
                          <a:schemeClr val="tx1"/>
                        </a:solidFill>
                      </a:endParaRPr>
                    </a:p>
                  </a:txBody>
                  <a:tcPr marL="84628" marR="60448" marT="60448" marB="12089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1"/>
                          </a:solidFill>
                        </a:rPr>
                        <a:t>10000</a:t>
                      </a:r>
                    </a:p>
                    <a:p>
                      <a:pPr algn="ctr"/>
                      <a:endParaRPr lang="en-US" sz="1600" cap="none" spc="0">
                        <a:solidFill>
                          <a:schemeClr val="tx1"/>
                        </a:solidFill>
                      </a:endParaRPr>
                    </a:p>
                  </a:txBody>
                  <a:tcPr marL="84628" marR="60448" marT="60448" marB="12089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0.53</a:t>
                      </a:r>
                    </a:p>
                  </a:txBody>
                  <a:tcPr marL="84628" marR="60448" marT="60448" marB="12089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1.42</a:t>
                      </a:r>
                    </a:p>
                  </a:txBody>
                  <a:tcPr marL="84628" marR="60448" marT="60448" marB="12089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600" cap="none" spc="0">
                          <a:solidFill>
                            <a:schemeClr val="tx1"/>
                          </a:solidFill>
                        </a:rPr>
                        <a:t>0.0226</a:t>
                      </a:r>
                    </a:p>
                  </a:txBody>
                  <a:tcPr marL="84628" marR="60448" marT="60448" marB="12089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618508381"/>
                  </a:ext>
                </a:extLst>
              </a:tr>
              <a:tr h="471497">
                <a:tc>
                  <a:txBody>
                    <a:bodyPr/>
                    <a:lstStyle/>
                    <a:p>
                      <a:r>
                        <a:rPr lang="en-US" sz="1600" cap="none" spc="0">
                          <a:solidFill>
                            <a:schemeClr val="tx1"/>
                          </a:solidFill>
                        </a:rPr>
                        <a:t>Single Random Imputation</a:t>
                      </a:r>
                    </a:p>
                  </a:txBody>
                  <a:tcPr marL="84628" marR="60448" marT="60448" marB="120897">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600" cap="none" spc="0">
                          <a:solidFill>
                            <a:schemeClr val="tx1"/>
                          </a:solidFill>
                        </a:rPr>
                        <a:t>10000</a:t>
                      </a:r>
                    </a:p>
                  </a:txBody>
                  <a:tcPr marL="84628" marR="60448" marT="60448" marB="120897">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600" cap="none" spc="0">
                          <a:solidFill>
                            <a:schemeClr val="tx1"/>
                          </a:solidFill>
                        </a:rPr>
                        <a:t>0.41</a:t>
                      </a:r>
                    </a:p>
                  </a:txBody>
                  <a:tcPr marL="84628" marR="60448" marT="60448" marB="120897">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600" cap="none" spc="0">
                          <a:solidFill>
                            <a:schemeClr val="tx1"/>
                          </a:solidFill>
                        </a:rPr>
                        <a:t>0.833</a:t>
                      </a:r>
                    </a:p>
                  </a:txBody>
                  <a:tcPr marL="84628" marR="60448" marT="60448" marB="120897">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600" cap="none" spc="0">
                          <a:solidFill>
                            <a:schemeClr val="tx1"/>
                          </a:solidFill>
                        </a:rPr>
                        <a:t>0.0184</a:t>
                      </a:r>
                    </a:p>
                  </a:txBody>
                  <a:tcPr marL="84628" marR="60448" marT="60448" marB="12089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35043209"/>
                  </a:ext>
                </a:extLst>
              </a:tr>
            </a:tbl>
          </a:graphicData>
        </a:graphic>
      </p:graphicFrame>
    </p:spTree>
    <p:extLst>
      <p:ext uri="{BB962C8B-B14F-4D97-AF65-F5344CB8AC3E}">
        <p14:creationId xmlns:p14="http://schemas.microsoft.com/office/powerpoint/2010/main" val="3795906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545" y="621792"/>
            <a:ext cx="5181503" cy="5504688"/>
          </a:xfrm>
        </p:spPr>
        <p:txBody>
          <a:bodyPr>
            <a:normAutofit/>
          </a:bodyPr>
          <a:lstStyle/>
          <a:p>
            <a:r>
              <a:rPr lang="en-US" sz="4800"/>
              <a:t>Single Random Imputation</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9327E7C-C023-4ACD-AA51-C5D1D88E92B0}"/>
              </a:ext>
            </a:extLst>
          </p:cNvPr>
          <p:cNvGraphicFramePr>
            <a:graphicFrameLocks noGrp="1"/>
          </p:cNvGraphicFramePr>
          <p:nvPr>
            <p:ph idx="1"/>
            <p:extLst>
              <p:ext uri="{D42A27DB-BD31-4B8C-83A1-F6EECF244321}">
                <p14:modId xmlns:p14="http://schemas.microsoft.com/office/powerpoint/2010/main" val="3726651190"/>
              </p:ext>
            </p:extLst>
          </p:nvPr>
        </p:nvGraphicFramePr>
        <p:xfrm>
          <a:off x="5319328" y="72444"/>
          <a:ext cx="6344682" cy="642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382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7247" y="359932"/>
            <a:ext cx="5351120" cy="1454051"/>
          </a:xfrm>
        </p:spPr>
        <p:txBody>
          <a:bodyPr>
            <a:normAutofit/>
          </a:bodyPr>
          <a:lstStyle/>
          <a:p>
            <a:r>
              <a:rPr lang="en-US">
                <a:solidFill>
                  <a:srgbClr val="000000"/>
                </a:solidFill>
              </a:rPr>
              <a:t>Single Random Imputation</a:t>
            </a:r>
            <a:endParaRPr lang="en-US">
              <a:solidFill>
                <a:srgbClr val="000000"/>
              </a:solidFill>
              <a:cs typeface="Calibri Light"/>
            </a:endParaRPr>
          </a:p>
        </p:txBody>
      </p:sp>
      <p:sp>
        <p:nvSpPr>
          <p:cNvPr id="3" name="Content Placeholder 2"/>
          <p:cNvSpPr>
            <a:spLocks noGrp="1"/>
          </p:cNvSpPr>
          <p:nvPr>
            <p:ph idx="1"/>
          </p:nvPr>
        </p:nvSpPr>
        <p:spPr>
          <a:xfrm>
            <a:off x="804672" y="2421683"/>
            <a:ext cx="4765949" cy="3353476"/>
          </a:xfrm>
        </p:spPr>
        <p:txBody>
          <a:bodyPr vert="horz" lIns="91440" tIns="45720" rIns="91440" bIns="45720" rtlCol="0" anchor="t">
            <a:noAutofit/>
          </a:bodyPr>
          <a:lstStyle/>
          <a:p>
            <a:r>
              <a:rPr lang="en-US" sz="2400">
                <a:solidFill>
                  <a:srgbClr val="000000"/>
                </a:solidFill>
              </a:rPr>
              <a:t>Problem 1: Treat the imputed value like all the other observed values, even though we’re uncertain that it’s the correct value</a:t>
            </a:r>
            <a:endParaRPr lang="en-US" sz="2400">
              <a:solidFill>
                <a:srgbClr val="000000"/>
              </a:solidFill>
              <a:cs typeface="Calibri"/>
            </a:endParaRPr>
          </a:p>
          <a:p>
            <a:r>
              <a:rPr lang="en-US" sz="2400">
                <a:solidFill>
                  <a:srgbClr val="000000"/>
                </a:solidFill>
              </a:rPr>
              <a:t>Could solve this by doing the random imputation several times, creating several data sets, estimating the correlation between x and y for each imputed data set, averaging correlation across data sets.</a:t>
            </a:r>
            <a:endParaRPr lang="en-US" sz="2400">
              <a:solidFill>
                <a:srgbClr val="000000"/>
              </a:solidFill>
              <a:cs typeface="Calibri"/>
            </a:endParaRPr>
          </a:p>
          <a:p>
            <a:pPr marL="0" indent="0">
              <a:buNone/>
            </a:pPr>
            <a:endParaRPr lang="en-US" sz="1800">
              <a:solidFill>
                <a:srgbClr val="000000"/>
              </a:solidFill>
            </a:endParaRPr>
          </a:p>
        </p:txBody>
      </p:sp>
      <p:sp>
        <p:nvSpPr>
          <p:cNvPr id="22"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able 3"/>
          <p:cNvGraphicFramePr>
            <a:graphicFrameLocks noGrp="1"/>
          </p:cNvGraphicFramePr>
          <p:nvPr/>
        </p:nvGraphicFramePr>
        <p:xfrm>
          <a:off x="7708392" y="1993511"/>
          <a:ext cx="4142233" cy="3794524"/>
        </p:xfrm>
        <a:graphic>
          <a:graphicData uri="http://schemas.openxmlformats.org/drawingml/2006/table">
            <a:tbl>
              <a:tblPr firstRow="1" bandRow="1">
                <a:solidFill>
                  <a:schemeClr val="bg1"/>
                </a:solidFill>
              </a:tblPr>
              <a:tblGrid>
                <a:gridCol w="1526503">
                  <a:extLst>
                    <a:ext uri="{9D8B030D-6E8A-4147-A177-3AD203B41FA5}">
                      <a16:colId xmlns:a16="http://schemas.microsoft.com/office/drawing/2014/main" val="1364155276"/>
                    </a:ext>
                  </a:extLst>
                </a:gridCol>
                <a:gridCol w="1342161">
                  <a:extLst>
                    <a:ext uri="{9D8B030D-6E8A-4147-A177-3AD203B41FA5}">
                      <a16:colId xmlns:a16="http://schemas.microsoft.com/office/drawing/2014/main" val="3467476129"/>
                    </a:ext>
                  </a:extLst>
                </a:gridCol>
                <a:gridCol w="1273569">
                  <a:extLst>
                    <a:ext uri="{9D8B030D-6E8A-4147-A177-3AD203B41FA5}">
                      <a16:colId xmlns:a16="http://schemas.microsoft.com/office/drawing/2014/main" val="861551228"/>
                    </a:ext>
                  </a:extLst>
                </a:gridCol>
              </a:tblGrid>
              <a:tr h="872494">
                <a:tc>
                  <a:txBody>
                    <a:bodyPr/>
                    <a:lstStyle/>
                    <a:p>
                      <a:pPr fontAlgn="t"/>
                      <a:r>
                        <a:rPr lang="en-US" sz="1900" b="0" i="0" cap="none" spc="0">
                          <a:solidFill>
                            <a:schemeClr val="bg1"/>
                          </a:solidFill>
                          <a:effectLst/>
                          <a:latin typeface="Arial" panose="020B0604020202020204" pitchFamily="34" charset="0"/>
                        </a:rPr>
                        <a:t>Imputation</a:t>
                      </a:r>
                    </a:p>
                  </a:txBody>
                  <a:tcPr marL="160506" marR="90181" marT="123466" marB="123466"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a:txBody>
                    <a:bodyPr/>
                    <a:lstStyle/>
                    <a:p>
                      <a:pPr fontAlgn="t"/>
                      <a:r>
                        <a:rPr lang="en-US" sz="1900" b="0" i="0" cap="none" spc="0">
                          <a:solidFill>
                            <a:schemeClr val="bg1"/>
                          </a:solidFill>
                          <a:effectLst/>
                          <a:latin typeface="Arial" panose="020B0604020202020204" pitchFamily="34" charset="0"/>
                        </a:rPr>
                        <a:t>Beta Estimate</a:t>
                      </a:r>
                    </a:p>
                  </a:txBody>
                  <a:tcPr marL="160506" marR="90181" marT="123466" marB="12346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a:txBody>
                    <a:bodyPr/>
                    <a:lstStyle/>
                    <a:p>
                      <a:pPr fontAlgn="t"/>
                      <a:r>
                        <a:rPr lang="en-US" sz="1900" b="0" i="0" cap="none" spc="0">
                          <a:solidFill>
                            <a:schemeClr val="bg1"/>
                          </a:solidFill>
                          <a:effectLst/>
                          <a:latin typeface="Arial" panose="020B0604020202020204" pitchFamily="34" charset="0"/>
                        </a:rPr>
                        <a:t>StdErr</a:t>
                      </a:r>
                    </a:p>
                  </a:txBody>
                  <a:tcPr marL="160506" marR="90181" marT="123466" marB="123466"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extLst>
                  <a:ext uri="{0D108BD9-81ED-4DB2-BD59-A6C34878D82A}">
                    <a16:rowId xmlns:a16="http://schemas.microsoft.com/office/drawing/2014/main" val="2210464143"/>
                  </a:ext>
                </a:extLst>
              </a:tr>
              <a:tr h="584406">
                <a:tc>
                  <a:txBody>
                    <a:bodyPr/>
                    <a:lstStyle/>
                    <a:p>
                      <a:pPr fontAlgn="t"/>
                      <a:r>
                        <a:rPr lang="en-US" sz="1900" b="0" i="0" cap="none" spc="0">
                          <a:solidFill>
                            <a:schemeClr val="tx1"/>
                          </a:solidFill>
                          <a:effectLst/>
                          <a:latin typeface="Arial" panose="020B0604020202020204" pitchFamily="34" charset="0"/>
                        </a:rPr>
                        <a:t>1</a:t>
                      </a:r>
                    </a:p>
                  </a:txBody>
                  <a:tcPr marL="160506" marR="90181" marT="123466" marB="123466">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en-US" sz="1900" b="0" i="0" cap="none" spc="0">
                          <a:solidFill>
                            <a:schemeClr val="tx1"/>
                          </a:solidFill>
                          <a:effectLst/>
                          <a:latin typeface="Arial" panose="020B0604020202020204" pitchFamily="34" charset="0"/>
                        </a:rPr>
                        <a:t>0.83257</a:t>
                      </a:r>
                    </a:p>
                  </a:txBody>
                  <a:tcPr marL="160506" marR="90181" marT="123466" marB="123466">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en-US" sz="1900" b="0" i="0" cap="none" spc="0">
                          <a:solidFill>
                            <a:schemeClr val="tx1"/>
                          </a:solidFill>
                          <a:effectLst/>
                          <a:latin typeface="Arial" panose="020B0604020202020204" pitchFamily="34" charset="0"/>
                        </a:rPr>
                        <a:t>0.01841</a:t>
                      </a:r>
                    </a:p>
                  </a:txBody>
                  <a:tcPr marL="160506" marR="90181" marT="123466" marB="1234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671526318"/>
                  </a:ext>
                </a:extLst>
              </a:tr>
              <a:tr h="584406">
                <a:tc>
                  <a:txBody>
                    <a:bodyPr/>
                    <a:lstStyle/>
                    <a:p>
                      <a:pPr fontAlgn="t"/>
                      <a:r>
                        <a:rPr lang="en-US" sz="1900" b="0" i="0" cap="none" spc="0">
                          <a:solidFill>
                            <a:schemeClr val="tx1"/>
                          </a:solidFill>
                          <a:effectLst/>
                          <a:latin typeface="Arial" panose="020B0604020202020204" pitchFamily="34" charset="0"/>
                        </a:rPr>
                        <a:t>2</a:t>
                      </a:r>
                    </a:p>
                  </a:txBody>
                  <a:tcPr marL="160506" marR="90181" marT="123466" marB="123466">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fontAlgn="t"/>
                      <a:r>
                        <a:rPr lang="en-US" sz="1900" b="0" i="0" cap="none" spc="0">
                          <a:solidFill>
                            <a:schemeClr val="tx1"/>
                          </a:solidFill>
                          <a:effectLst/>
                          <a:latin typeface="Arial" panose="020B0604020202020204" pitchFamily="34" charset="0"/>
                        </a:rPr>
                        <a:t>0.81820</a:t>
                      </a:r>
                    </a:p>
                  </a:txBody>
                  <a:tcPr marL="160506" marR="90181" marT="123466" marB="123466">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fontAlgn="t"/>
                      <a:r>
                        <a:rPr lang="en-US" sz="1900" b="0" i="0" cap="none" spc="0">
                          <a:solidFill>
                            <a:schemeClr val="tx1"/>
                          </a:solidFill>
                          <a:effectLst/>
                          <a:latin typeface="Arial" panose="020B0604020202020204" pitchFamily="34" charset="0"/>
                        </a:rPr>
                        <a:t>0.01874</a:t>
                      </a:r>
                    </a:p>
                  </a:txBody>
                  <a:tcPr marL="160506" marR="90181" marT="123466" marB="1234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3468113462"/>
                  </a:ext>
                </a:extLst>
              </a:tr>
              <a:tr h="584406">
                <a:tc>
                  <a:txBody>
                    <a:bodyPr/>
                    <a:lstStyle/>
                    <a:p>
                      <a:pPr fontAlgn="t"/>
                      <a:r>
                        <a:rPr lang="en-US" sz="1900" b="0" i="0" cap="none" spc="0">
                          <a:solidFill>
                            <a:schemeClr val="tx1"/>
                          </a:solidFill>
                          <a:effectLst/>
                          <a:latin typeface="Arial" panose="020B0604020202020204" pitchFamily="34" charset="0"/>
                        </a:rPr>
                        <a:t>3</a:t>
                      </a:r>
                    </a:p>
                  </a:txBody>
                  <a:tcPr marL="160506" marR="90181" marT="123466" marB="123466">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en-US" sz="1900" b="0" i="0" cap="none" spc="0">
                          <a:solidFill>
                            <a:schemeClr val="tx1"/>
                          </a:solidFill>
                          <a:effectLst/>
                          <a:latin typeface="Arial" panose="020B0604020202020204" pitchFamily="34" charset="0"/>
                        </a:rPr>
                        <a:t>0.81369</a:t>
                      </a:r>
                    </a:p>
                  </a:txBody>
                  <a:tcPr marL="160506" marR="90181" marT="123466" marB="123466">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en-US" sz="1900" b="0" i="0" cap="none" spc="0">
                          <a:solidFill>
                            <a:schemeClr val="tx1"/>
                          </a:solidFill>
                          <a:effectLst/>
                          <a:latin typeface="Arial" panose="020B0604020202020204" pitchFamily="34" charset="0"/>
                        </a:rPr>
                        <a:t>0.01870</a:t>
                      </a:r>
                    </a:p>
                  </a:txBody>
                  <a:tcPr marL="160506" marR="90181" marT="123466" marB="1234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038177126"/>
                  </a:ext>
                </a:extLst>
              </a:tr>
              <a:tr h="584406">
                <a:tc>
                  <a:txBody>
                    <a:bodyPr/>
                    <a:lstStyle/>
                    <a:p>
                      <a:pPr fontAlgn="t"/>
                      <a:r>
                        <a:rPr lang="en-US" sz="1900" b="0" i="0" cap="none" spc="0">
                          <a:solidFill>
                            <a:schemeClr val="tx1"/>
                          </a:solidFill>
                          <a:effectLst/>
                          <a:latin typeface="Arial" panose="020B0604020202020204" pitchFamily="34" charset="0"/>
                        </a:rPr>
                        <a:t>4</a:t>
                      </a:r>
                    </a:p>
                  </a:txBody>
                  <a:tcPr marL="160506" marR="90181" marT="123466" marB="123466">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fontAlgn="t"/>
                      <a:r>
                        <a:rPr lang="en-US" sz="1900" b="0" i="0" cap="none" spc="0">
                          <a:solidFill>
                            <a:schemeClr val="tx1"/>
                          </a:solidFill>
                          <a:effectLst/>
                          <a:latin typeface="Arial" panose="020B0604020202020204" pitchFamily="34" charset="0"/>
                        </a:rPr>
                        <a:t>0.80429</a:t>
                      </a:r>
                    </a:p>
                  </a:txBody>
                  <a:tcPr marL="160506" marR="90181" marT="123466" marB="123466">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fontAlgn="t"/>
                      <a:r>
                        <a:rPr lang="en-US" sz="1900" b="0" i="0" cap="none" spc="0">
                          <a:solidFill>
                            <a:schemeClr val="tx1"/>
                          </a:solidFill>
                          <a:effectLst/>
                          <a:latin typeface="Arial" panose="020B0604020202020204" pitchFamily="34" charset="0"/>
                        </a:rPr>
                        <a:t>0.01857</a:t>
                      </a:r>
                    </a:p>
                  </a:txBody>
                  <a:tcPr marL="160506" marR="90181" marT="123466" marB="1234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927534343"/>
                  </a:ext>
                </a:extLst>
              </a:tr>
              <a:tr h="584406">
                <a:tc>
                  <a:txBody>
                    <a:bodyPr/>
                    <a:lstStyle/>
                    <a:p>
                      <a:pPr fontAlgn="t"/>
                      <a:r>
                        <a:rPr lang="en-US" sz="1900" b="0" i="0" cap="none" spc="0">
                          <a:solidFill>
                            <a:schemeClr val="tx1"/>
                          </a:solidFill>
                          <a:effectLst/>
                          <a:latin typeface="Arial" panose="020B0604020202020204" pitchFamily="34" charset="0"/>
                        </a:rPr>
                        <a:t>5</a:t>
                      </a:r>
                    </a:p>
                  </a:txBody>
                  <a:tcPr marL="160506" marR="90181" marT="123466" marB="123466">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fontAlgn="t"/>
                      <a:r>
                        <a:rPr lang="en-US" sz="1900" b="0" i="0" cap="none" spc="0">
                          <a:solidFill>
                            <a:schemeClr val="tx1"/>
                          </a:solidFill>
                          <a:effectLst/>
                          <a:latin typeface="Arial" panose="020B0604020202020204" pitchFamily="34" charset="0"/>
                        </a:rPr>
                        <a:t>0.82453</a:t>
                      </a:r>
                    </a:p>
                  </a:txBody>
                  <a:tcPr marL="160506" marR="90181" marT="123466" marB="123466">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fontAlgn="t"/>
                      <a:r>
                        <a:rPr lang="en-US" sz="1900" b="0" i="0" cap="none" spc="0">
                          <a:solidFill>
                            <a:schemeClr val="tx1"/>
                          </a:solidFill>
                          <a:effectLst/>
                          <a:latin typeface="Arial" panose="020B0604020202020204" pitchFamily="34" charset="0"/>
                        </a:rPr>
                        <a:t>0.01868</a:t>
                      </a:r>
                    </a:p>
                  </a:txBody>
                  <a:tcPr marL="160506" marR="90181" marT="123466" marB="1234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2998971269"/>
                  </a:ext>
                </a:extLst>
              </a:tr>
            </a:tbl>
          </a:graphicData>
        </a:graphic>
      </p:graphicFrame>
    </p:spTree>
    <p:extLst>
      <p:ext uri="{BB962C8B-B14F-4D97-AF65-F5344CB8AC3E}">
        <p14:creationId xmlns:p14="http://schemas.microsoft.com/office/powerpoint/2010/main" val="34229994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33495" y="3433763"/>
            <a:ext cx="3197013" cy="2743200"/>
          </a:xfrm>
        </p:spPr>
        <p:txBody>
          <a:bodyPr anchor="t">
            <a:normAutofit/>
          </a:bodyPr>
          <a:lstStyle/>
          <a:p>
            <a:pPr algn="ctr" eaLnBrk="1" hangingPunct="1"/>
            <a:r>
              <a:rPr lang="en-US" altLang="en-US" sz="4800"/>
              <a:t>Multiple Imputation</a:t>
            </a:r>
          </a:p>
        </p:txBody>
      </p:sp>
      <p:sp>
        <p:nvSpPr>
          <p:cNvPr id="75" name="Rectangle 74">
            <a:extLst>
              <a:ext uri="{FF2B5EF4-FFF2-40B4-BE49-F238E27FC236}">
                <a16:creationId xmlns:a16="http://schemas.microsoft.com/office/drawing/2014/main" id="{BE0C1D5B-DAD5-442B-92B7-5C2B7397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2" name="Graphic 71" descr="Table">
            <a:extLst>
              <a:ext uri="{FF2B5EF4-FFF2-40B4-BE49-F238E27FC236}">
                <a16:creationId xmlns:a16="http://schemas.microsoft.com/office/drawing/2014/main" id="{AB87AFD4-5E40-4AF0-9F88-7F5062EA52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2030528"/>
            <a:ext cx="914400" cy="914400"/>
          </a:xfrm>
          <a:prstGeom prst="rect">
            <a:avLst/>
          </a:prstGeom>
        </p:spPr>
      </p:pic>
      <p:sp>
        <p:nvSpPr>
          <p:cNvPr id="90115" name="Rectangle 3"/>
          <p:cNvSpPr>
            <a:spLocks noGrp="1" noChangeArrowheads="1"/>
          </p:cNvSpPr>
          <p:nvPr>
            <p:ph idx="1"/>
          </p:nvPr>
        </p:nvSpPr>
        <p:spPr>
          <a:xfrm>
            <a:off x="4064000" y="643467"/>
            <a:ext cx="7289799" cy="5533496"/>
          </a:xfrm>
        </p:spPr>
        <p:txBody>
          <a:bodyPr anchor="ctr">
            <a:normAutofit/>
          </a:bodyPr>
          <a:lstStyle/>
          <a:p>
            <a:pPr eaLnBrk="1" hangingPunct="1"/>
            <a:r>
              <a:rPr lang="en-US" altLang="en-US" sz="3600" dirty="0">
                <a:cs typeface="Arial"/>
              </a:rPr>
              <a:t>Multiple imputation – generate multiple imputed data sets, analyze each set individually and combine results over datasets</a:t>
            </a:r>
          </a:p>
          <a:p>
            <a:pPr lvl="1" eaLnBrk="1" hangingPunct="1"/>
            <a:r>
              <a:rPr lang="en-US" sz="3200" dirty="0"/>
              <a:t>Imputations are not meant to be actual observations for that individual, but rather a statistically plausible set of values based on other information for that individual</a:t>
            </a:r>
            <a:endParaRPr lang="en-US" altLang="en-US" sz="3200">
              <a:cs typeface="Arial" panose="020B0604020202020204" pitchFamily="34" charset="0"/>
            </a:endParaRPr>
          </a:p>
          <a:p>
            <a:pPr eaLnBrk="1" hangingPunct="1"/>
            <a:r>
              <a:rPr lang="en-US" altLang="en-US" sz="3600" dirty="0">
                <a:cs typeface="Arial"/>
              </a:rPr>
              <a:t>Can be done under MAR and MNAR</a:t>
            </a:r>
          </a:p>
        </p:txBody>
      </p:sp>
      <p:sp>
        <p:nvSpPr>
          <p:cNvPr id="90116" name="Rectangle 3"/>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0EB6E821-BB29-4C0C-98C4-308EE3D99E38}" type="slidenum">
              <a:rPr lang="en-US" altLang="en-US" sz="1800">
                <a:latin typeface="Arial" panose="020B0604020202020204" pitchFamily="34" charset="0"/>
              </a:rPr>
              <a:pPr>
                <a:lnSpc>
                  <a:spcPct val="90000"/>
                </a:lnSpc>
                <a:spcBef>
                  <a:spcPct val="0"/>
                </a:spcBef>
                <a:spcAft>
                  <a:spcPts val="600"/>
                </a:spcAft>
                <a:buFontTx/>
                <a:buNone/>
              </a:pPr>
              <a:t>63</a:t>
            </a:fld>
            <a:endParaRPr lang="en-US" altLang="en-US" sz="1800">
              <a:latin typeface="Arial" panose="020B0604020202020204" pitchFamily="34" charset="0"/>
            </a:endParaRPr>
          </a:p>
        </p:txBody>
      </p:sp>
    </p:spTree>
    <p:extLst>
      <p:ext uri="{BB962C8B-B14F-4D97-AF65-F5344CB8AC3E}">
        <p14:creationId xmlns:p14="http://schemas.microsoft.com/office/powerpoint/2010/main" val="2986298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Multiple Imputation</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47308" y="591344"/>
                <a:ext cx="6906491" cy="5585619"/>
              </a:xfrm>
            </p:spPr>
            <p:txBody>
              <a:bodyPr anchor="ctr">
                <a:normAutofit/>
              </a:bodyPr>
              <a:lstStyle/>
              <a:p>
                <a:r>
                  <a:rPr lang="en-US" dirty="0"/>
                  <a:t>Average the beta coefficients: 0.81866</a:t>
                </a:r>
              </a:p>
              <a:p>
                <a:endParaRPr lang="en-US" dirty="0"/>
              </a:p>
              <a:p>
                <a:r>
                  <a:rPr lang="en-US" dirty="0"/>
                  <a:t>Standard error:</a:t>
                </a:r>
              </a:p>
              <a:p>
                <a:pPr lvl="1"/>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𝑆𝐸</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𝛽</m:t>
                            </m:r>
                          </m:e>
                        </m:acc>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𝑀</m:t>
                            </m:r>
                          </m:den>
                        </m:f>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𝑀</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𝑀</m:t>
                                </m:r>
                                <m:r>
                                  <a:rPr lang="en-US" b="0" i="1" smtClean="0">
                                    <a:latin typeface="Cambria Math" panose="02040503050406030204" pitchFamily="18" charset="0"/>
                                  </a:rPr>
                                  <m:t>−1</m:t>
                                </m:r>
                              </m:den>
                            </m:f>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sSup>
                                  <m:sSupPr>
                                    <m:ctrlPr>
                                      <a:rPr lang="en-US" b="0" i="1" smtClean="0">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𝑘</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r>
                                      <a:rPr lang="en-US" i="1">
                                        <a:latin typeface="Cambria Math" panose="02040503050406030204" pitchFamily="18" charset="0"/>
                                      </a:rPr>
                                      <m:t>)</m:t>
                                    </m:r>
                                  </m:e>
                                  <m:sup>
                                    <m:r>
                                      <a:rPr lang="en-US" b="0" i="1" smtClean="0">
                                        <a:latin typeface="Cambria Math" panose="02040503050406030204" pitchFamily="18" charset="0"/>
                                      </a:rPr>
                                      <m:t>2</m:t>
                                    </m:r>
                                  </m:sup>
                                </m:sSup>
                              </m:e>
                            </m:nary>
                          </m:e>
                        </m:nary>
                      </m:e>
                    </m:rad>
                  </m:oMath>
                </a14:m>
                <a:endParaRPr lang="en-US" b="0" i="1" dirty="0">
                  <a:latin typeface="Cambria Math" panose="02040503050406030204" pitchFamily="18" charset="0"/>
                </a:endParaRPr>
              </a:p>
              <a:p>
                <a:pPr lvl="2"/>
                <a:endParaRPr lang="en-US" i="1" dirty="0">
                  <a:latin typeface="Cambria Math" panose="02040503050406030204" pitchFamily="18" charset="0"/>
                </a:endParaRPr>
              </a:p>
              <a:p>
                <a:pPr marL="914400" lvl="2" indent="0">
                  <a:buNone/>
                </a:pPr>
                <a:r>
                  <a:rPr lang="en-US" b="0" i="1" dirty="0">
                    <a:latin typeface="Cambria Math" panose="02040503050406030204" pitchFamily="18" charset="0"/>
                  </a:rPr>
                  <a:t>= 0.022</a:t>
                </a:r>
              </a:p>
              <a:p>
                <a:pPr lvl="1"/>
                <a:endParaRPr lang="en-US" i="1" dirty="0">
                  <a:latin typeface="Cambria Math" panose="02040503050406030204" pitchFamily="18" charset="0"/>
                </a:endParaRPr>
              </a:p>
              <a:p>
                <a:pPr marL="457200" lvl="1" indent="0">
                  <a:buNone/>
                </a:pPr>
                <a:endParaRPr lang="en-US" i="1" dirty="0">
                  <a:latin typeface="Cambria Math" panose="02040503050406030204" pitchFamily="18" charset="0"/>
                </a:endParaRPr>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47308" y="591344"/>
                <a:ext cx="6906491" cy="5585619"/>
              </a:xfrm>
              <a:blipFill>
                <a:blip r:embed="rId2"/>
                <a:stretch>
                  <a:fillRect l="-1590"/>
                </a:stretch>
              </a:blipFill>
            </p:spPr>
            <p:txBody>
              <a:bodyPr/>
              <a:lstStyle/>
              <a:p>
                <a:r>
                  <a:rPr lang="en-US">
                    <a:noFill/>
                  </a:rPr>
                  <a:t> </a:t>
                </a:r>
              </a:p>
            </p:txBody>
          </p:sp>
        </mc:Fallback>
      </mc:AlternateContent>
    </p:spTree>
    <p:extLst>
      <p:ext uri="{BB962C8B-B14F-4D97-AF65-F5344CB8AC3E}">
        <p14:creationId xmlns:p14="http://schemas.microsoft.com/office/powerpoint/2010/main" val="27527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545" y="621792"/>
            <a:ext cx="5181503" cy="5504688"/>
          </a:xfrm>
        </p:spPr>
        <p:txBody>
          <a:bodyPr>
            <a:normAutofit/>
          </a:bodyPr>
          <a:lstStyle/>
          <a:p>
            <a:r>
              <a:rPr lang="en-US" sz="4800"/>
              <a:t>Multiple Imputation</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72B58BB-0800-4BBC-89BB-01F0196E1D19}"/>
              </a:ext>
            </a:extLst>
          </p:cNvPr>
          <p:cNvGraphicFramePr>
            <a:graphicFrameLocks noGrp="1"/>
          </p:cNvGraphicFramePr>
          <p:nvPr>
            <p:ph idx="1"/>
            <p:extLst>
              <p:ext uri="{D42A27DB-BD31-4B8C-83A1-F6EECF244321}">
                <p14:modId xmlns:p14="http://schemas.microsoft.com/office/powerpoint/2010/main" val="394530810"/>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0304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1412489"/>
            <a:ext cx="2871095" cy="2127124"/>
          </a:xfrm>
        </p:spPr>
        <p:txBody>
          <a:bodyPr vert="horz" lIns="91440" tIns="45720" rIns="91440" bIns="45720" rtlCol="0" anchor="t">
            <a:normAutofit/>
          </a:bodyPr>
          <a:lstStyle/>
          <a:p>
            <a:r>
              <a:rPr lang="en-US" sz="3600" kern="1200">
                <a:solidFill>
                  <a:schemeClr val="bg1"/>
                </a:solidFill>
                <a:latin typeface="+mj-lt"/>
                <a:ea typeface="+mj-ea"/>
                <a:cs typeface="+mj-cs"/>
              </a:rPr>
              <a:t>Multiple Imputation: Data Augmentation </a:t>
            </a:r>
          </a:p>
        </p:txBody>
      </p:sp>
      <p:sp>
        <p:nvSpPr>
          <p:cNvPr id="3" name="Content Placeholder 2"/>
          <p:cNvSpPr>
            <a:spLocks noGrp="1"/>
          </p:cNvSpPr>
          <p:nvPr>
            <p:ph idx="1"/>
          </p:nvPr>
        </p:nvSpPr>
        <p:spPr>
          <a:xfrm>
            <a:off x="4419273" y="142490"/>
            <a:ext cx="6942822" cy="6567144"/>
          </a:xfrm>
        </p:spPr>
        <p:txBody>
          <a:bodyPr vert="horz" lIns="91440" tIns="45720" rIns="91440" bIns="45720" rtlCol="0" anchor="t">
            <a:noAutofit/>
          </a:bodyPr>
          <a:lstStyle/>
          <a:p>
            <a:pPr marL="0" indent="0">
              <a:buNone/>
            </a:pPr>
            <a:r>
              <a:rPr lang="en-US" sz="1800" dirty="0"/>
              <a:t>MVN model</a:t>
            </a:r>
            <a:endParaRPr lang="en-US" sz="1800" dirty="0">
              <a:cs typeface="Calibri"/>
            </a:endParaRPr>
          </a:p>
          <a:p>
            <a:r>
              <a:rPr lang="en-US" sz="1800" dirty="0"/>
              <a:t>Step 1: Choose a set of variables for analysis – includes variables (with and without missing) that will be used in analysis of interest. Also should include auxiliary variables (i.e., variables strongly correlated with variables that have missing or associated with probability of missing data). Where you can, transform variables to achieve approximate normality.</a:t>
            </a:r>
            <a:endParaRPr lang="en-US" sz="1800" dirty="0">
              <a:cs typeface="Calibri"/>
            </a:endParaRPr>
          </a:p>
          <a:p>
            <a:r>
              <a:rPr lang="en-US" sz="1800" dirty="0"/>
              <a:t>Step 2: Get starting values (for MVN these are means and covariances).  Could come from complete case analysis or from maximum likelihood (e.g., EM algorithm).</a:t>
            </a:r>
            <a:endParaRPr lang="en-US" sz="1800" dirty="0">
              <a:cs typeface="Calibri"/>
            </a:endParaRPr>
          </a:p>
          <a:p>
            <a:r>
              <a:rPr lang="en-US" sz="1800" dirty="0"/>
              <a:t>Step 3: Use the current values of the means and covariances to obtain estimates of regression coefficients for equations of each variable with missing data on all observed variables.</a:t>
            </a:r>
            <a:endParaRPr lang="en-US" sz="1800" dirty="0">
              <a:cs typeface="Calibri"/>
            </a:endParaRPr>
          </a:p>
          <a:p>
            <a:r>
              <a:rPr lang="en-US" sz="1800" dirty="0"/>
              <a:t>Step 4: Use regression estimates to generate predicted values for all missing values adding a random draw from the residual normal distribution for that variable.</a:t>
            </a:r>
            <a:endParaRPr lang="en-US" sz="1800" dirty="0">
              <a:cs typeface="Calibri"/>
            </a:endParaRPr>
          </a:p>
          <a:p>
            <a:r>
              <a:rPr lang="en-US" sz="1800" dirty="0"/>
              <a:t>Step 5: Use completed data set to recalculate means and covariances .</a:t>
            </a:r>
            <a:endParaRPr lang="en-US" sz="1800" dirty="0">
              <a:cs typeface="Calibri"/>
            </a:endParaRPr>
          </a:p>
          <a:p>
            <a:r>
              <a:rPr lang="en-US" sz="1800" dirty="0"/>
              <a:t>Step 6: Based on newly calculated means and covariances, make a random draw from their posterior distribution.</a:t>
            </a:r>
            <a:endParaRPr lang="en-US" sz="1800" dirty="0">
              <a:cs typeface="Calibri"/>
            </a:endParaRPr>
          </a:p>
          <a:p>
            <a:r>
              <a:rPr lang="en-US" sz="1800" dirty="0"/>
              <a:t>Step 7: Using randomly drawn means and covariances, go back to step 3 and continue cycling through to convergence. Once convergence obtained use the imputations on the final iteration as a complete data set.</a:t>
            </a:r>
            <a:endParaRPr lang="en-US" sz="1800" dirty="0">
              <a:cs typeface="Calibri"/>
            </a:endParaRPr>
          </a:p>
          <a:p>
            <a:endParaRPr lang="en-US" sz="800" dirty="0"/>
          </a:p>
        </p:txBody>
      </p:sp>
      <p:sp>
        <p:nvSpPr>
          <p:cNvPr id="4" name="TextBox 3"/>
          <p:cNvSpPr txBox="1"/>
          <p:nvPr/>
        </p:nvSpPr>
        <p:spPr>
          <a:xfrm>
            <a:off x="1505000" y="6510210"/>
            <a:ext cx="2004592" cy="40026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100"/>
              <a:t>Allison. Missing Data. 2002.</a:t>
            </a:r>
            <a:endParaRPr lang="en-US" sz="1100">
              <a:cs typeface="Calibri"/>
            </a:endParaRPr>
          </a:p>
        </p:txBody>
      </p:sp>
    </p:spTree>
    <p:extLst>
      <p:ext uri="{BB962C8B-B14F-4D97-AF65-F5344CB8AC3E}">
        <p14:creationId xmlns:p14="http://schemas.microsoft.com/office/powerpoint/2010/main" val="2864334955"/>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What if unrealistic to assume MVN?</a:t>
            </a:r>
          </a:p>
        </p:txBody>
      </p:sp>
      <p:sp>
        <p:nvSpPr>
          <p:cNvPr id="3" name="Content Placeholder 2"/>
          <p:cNvSpPr>
            <a:spLocks noGrp="1"/>
          </p:cNvSpPr>
          <p:nvPr>
            <p:ph idx="1"/>
          </p:nvPr>
        </p:nvSpPr>
        <p:spPr>
          <a:xfrm>
            <a:off x="5374759" y="273045"/>
            <a:ext cx="6638897" cy="6459018"/>
          </a:xfrm>
        </p:spPr>
        <p:txBody>
          <a:bodyPr vert="horz" lIns="91440" tIns="45720" rIns="91440" bIns="45720" rtlCol="0" anchor="ctr">
            <a:noAutofit/>
          </a:bodyPr>
          <a:lstStyle/>
          <a:p>
            <a:r>
              <a:rPr lang="en-US" sz="2000" dirty="0">
                <a:solidFill>
                  <a:schemeClr val="tx2"/>
                </a:solidFill>
              </a:rPr>
              <a:t>Sequential Generalized Regression Models</a:t>
            </a:r>
            <a:endParaRPr lang="en-US" sz="2000">
              <a:solidFill>
                <a:schemeClr val="tx2"/>
              </a:solidFill>
              <a:cs typeface="Calibri"/>
            </a:endParaRPr>
          </a:p>
          <a:p>
            <a:pPr lvl="1"/>
            <a:r>
              <a:rPr lang="en-US" sz="2000" dirty="0">
                <a:solidFill>
                  <a:schemeClr val="tx2"/>
                </a:solidFill>
              </a:rPr>
              <a:t>Instead of a single model assuming MVN, a separate regression model is used for each variable with missing data</a:t>
            </a:r>
            <a:endParaRPr lang="en-US" sz="2000">
              <a:solidFill>
                <a:schemeClr val="tx2"/>
              </a:solidFill>
              <a:cs typeface="Calibri"/>
            </a:endParaRPr>
          </a:p>
          <a:p>
            <a:pPr lvl="2"/>
            <a:r>
              <a:rPr lang="en-US" dirty="0">
                <a:solidFill>
                  <a:schemeClr val="tx2"/>
                </a:solidFill>
              </a:rPr>
              <a:t>Start with variable with least missing (Y1), regress on fully observed (X) generate imputation for Y1</a:t>
            </a:r>
            <a:endParaRPr lang="en-US">
              <a:solidFill>
                <a:schemeClr val="tx2"/>
              </a:solidFill>
              <a:cs typeface="Calibri"/>
            </a:endParaRPr>
          </a:p>
          <a:p>
            <a:pPr lvl="2"/>
            <a:r>
              <a:rPr lang="en-US" dirty="0">
                <a:solidFill>
                  <a:schemeClr val="tx2"/>
                </a:solidFill>
              </a:rPr>
              <a:t>Then go to variable with next least amount of missing (Y2), regress on Y1 and X and generate imputation</a:t>
            </a:r>
            <a:endParaRPr lang="en-US">
              <a:solidFill>
                <a:schemeClr val="tx2"/>
              </a:solidFill>
              <a:cs typeface="Calibri"/>
            </a:endParaRPr>
          </a:p>
          <a:p>
            <a:pPr lvl="2"/>
            <a:r>
              <a:rPr lang="en-US" dirty="0">
                <a:solidFill>
                  <a:schemeClr val="tx2"/>
                </a:solidFill>
              </a:rPr>
              <a:t>Cycle through all variables, then repeat multiple rounds regressing each variable on all others until get stable imputations</a:t>
            </a:r>
            <a:endParaRPr lang="en-US">
              <a:solidFill>
                <a:schemeClr val="tx2"/>
              </a:solidFill>
              <a:cs typeface="Calibri"/>
            </a:endParaRPr>
          </a:p>
          <a:p>
            <a:pPr lvl="2"/>
            <a:r>
              <a:rPr lang="en-US" dirty="0">
                <a:solidFill>
                  <a:schemeClr val="tx2"/>
                </a:solidFill>
              </a:rPr>
              <a:t>These regressions can vary by dependent variable type</a:t>
            </a:r>
            <a:endParaRPr lang="en-US">
              <a:solidFill>
                <a:schemeClr val="tx2"/>
              </a:solidFill>
              <a:cs typeface="Calibri"/>
            </a:endParaRPr>
          </a:p>
          <a:p>
            <a:pPr lvl="3"/>
            <a:r>
              <a:rPr lang="en-US" sz="2000" dirty="0">
                <a:solidFill>
                  <a:schemeClr val="tx2"/>
                </a:solidFill>
              </a:rPr>
              <a:t>Linear, logistic, multinomial, </a:t>
            </a:r>
            <a:r>
              <a:rPr lang="en-US" sz="2000" err="1">
                <a:solidFill>
                  <a:schemeClr val="tx2"/>
                </a:solidFill>
              </a:rPr>
              <a:t>poisson</a:t>
            </a:r>
            <a:endParaRPr lang="en-US" sz="2000">
              <a:solidFill>
                <a:schemeClr val="tx2"/>
              </a:solidFill>
              <a:cs typeface="Calibri"/>
            </a:endParaRPr>
          </a:p>
          <a:p>
            <a:pPr lvl="1"/>
            <a:r>
              <a:rPr lang="en-US" sz="2000" dirty="0">
                <a:solidFill>
                  <a:schemeClr val="tx2"/>
                </a:solidFill>
              </a:rPr>
              <a:t>FCS – fully conditional specification</a:t>
            </a:r>
            <a:endParaRPr lang="en-US" sz="2000">
              <a:solidFill>
                <a:schemeClr val="tx2"/>
              </a:solidFill>
              <a:cs typeface="Calibri"/>
            </a:endParaRPr>
          </a:p>
          <a:p>
            <a:pPr lvl="1"/>
            <a:r>
              <a:rPr lang="en-US" sz="2000" dirty="0">
                <a:solidFill>
                  <a:schemeClr val="tx2"/>
                </a:solidFill>
              </a:rPr>
              <a:t>MICE – multiple imputation by chained equations</a:t>
            </a:r>
            <a:endParaRPr lang="en-US" sz="2000" dirty="0">
              <a:solidFill>
                <a:schemeClr val="tx2"/>
              </a:solidFill>
              <a:cs typeface="Calibri"/>
            </a:endParaRPr>
          </a:p>
        </p:txBody>
      </p:sp>
    </p:spTree>
    <p:extLst>
      <p:ext uri="{BB962C8B-B14F-4D97-AF65-F5344CB8AC3E}">
        <p14:creationId xmlns:p14="http://schemas.microsoft.com/office/powerpoint/2010/main" val="37636348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61768-3858-4B55-A983-E0B7B14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805" y="1345958"/>
            <a:ext cx="4193196" cy="4166085"/>
          </a:xfrm>
        </p:spPr>
        <p:txBody>
          <a:bodyPr>
            <a:normAutofit/>
          </a:bodyPr>
          <a:lstStyle/>
          <a:p>
            <a:r>
              <a:rPr lang="en-US" dirty="0"/>
              <a:t>Multiple Imputation: Role of Dependent Variable </a:t>
            </a:r>
          </a:p>
        </p:txBody>
      </p:sp>
      <p:grpSp>
        <p:nvGrpSpPr>
          <p:cNvPr id="15" name="Group 14">
            <a:extLst>
              <a:ext uri="{FF2B5EF4-FFF2-40B4-BE49-F238E27FC236}">
                <a16:creationId xmlns:a16="http://schemas.microsoft.com/office/drawing/2014/main" id="{AB70F8CE-E82E-416C-9783-C495D90B9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6" name="Rectangle 2">
              <a:extLst>
                <a:ext uri="{FF2B5EF4-FFF2-40B4-BE49-F238E27FC236}">
                  <a16:creationId xmlns:a16="http://schemas.microsoft.com/office/drawing/2014/main" id="{29A4BC2C-696B-4395-9400-045CDEEA3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260F70B9-87BD-4263-9F05-E90EA5889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2">
              <a:extLst>
                <a:ext uri="{FF2B5EF4-FFF2-40B4-BE49-F238E27FC236}">
                  <a16:creationId xmlns:a16="http://schemas.microsoft.com/office/drawing/2014/main" id="{032DDFCA-6EDF-4605-9349-8ED81B24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361BA33-8989-4034-B3B2-3353D81F1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0418FE74-A99A-4EFE-A5EF-293657165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3860D389-B4A1-4C8D-B729-1FBAAF93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94EE628D-5F81-4593-A546-FE5341A4F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F59FFE1-E919-4382-8B19-0F59E0CFD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C72A68C0-67B2-4059-B9FB-DAF2DE6C9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6E81708-DB09-4AC2-B02A-07394F8D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9EE3BA06-C343-456D-B024-9F730A332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6CD71060-F14E-4990-8698-52DFE9C7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88D6FF31-8CBC-4EA6-886D-2798CFA5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8331D18D-CADD-4888-99CB-C76BDBF9F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CA52436E-27FC-4F19-97F2-1E1ABAA8C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910BDE3-A3BE-43A9-9337-0B43549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B6EAAB17-E229-40D5-9D27-4FC5B49F6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EE364DC9-B9E3-4C68-B68C-ED16C8E58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3718762-3A1D-4B08-AA92-C57069D44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A0C820CF-BE9A-4275-84DC-80740E34E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11490484-3AE4-41A8-976F-26E4D489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D5969311-8D34-4F15-BE5D-95F0B6EDC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B64A2B04-A2CC-4FE5-B1FD-B16A84A3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095AA4F0-534F-4A74-AA86-6A9EC993D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51B81732-52BB-4062-8A4A-3C477855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DA5AAB2C-B32B-4587-8DC4-FE5585943E6B}"/>
              </a:ext>
            </a:extLst>
          </p:cNvPr>
          <p:cNvGraphicFramePr>
            <a:graphicFrameLocks noGrp="1"/>
          </p:cNvGraphicFramePr>
          <p:nvPr>
            <p:ph idx="1"/>
            <p:extLst>
              <p:ext uri="{D42A27DB-BD31-4B8C-83A1-F6EECF244321}">
                <p14:modId xmlns:p14="http://schemas.microsoft.com/office/powerpoint/2010/main" val="4179940546"/>
              </p:ext>
            </p:extLst>
          </p:nvPr>
        </p:nvGraphicFramePr>
        <p:xfrm>
          <a:off x="6227064" y="749808"/>
          <a:ext cx="5367528" cy="5358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2375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468" y="365125"/>
            <a:ext cx="9440332" cy="1325563"/>
          </a:xfrm>
        </p:spPr>
        <p:txBody>
          <a:bodyPr>
            <a:normAutofit/>
          </a:bodyPr>
          <a:lstStyle/>
          <a:p>
            <a:r>
              <a:rPr lang="en-US" sz="5000"/>
              <a:t>Multiple Imputation: Complications</a:t>
            </a:r>
          </a:p>
        </p:txBody>
      </p:sp>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tatistics">
            <a:extLst>
              <a:ext uri="{FF2B5EF4-FFF2-40B4-BE49-F238E27FC236}">
                <a16:creationId xmlns:a16="http://schemas.microsoft.com/office/drawing/2014/main" id="{D58CCF92-6BDA-4655-ABA0-9D3C2150260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p:cNvSpPr>
            <a:spLocks noGrp="1"/>
          </p:cNvSpPr>
          <p:nvPr>
            <p:ph idx="1"/>
          </p:nvPr>
        </p:nvSpPr>
        <p:spPr>
          <a:xfrm>
            <a:off x="838200" y="1825625"/>
            <a:ext cx="10515600" cy="4351338"/>
          </a:xfrm>
        </p:spPr>
        <p:txBody>
          <a:bodyPr>
            <a:normAutofit/>
          </a:bodyPr>
          <a:lstStyle/>
          <a:p>
            <a:r>
              <a:rPr lang="en-US" sz="1700"/>
              <a:t>Using multivariate normal for non-normal data</a:t>
            </a:r>
          </a:p>
          <a:p>
            <a:pPr lvl="1"/>
            <a:r>
              <a:rPr lang="en-US" sz="1700"/>
              <a:t>Not a big problem for variables with no missing data – not imputing anything for them</a:t>
            </a:r>
          </a:p>
          <a:p>
            <a:pPr lvl="1"/>
            <a:r>
              <a:rPr lang="en-US" sz="1700"/>
              <a:t>Also pretty good evidence that robust to violations of MVN for non-normal data with missing</a:t>
            </a:r>
          </a:p>
          <a:p>
            <a:pPr lvl="2"/>
            <a:r>
              <a:rPr lang="en-US" sz="1700"/>
              <a:t>NOTE: If the dependent variable is non-normal should use a different imputation strategy (we’ll discuss later)</a:t>
            </a:r>
          </a:p>
          <a:p>
            <a:pPr lvl="1"/>
            <a:r>
              <a:rPr lang="en-US" sz="1700"/>
              <a:t>Consider transformations prior to imputation– log, logit etc. </a:t>
            </a:r>
          </a:p>
          <a:p>
            <a:pPr lvl="1"/>
            <a:r>
              <a:rPr lang="en-US" sz="1700"/>
              <a:t>Dummy variables for categorical</a:t>
            </a:r>
          </a:p>
          <a:p>
            <a:r>
              <a:rPr lang="en-US" sz="1700"/>
              <a:t>Non-</a:t>
            </a:r>
            <a:r>
              <a:rPr lang="en-US" sz="1700" err="1"/>
              <a:t>linearities</a:t>
            </a:r>
            <a:endParaRPr lang="en-US" sz="1700"/>
          </a:p>
          <a:p>
            <a:pPr lvl="1"/>
            <a:r>
              <a:rPr lang="en-US" sz="1700"/>
              <a:t>Interactions/polynomials – if you suspect an interaction in the analytic model, then need to have interaction in imputation</a:t>
            </a:r>
          </a:p>
        </p:txBody>
      </p:sp>
    </p:spTree>
    <p:extLst>
      <p:ext uri="{BB962C8B-B14F-4D97-AF65-F5344CB8AC3E}">
        <p14:creationId xmlns:p14="http://schemas.microsoft.com/office/powerpoint/2010/main" val="28126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9511" y="6317314"/>
            <a:ext cx="7340600" cy="446617"/>
          </a:xfrm>
          <a:prstGeom prst="rect">
            <a:avLst/>
          </a:prstGeom>
          <a:noFill/>
        </p:spPr>
        <p:txBody>
          <a:bodyPr wrap="square" lIns="91440" tIns="45720" rIns="91440" bIns="45720" rtlCol="0" anchor="t">
            <a:normAutofit/>
          </a:bodyPr>
          <a:lstStyle/>
          <a:p>
            <a:pPr>
              <a:lnSpc>
                <a:spcPct val="90000"/>
              </a:lnSpc>
              <a:spcAft>
                <a:spcPts val="600"/>
              </a:spcAft>
            </a:pPr>
            <a:r>
              <a:rPr lang="en-US" sz="1400" dirty="0"/>
              <a:t>Kenward and Carpenter. Missing Data in </a:t>
            </a:r>
            <a:r>
              <a:rPr lang="en-US" sz="1400" dirty="0" err="1"/>
              <a:t>Randomised</a:t>
            </a:r>
            <a:r>
              <a:rPr lang="en-US" sz="1400" dirty="0"/>
              <a:t> Trials: A Practical Guide</a:t>
            </a:r>
            <a:endParaRPr lang="en-US" sz="1400">
              <a:cs typeface="Calibri"/>
            </a:endParaRPr>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Missing Data</a:t>
            </a:r>
          </a:p>
        </p:txBody>
      </p:sp>
      <p:sp>
        <p:nvSpPr>
          <p:cNvPr id="3" name="Content Placeholder 2"/>
          <p:cNvSpPr>
            <a:spLocks noGrp="1"/>
          </p:cNvSpPr>
          <p:nvPr>
            <p:ph idx="1"/>
          </p:nvPr>
        </p:nvSpPr>
        <p:spPr>
          <a:xfrm>
            <a:off x="3986250" y="635000"/>
            <a:ext cx="7971537" cy="5707147"/>
          </a:xfrm>
        </p:spPr>
        <p:txBody>
          <a:bodyPr vert="horz" wrap="square" lIns="91440" tIns="45720" rIns="91440" bIns="45720" rtlCol="0" anchor="t">
            <a:noAutofit/>
          </a:bodyPr>
          <a:lstStyle/>
          <a:p>
            <a:r>
              <a:rPr lang="en-US" dirty="0"/>
              <a:t>With the variability in potential conclusions, it’s hard to believe that studies with a substantial amount of missing data are useful.</a:t>
            </a:r>
            <a:endParaRPr lang="en-US" dirty="0">
              <a:cs typeface="Calibri"/>
            </a:endParaRPr>
          </a:p>
          <a:p>
            <a:pPr lvl="1"/>
            <a:r>
              <a:rPr lang="en-US" sz="2800" dirty="0"/>
              <a:t>Whether or not can salvage depends on:</a:t>
            </a:r>
            <a:endParaRPr lang="en-US" sz="2800" dirty="0">
              <a:cs typeface="Calibri"/>
            </a:endParaRPr>
          </a:p>
          <a:p>
            <a:pPr lvl="2"/>
            <a:r>
              <a:rPr lang="en-US" sz="2800" dirty="0"/>
              <a:t>Extent to which we can identify a set of plausible reasons or mechanisms for the missingness</a:t>
            </a:r>
            <a:endParaRPr lang="en-US" sz="2800" dirty="0">
              <a:cs typeface="Calibri"/>
            </a:endParaRPr>
          </a:p>
          <a:p>
            <a:pPr lvl="2"/>
            <a:r>
              <a:rPr lang="en-US" sz="2800" dirty="0"/>
              <a:t>Degree to which conclusions are robust to the different mechanisms</a:t>
            </a:r>
            <a:endParaRPr lang="en-US" sz="2800" dirty="0">
              <a:cs typeface="Calibri"/>
            </a:endParaRPr>
          </a:p>
          <a:p>
            <a:pPr lvl="1"/>
            <a:r>
              <a:rPr lang="en-US" sz="2800" dirty="0"/>
              <a:t>Data or consensus opinion from experts may provide information on mechanisms – not definitive</a:t>
            </a:r>
            <a:endParaRPr lang="en-US" sz="2800" dirty="0">
              <a:cs typeface="Calibri"/>
            </a:endParaRPr>
          </a:p>
        </p:txBody>
      </p:sp>
      <p:sp>
        <p:nvSpPr>
          <p:cNvPr id="9" name="Slide Number Placeholder 8"/>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l">
              <a:spcAft>
                <a:spcPts val="600"/>
              </a:spcAft>
              <a:defRPr/>
            </a:pPr>
            <a:fld id="{BDCFB434-A54A-4936-ABE8-D98B7199F5DD}" type="slidenum">
              <a:rPr lang="en-US" smtClean="0"/>
              <a:pPr algn="l">
                <a:spcAft>
                  <a:spcPts val="600"/>
                </a:spcAft>
                <a:defRPr/>
              </a:pPr>
              <a:t>7</a:t>
            </a:fld>
            <a:endParaRPr lang="en-US"/>
          </a:p>
        </p:txBody>
      </p:sp>
    </p:spTree>
    <p:extLst>
      <p:ext uri="{BB962C8B-B14F-4D97-AF65-F5344CB8AC3E}">
        <p14:creationId xmlns:p14="http://schemas.microsoft.com/office/powerpoint/2010/main" val="20550292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96573" y="320675"/>
            <a:ext cx="11407487" cy="1325563"/>
          </a:xfrm>
        </p:spPr>
        <p:txBody>
          <a:bodyPr>
            <a:normAutofit/>
          </a:bodyPr>
          <a:lstStyle/>
          <a:p>
            <a:pPr eaLnBrk="1" hangingPunct="1"/>
            <a:r>
              <a:rPr lang="en-US" altLang="en-US" sz="5400"/>
              <a:t>Multiple Imputation</a:t>
            </a:r>
          </a:p>
        </p:txBody>
      </p:sp>
      <p:sp>
        <p:nvSpPr>
          <p:cNvPr id="74" name="Rectangle 73">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116" name="Rectangle 3"/>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0EB6E821-BB29-4C0C-98C4-308EE3D99E38}" type="slidenum">
              <a:rPr lang="en-US" altLang="en-US" sz="1800">
                <a:latin typeface="Arial" panose="020B0604020202020204" pitchFamily="34" charset="0"/>
              </a:rPr>
              <a:pPr>
                <a:lnSpc>
                  <a:spcPct val="90000"/>
                </a:lnSpc>
                <a:spcBef>
                  <a:spcPct val="0"/>
                </a:spcBef>
                <a:spcAft>
                  <a:spcPts val="600"/>
                </a:spcAft>
                <a:buFontTx/>
                <a:buNone/>
              </a:pPr>
              <a:t>70</a:t>
            </a:fld>
            <a:endParaRPr lang="en-US" altLang="en-US" sz="1800">
              <a:latin typeface="Arial" panose="020B0604020202020204" pitchFamily="34" charset="0"/>
            </a:endParaRPr>
          </a:p>
        </p:txBody>
      </p:sp>
      <p:graphicFrame>
        <p:nvGraphicFramePr>
          <p:cNvPr id="90118" name="Rectangle 3">
            <a:extLst>
              <a:ext uri="{FF2B5EF4-FFF2-40B4-BE49-F238E27FC236}">
                <a16:creationId xmlns:a16="http://schemas.microsoft.com/office/drawing/2014/main" id="{4EF483F7-6FA3-44DA-832D-D5BDFF1B578A}"/>
              </a:ext>
            </a:extLst>
          </p:cNvPr>
          <p:cNvGraphicFramePr>
            <a:graphicFrameLocks noGrp="1"/>
          </p:cNvGraphicFramePr>
          <p:nvPr>
            <p:ph idx="1"/>
            <p:extLst>
              <p:ext uri="{D42A27DB-BD31-4B8C-83A1-F6EECF244321}">
                <p14:modId xmlns:p14="http://schemas.microsoft.com/office/powerpoint/2010/main" val="1532827553"/>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88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75200" y="5600700"/>
            <a:ext cx="6769100" cy="584200"/>
          </a:xfrm>
          <a:prstGeom prst="rect">
            <a:avLst/>
          </a:prstGeom>
          <a:noFill/>
        </p:spPr>
        <p:txBody>
          <a:bodyPr wrap="square" rtlCol="0" anchor="t">
            <a:normAutofit/>
          </a:bodyPr>
          <a:lstStyle/>
          <a:p>
            <a:pPr>
              <a:lnSpc>
                <a:spcPct val="90000"/>
              </a:lnSpc>
              <a:spcAft>
                <a:spcPts val="600"/>
              </a:spcAft>
            </a:pPr>
            <a:r>
              <a:rPr lang="en-US" sz="1500"/>
              <a:t>Allison PD. Handling Missing Data by Maximum Likelihood.  SAS Global Forum 2012.</a:t>
            </a:r>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MI or ML Under MAR: Which to Use</a:t>
            </a:r>
          </a:p>
        </p:txBody>
      </p:sp>
      <p:sp>
        <p:nvSpPr>
          <p:cNvPr id="3" name="Content Placeholder 2"/>
          <p:cNvSpPr>
            <a:spLocks noGrp="1"/>
          </p:cNvSpPr>
          <p:nvPr>
            <p:ph idx="1"/>
          </p:nvPr>
        </p:nvSpPr>
        <p:spPr>
          <a:xfrm>
            <a:off x="4775200" y="635000"/>
            <a:ext cx="6769100" cy="4889500"/>
          </a:xfrm>
        </p:spPr>
        <p:txBody>
          <a:bodyPr wrap="square" anchor="t">
            <a:normAutofit/>
          </a:bodyPr>
          <a:lstStyle/>
          <a:p>
            <a:r>
              <a:rPr lang="en-US" sz="1800"/>
              <a:t>Scenario 1 - Regression Model with Missing Data on the Dependent Variable Only:</a:t>
            </a:r>
          </a:p>
          <a:p>
            <a:pPr lvl="1"/>
            <a:r>
              <a:rPr lang="en-US" sz="1800"/>
              <a:t>Complete case analysis is equivalent to ML</a:t>
            </a:r>
          </a:p>
          <a:p>
            <a:pPr lvl="1"/>
            <a:r>
              <a:rPr lang="en-US" sz="1800"/>
              <a:t>If have a good auxiliary variable could consider ML or MI</a:t>
            </a:r>
          </a:p>
          <a:p>
            <a:r>
              <a:rPr lang="en-US" sz="1800"/>
              <a:t>Scenario 2 – Missing Data on Independents Only</a:t>
            </a:r>
          </a:p>
          <a:p>
            <a:pPr lvl="1"/>
            <a:r>
              <a:rPr lang="en-US" sz="1800"/>
              <a:t>MI – can also incorporate auxiliary variables</a:t>
            </a:r>
          </a:p>
          <a:p>
            <a:pPr lvl="1"/>
            <a:r>
              <a:rPr lang="en-US" sz="1800"/>
              <a:t>ML with software that uses FIML (e.g. MPLUS)</a:t>
            </a:r>
          </a:p>
          <a:p>
            <a:r>
              <a:rPr lang="en-US" sz="1800"/>
              <a:t>Scenario 3 – Missing Data on Dependent and Independent</a:t>
            </a:r>
          </a:p>
          <a:p>
            <a:pPr lvl="1"/>
            <a:r>
              <a:rPr lang="en-US" sz="1800"/>
              <a:t>MI</a:t>
            </a:r>
          </a:p>
          <a:p>
            <a:pPr lvl="1"/>
            <a:r>
              <a:rPr lang="en-US" sz="1800"/>
              <a:t>ML with software that uses FIML (e.g. MPLUS)</a:t>
            </a:r>
          </a:p>
          <a:p>
            <a:r>
              <a:rPr lang="en-US" sz="1800"/>
              <a:t>Scenario 4 – Repeated Measures Regression with Missing Data on the Dependent Variable Only</a:t>
            </a:r>
          </a:p>
          <a:p>
            <a:pPr lvl="1"/>
            <a:r>
              <a:rPr lang="en-US" sz="1800"/>
              <a:t>ML - Mixed Model</a:t>
            </a:r>
          </a:p>
          <a:p>
            <a:pPr lvl="1"/>
            <a:r>
              <a:rPr lang="en-US" sz="1800"/>
              <a:t>If have a good auxiliary variable can incorporate into ML but could consider MI</a:t>
            </a:r>
          </a:p>
        </p:txBody>
      </p:sp>
    </p:spTree>
    <p:extLst>
      <p:ext uri="{BB962C8B-B14F-4D97-AF65-F5344CB8AC3E}">
        <p14:creationId xmlns:p14="http://schemas.microsoft.com/office/powerpoint/2010/main" val="7279054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3100">
                <a:solidFill>
                  <a:srgbClr val="FFFFFF"/>
                </a:solidFill>
              </a:rPr>
              <a:t>NRC Recommendations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sz="2000" b="1"/>
              <a:t>Recommendation 14: </a:t>
            </a:r>
            <a:r>
              <a:rPr lang="en-US" sz="2000" b="1" u="sng"/>
              <a:t>When substantial missing data are anticipated, auxiliary information should be collected that is believed to be associated with reasons for missing values and with the outcomes of interest</a:t>
            </a:r>
            <a:r>
              <a:rPr lang="en-US" sz="2000" b="1"/>
              <a:t>. This could improve the primary analysis through use of a more appropriate missing at random model or help to carry out sensitivity analyses to assess the impact of missing data on estimates of treatment differences. In addition, investigators should seriously consider following up all or a random sample of trial dropouts, who have not withdrawn consent, to ask them to indicate why they dropped out of the study, and, if they are willing, to collect outcome measurements from them.</a:t>
            </a:r>
          </a:p>
          <a:p>
            <a:pPr marL="0" indent="0">
              <a:buNone/>
            </a:pPr>
            <a:endParaRPr lang="en-US" sz="2000" b="1"/>
          </a:p>
          <a:p>
            <a:pPr marL="0" indent="0">
              <a:buNone/>
            </a:pPr>
            <a:r>
              <a:rPr lang="en-US" sz="2000" b="1"/>
              <a:t>Recommendation 15: </a:t>
            </a:r>
            <a:r>
              <a:rPr lang="en-US" sz="2000" b="1" u="sng"/>
              <a:t>Sensitivity analyses </a:t>
            </a:r>
            <a:r>
              <a:rPr lang="en-US" sz="2000" b="1"/>
              <a:t>should be part of the primary reporting of findings from clinical trials. Examining sensitivity to the assumptions about the missing data mechanism should be a mandatory component of reporting.</a:t>
            </a:r>
            <a:endParaRPr lang="en-US" sz="2000"/>
          </a:p>
        </p:txBody>
      </p:sp>
      <p:sp>
        <p:nvSpPr>
          <p:cNvPr id="4" name="Slide Number Placeholder 3"/>
          <p:cNvSpPr>
            <a:spLocks noGrp="1"/>
          </p:cNvSpPr>
          <p:nvPr>
            <p:ph type="sldNum" sz="quarter" idx="12"/>
          </p:nvPr>
        </p:nvSpPr>
        <p:spPr>
          <a:xfrm>
            <a:off x="9541564" y="6356350"/>
            <a:ext cx="1812235" cy="365125"/>
          </a:xfrm>
        </p:spPr>
        <p:txBody>
          <a:bodyPr>
            <a:normAutofit/>
          </a:bodyPr>
          <a:lstStyle/>
          <a:p>
            <a:pPr>
              <a:spcAft>
                <a:spcPts val="600"/>
              </a:spcAft>
              <a:defRPr/>
            </a:pPr>
            <a:fld id="{BDCFB434-A54A-4936-ABE8-D98B7199F5DD}" type="slidenum">
              <a:rPr lang="en-US" smtClean="0"/>
              <a:pPr>
                <a:spcAft>
                  <a:spcPts val="600"/>
                </a:spcAft>
                <a:defRPr/>
              </a:pPr>
              <a:t>72</a:t>
            </a:fld>
            <a:endParaRPr lang="en-US"/>
          </a:p>
        </p:txBody>
      </p:sp>
    </p:spTree>
    <p:extLst>
      <p:ext uri="{BB962C8B-B14F-4D97-AF65-F5344CB8AC3E}">
        <p14:creationId xmlns:p14="http://schemas.microsoft.com/office/powerpoint/2010/main" val="3405980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02A3-4CC6-0BD6-E4D3-F1C39DE443BD}"/>
              </a:ext>
            </a:extLst>
          </p:cNvPr>
          <p:cNvSpPr>
            <a:spLocks noGrp="1"/>
          </p:cNvSpPr>
          <p:nvPr>
            <p:ph type="title"/>
          </p:nvPr>
        </p:nvSpPr>
        <p:spPr/>
        <p:txBody>
          <a:bodyPr/>
          <a:lstStyle/>
          <a:p>
            <a:r>
              <a:rPr lang="en-US" dirty="0"/>
              <a:t>Example 2</a:t>
            </a:r>
          </a:p>
        </p:txBody>
      </p:sp>
      <p:sp>
        <p:nvSpPr>
          <p:cNvPr id="3" name="Content Placeholder 2">
            <a:extLst>
              <a:ext uri="{FF2B5EF4-FFF2-40B4-BE49-F238E27FC236}">
                <a16:creationId xmlns:a16="http://schemas.microsoft.com/office/drawing/2014/main" id="{E497C320-8C60-A76D-F864-D8AA1A2101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581256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A8B3-5D45-1489-188B-7EA83AB86B3F}"/>
              </a:ext>
            </a:extLst>
          </p:cNvPr>
          <p:cNvSpPr>
            <a:spLocks noGrp="1"/>
          </p:cNvSpPr>
          <p:nvPr>
            <p:ph type="title"/>
          </p:nvPr>
        </p:nvSpPr>
        <p:spPr/>
        <p:txBody>
          <a:bodyPr/>
          <a:lstStyle/>
          <a:p>
            <a:r>
              <a:rPr lang="en-US" dirty="0"/>
              <a:t>Example Write Up of Missing </a:t>
            </a:r>
            <a:r>
              <a:rPr lang="en-US"/>
              <a:t>Data Section</a:t>
            </a:r>
            <a:endParaRPr lang="en-US" dirty="0"/>
          </a:p>
        </p:txBody>
      </p:sp>
      <p:sp>
        <p:nvSpPr>
          <p:cNvPr id="3" name="Content Placeholder 2">
            <a:extLst>
              <a:ext uri="{FF2B5EF4-FFF2-40B4-BE49-F238E27FC236}">
                <a16:creationId xmlns:a16="http://schemas.microsoft.com/office/drawing/2014/main" id="{3CC3BBF7-C5F9-58B1-6E9F-23837FB0B789}"/>
              </a:ext>
            </a:extLst>
          </p:cNvPr>
          <p:cNvSpPr>
            <a:spLocks noGrp="1"/>
          </p:cNvSpPr>
          <p:nvPr>
            <p:ph idx="1"/>
          </p:nvPr>
        </p:nvSpPr>
        <p:spPr/>
        <p:txBody>
          <a:bodyPr>
            <a:normAutofit fontScale="92500" lnSpcReduction="20000"/>
          </a:bodyPr>
          <a:lstStyle/>
          <a:p>
            <a:pPr marL="0" indent="0">
              <a:buNone/>
            </a:pPr>
            <a:r>
              <a:rPr lang="en-US" dirty="0"/>
              <a:t>Timely data entry combined with quarterly missing data reports will trigger protocols for tracking and obtaining missing data. Despite these efforts, it is reasonable to assume missing data will occur. Therefore, our primary analysis technique (mixed models) is valid under an MAR assumption, which allows us to use all available longitudinal follow-up data in the model even if an individual is missing some follow-up time points and is a weaker assumption than missing completely at random (MCAR), which only allow use of all complete data.  We will evaluate the plausibility of this assumption by determining the extent of missing data, exploring the patterns of missing data, and identifying factors associated with missing data using logistic regression. We plan to assess the robustness of the results under a missing not at random (MNAR) assumption using pattern mixture models as a sensitivity analysis. We will also consider inverse probability weighting to account for missing data, if necessary. </a:t>
            </a:r>
          </a:p>
          <a:p>
            <a:pPr marL="0" indent="0">
              <a:buNone/>
            </a:pPr>
            <a:endParaRPr lang="en-US" dirty="0"/>
          </a:p>
        </p:txBody>
      </p:sp>
    </p:spTree>
    <p:extLst>
      <p:ext uri="{BB962C8B-B14F-4D97-AF65-F5344CB8AC3E}">
        <p14:creationId xmlns:p14="http://schemas.microsoft.com/office/powerpoint/2010/main" val="26109948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8009B31-EE3C-4DCE-88F0-EA3FE2AB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82D9556-7EB0-4226-B5CF-E48584DA6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17261" y="889461"/>
            <a:ext cx="3011208" cy="5138270"/>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itle 1"/>
          <p:cNvSpPr>
            <a:spLocks noGrp="1"/>
          </p:cNvSpPr>
          <p:nvPr>
            <p:ph type="title"/>
          </p:nvPr>
        </p:nvSpPr>
        <p:spPr>
          <a:xfrm>
            <a:off x="8153400" y="2503565"/>
            <a:ext cx="3619499" cy="1850872"/>
          </a:xfrm>
        </p:spPr>
        <p:txBody>
          <a:bodyPr>
            <a:normAutofit/>
          </a:bodyPr>
          <a:lstStyle/>
          <a:p>
            <a:r>
              <a:rPr lang="en-US" dirty="0"/>
              <a:t>Methods for MNAR</a:t>
            </a:r>
          </a:p>
        </p:txBody>
      </p:sp>
      <p:sp>
        <p:nvSpPr>
          <p:cNvPr id="3" name="Content Placeholder 2"/>
          <p:cNvSpPr>
            <a:spLocks noGrp="1"/>
          </p:cNvSpPr>
          <p:nvPr>
            <p:ph idx="1"/>
          </p:nvPr>
        </p:nvSpPr>
        <p:spPr>
          <a:xfrm>
            <a:off x="838201" y="740229"/>
            <a:ext cx="5669806" cy="5436734"/>
          </a:xfrm>
        </p:spPr>
        <p:txBody>
          <a:bodyPr anchor="ctr">
            <a:normAutofit/>
          </a:bodyPr>
          <a:lstStyle/>
          <a:p>
            <a:r>
              <a:rPr lang="en-US" sz="2000"/>
              <a:t>Selection Models – Focus on mechanism by which data become missing (i.e. selected for observation) -after taking account of all information about the missingness mechanism from the observed data, need to consider how missingness mechanism depends on unseen data</a:t>
            </a:r>
          </a:p>
          <a:p>
            <a:pPr lvl="1"/>
            <a:r>
              <a:rPr lang="en-US" sz="2000"/>
              <a:t>Pr(Y,R)=Pr(Y)Pr(R|Y)</a:t>
            </a:r>
          </a:p>
          <a:p>
            <a:pPr lvl="2"/>
            <a:r>
              <a:rPr lang="en-US" dirty="0"/>
              <a:t>Where R is a 0/1 indicator of missing</a:t>
            </a:r>
          </a:p>
          <a:p>
            <a:pPr lvl="1"/>
            <a:r>
              <a:rPr lang="en-US" sz="2000"/>
              <a:t>First consider how probability of missing data depends on observed variables.</a:t>
            </a:r>
          </a:p>
          <a:p>
            <a:pPr lvl="1"/>
            <a:r>
              <a:rPr lang="en-US" sz="2000"/>
              <a:t>Then further consider how probability of missing data might depend on the unseen measurement – eg. in asthma study those with lower FEV</a:t>
            </a:r>
            <a:r>
              <a:rPr lang="en-US" sz="2000" baseline="-25000"/>
              <a:t>1</a:t>
            </a:r>
            <a:r>
              <a:rPr lang="en-US" sz="2000"/>
              <a:t> may be less likely to be observed</a:t>
            </a:r>
          </a:p>
        </p:txBody>
      </p:sp>
      <p:sp>
        <p:nvSpPr>
          <p:cNvPr id="8" name="Slide Number Placeholder 7"/>
          <p:cNvSpPr>
            <a:spLocks noGrp="1"/>
          </p:cNvSpPr>
          <p:nvPr>
            <p:ph type="sldNum" sz="quarter" idx="12"/>
          </p:nvPr>
        </p:nvSpPr>
        <p:spPr>
          <a:xfrm>
            <a:off x="8610600" y="6356350"/>
            <a:ext cx="2743200" cy="365125"/>
          </a:xfrm>
        </p:spPr>
        <p:txBody>
          <a:bodyPr>
            <a:normAutofit/>
          </a:bodyPr>
          <a:lstStyle/>
          <a:p>
            <a:pPr>
              <a:spcAft>
                <a:spcPts val="600"/>
              </a:spcAft>
              <a:defRPr/>
            </a:pPr>
            <a:fld id="{BDCFB434-A54A-4936-ABE8-D98B7199F5DD}" type="slidenum">
              <a:rPr lang="en-US" smtClean="0"/>
              <a:pPr>
                <a:spcAft>
                  <a:spcPts val="600"/>
                </a:spcAft>
                <a:defRPr/>
              </a:pPr>
              <a:t>75</a:t>
            </a:fld>
            <a:endParaRPr lang="en-US"/>
          </a:p>
        </p:txBody>
      </p:sp>
    </p:spTree>
    <p:extLst>
      <p:ext uri="{BB962C8B-B14F-4D97-AF65-F5344CB8AC3E}">
        <p14:creationId xmlns:p14="http://schemas.microsoft.com/office/powerpoint/2010/main" val="2142604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Methods for MNAR</a:t>
            </a:r>
          </a:p>
        </p:txBody>
      </p:sp>
      <p:sp>
        <p:nvSpPr>
          <p:cNvPr id="3" name="Content Placeholder 2"/>
          <p:cNvSpPr>
            <a:spLocks noGrp="1"/>
          </p:cNvSpPr>
          <p:nvPr>
            <p:ph idx="1"/>
          </p:nvPr>
        </p:nvSpPr>
        <p:spPr>
          <a:xfrm>
            <a:off x="6172200" y="804672"/>
            <a:ext cx="5221224" cy="5230368"/>
          </a:xfrm>
        </p:spPr>
        <p:txBody>
          <a:bodyPr anchor="ctr">
            <a:normAutofit/>
          </a:bodyPr>
          <a:lstStyle/>
          <a:p>
            <a:r>
              <a:rPr lang="en-US" sz="1800">
                <a:solidFill>
                  <a:schemeClr val="tx2"/>
                </a:solidFill>
              </a:rPr>
              <a:t>Pattern Mixture Models – focuses on differences in the distribution of data for those with and without observed data (i.e. is the pattern of data the same in patients with and without missing data)</a:t>
            </a:r>
          </a:p>
          <a:p>
            <a:pPr lvl="1"/>
            <a:r>
              <a:rPr lang="en-US" sz="1800">
                <a:solidFill>
                  <a:schemeClr val="tx2"/>
                </a:solidFill>
              </a:rPr>
              <a:t>Pr(Y, R)=Pr(Y|R)Pr(R)</a:t>
            </a:r>
          </a:p>
          <a:p>
            <a:pPr lvl="2"/>
            <a:r>
              <a:rPr lang="en-US" sz="1800">
                <a:solidFill>
                  <a:schemeClr val="tx2"/>
                </a:solidFill>
              </a:rPr>
              <a:t>Where R is a 0/1 indicator of missing</a:t>
            </a:r>
          </a:p>
          <a:p>
            <a:pPr lvl="2"/>
            <a:r>
              <a:rPr lang="en-US" sz="1800">
                <a:solidFill>
                  <a:schemeClr val="tx2"/>
                </a:solidFill>
              </a:rPr>
              <a:t>Pr(Y|R=1)Pr(R=1) + Pr(Y|R=0)Pr(R=0) – mixture of dist for 2 patterns</a:t>
            </a:r>
          </a:p>
          <a:p>
            <a:pPr lvl="1"/>
            <a:r>
              <a:rPr lang="en-US" sz="1800">
                <a:solidFill>
                  <a:schemeClr val="tx2"/>
                </a:solidFill>
              </a:rPr>
              <a:t>Estimate treatment effects for those that do and do not have missing data (see MNAR example calc)</a:t>
            </a:r>
          </a:p>
          <a:p>
            <a:pPr lvl="1"/>
            <a:r>
              <a:rPr lang="en-US" sz="1800">
                <a:solidFill>
                  <a:schemeClr val="tx2"/>
                </a:solidFill>
              </a:rPr>
              <a:t>Average (mix) these estimates to get an overall estimate</a:t>
            </a:r>
          </a:p>
        </p:txBody>
      </p:sp>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defRPr/>
            </a:pPr>
            <a:fld id="{BDCFB434-A54A-4936-ABE8-D98B7199F5DD}" type="slidenum">
              <a:rPr lang="en-US" smtClean="0"/>
              <a:pPr>
                <a:spcAft>
                  <a:spcPts val="600"/>
                </a:spcAft>
                <a:defRPr/>
              </a:pPr>
              <a:t>76</a:t>
            </a:fld>
            <a:endParaRPr lang="en-US"/>
          </a:p>
        </p:txBody>
      </p:sp>
    </p:spTree>
    <p:extLst>
      <p:ext uri="{BB962C8B-B14F-4D97-AF65-F5344CB8AC3E}">
        <p14:creationId xmlns:p14="http://schemas.microsoft.com/office/powerpoint/2010/main" val="21481652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1209086"/>
            <a:ext cx="3876848" cy="4064925"/>
          </a:xfrm>
        </p:spPr>
        <p:txBody>
          <a:bodyPr anchor="ctr">
            <a:normAutofit/>
          </a:bodyPr>
          <a:lstStyle/>
          <a:p>
            <a:r>
              <a:rPr lang="en-US" sz="5000"/>
              <a:t>Pattern Mixture Models with Multiple Imputation</a:t>
            </a:r>
          </a:p>
        </p:txBody>
      </p:sp>
      <p:grpSp>
        <p:nvGrpSpPr>
          <p:cNvPr id="16" name="Group 15">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594360" y="73152"/>
            <a:chExt cx="1178966" cy="232963"/>
          </a:xfrm>
        </p:grpSpPr>
        <p:sp>
          <p:nvSpPr>
            <p:cNvPr id="17"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854440" y="6492240"/>
            <a:ext cx="2743200" cy="365125"/>
          </a:xfrm>
        </p:spPr>
        <p:txBody>
          <a:bodyPr>
            <a:normAutofit/>
          </a:bodyPr>
          <a:lstStyle/>
          <a:p>
            <a:pPr>
              <a:spcAft>
                <a:spcPts val="600"/>
              </a:spcAft>
              <a:defRPr/>
            </a:pPr>
            <a:fld id="{BDCFB434-A54A-4936-ABE8-D98B7199F5DD}" type="slidenum">
              <a:rPr lang="en-US">
                <a:solidFill>
                  <a:schemeClr val="bg1"/>
                </a:solidFill>
              </a:rPr>
              <a:pPr>
                <a:spcAft>
                  <a:spcPts val="600"/>
                </a:spcAft>
                <a:defRPr/>
              </a:pPr>
              <a:t>77</a:t>
            </a:fld>
            <a:endParaRPr lang="en-US">
              <a:solidFill>
                <a:schemeClr val="bg1"/>
              </a:solidFill>
            </a:endParaRPr>
          </a:p>
        </p:txBody>
      </p:sp>
      <p:graphicFrame>
        <p:nvGraphicFramePr>
          <p:cNvPr id="8" name="Content Placeholder 2">
            <a:extLst>
              <a:ext uri="{FF2B5EF4-FFF2-40B4-BE49-F238E27FC236}">
                <a16:creationId xmlns:a16="http://schemas.microsoft.com/office/drawing/2014/main" id="{A89ACEBD-F3FB-4828-B799-46F5D49C36FC}"/>
              </a:ext>
            </a:extLst>
          </p:cNvPr>
          <p:cNvGraphicFramePr>
            <a:graphicFrameLocks noGrp="1"/>
          </p:cNvGraphicFramePr>
          <p:nvPr>
            <p:ph idx="1"/>
            <p:extLst>
              <p:ext uri="{D42A27DB-BD31-4B8C-83A1-F6EECF244321}">
                <p14:modId xmlns:p14="http://schemas.microsoft.com/office/powerpoint/2010/main" val="1823828241"/>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9516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894A-4983-B01E-B43B-19AB80A65FDC}"/>
              </a:ext>
            </a:extLst>
          </p:cNvPr>
          <p:cNvSpPr>
            <a:spLocks noGrp="1"/>
          </p:cNvSpPr>
          <p:nvPr>
            <p:ph type="title"/>
          </p:nvPr>
        </p:nvSpPr>
        <p:spPr/>
        <p:txBody>
          <a:bodyPr/>
          <a:lstStyle/>
          <a:p>
            <a:r>
              <a:rPr lang="en-US"/>
              <a:t>Example in R code</a:t>
            </a:r>
          </a:p>
        </p:txBody>
      </p:sp>
      <p:sp>
        <p:nvSpPr>
          <p:cNvPr id="3" name="Content Placeholder 2">
            <a:extLst>
              <a:ext uri="{FF2B5EF4-FFF2-40B4-BE49-F238E27FC236}">
                <a16:creationId xmlns:a16="http://schemas.microsoft.com/office/drawing/2014/main" id="{0E6AA70A-A30D-23D9-9CDD-0EE53941457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193008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5526156" y="365125"/>
            <a:ext cx="5827643" cy="1433433"/>
          </a:xfrm>
        </p:spPr>
        <p:txBody>
          <a:bodyPr anchor="b">
            <a:normAutofit/>
          </a:bodyPr>
          <a:lstStyle/>
          <a:p>
            <a:r>
              <a:rPr lang="en-US" dirty="0"/>
              <a:t>Inverse Probability Weighting</a:t>
            </a:r>
          </a:p>
        </p:txBody>
      </p:sp>
      <p:pic>
        <p:nvPicPr>
          <p:cNvPr id="8" name="Graphic 7" descr="Venn Diagram">
            <a:extLst>
              <a:ext uri="{FF2B5EF4-FFF2-40B4-BE49-F238E27FC236}">
                <a16:creationId xmlns:a16="http://schemas.microsoft.com/office/drawing/2014/main" id="{2F14F302-CEF5-450A-8F43-310656E6F8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3717" y="2782956"/>
            <a:ext cx="3449030" cy="3449030"/>
          </a:xfrm>
          <a:prstGeom prst="rect">
            <a:avLst/>
          </a:prstGeom>
        </p:spPr>
      </p:pic>
      <p:sp>
        <p:nvSpPr>
          <p:cNvPr id="3" name="Content Placeholder 2"/>
          <p:cNvSpPr>
            <a:spLocks noGrp="1"/>
          </p:cNvSpPr>
          <p:nvPr>
            <p:ph idx="1"/>
          </p:nvPr>
        </p:nvSpPr>
        <p:spPr>
          <a:xfrm>
            <a:off x="5526156" y="2055813"/>
            <a:ext cx="5827644" cy="4121149"/>
          </a:xfrm>
        </p:spPr>
        <p:txBody>
          <a:bodyPr anchor="t">
            <a:normAutofit/>
          </a:bodyPr>
          <a:lstStyle/>
          <a:p>
            <a:r>
              <a:rPr lang="en-US" sz="2000"/>
              <a:t>Origins in sample survey research </a:t>
            </a:r>
          </a:p>
          <a:p>
            <a:r>
              <a:rPr lang="en-US" sz="2000"/>
              <a:t>Method:</a:t>
            </a:r>
          </a:p>
          <a:p>
            <a:pPr lvl="1"/>
            <a:r>
              <a:rPr lang="en-US" sz="2000"/>
              <a:t>Estimate probabilities of being observed based on baseline characteristics, treatment group</a:t>
            </a:r>
          </a:p>
          <a:p>
            <a:pPr lvl="1"/>
            <a:r>
              <a:rPr lang="en-US" sz="2000"/>
              <a:t>Weight completers in analyses by the inverse of the probability of having data – i.e. give higher weight in the analysis to those with a low probability of observation</a:t>
            </a:r>
          </a:p>
          <a:p>
            <a:r>
              <a:rPr lang="en-US" sz="2000"/>
              <a:t>Does not use all available data</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defRPr/>
            </a:pPr>
            <a:fld id="{BDCFB434-A54A-4936-ABE8-D98B7199F5DD}" type="slidenum">
              <a:rPr lang="en-US" smtClean="0"/>
              <a:pPr>
                <a:spcAft>
                  <a:spcPts val="600"/>
                </a:spcAft>
                <a:defRPr/>
              </a:pPr>
              <a:t>79</a:t>
            </a:fld>
            <a:endParaRPr lang="en-US"/>
          </a:p>
        </p:txBody>
      </p:sp>
    </p:spTree>
    <p:extLst>
      <p:ext uri="{BB962C8B-B14F-4D97-AF65-F5344CB8AC3E}">
        <p14:creationId xmlns:p14="http://schemas.microsoft.com/office/powerpoint/2010/main" val="147198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C867835-A917-4A2B-8424-3AFAF743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ctrTitle"/>
          </p:nvPr>
        </p:nvSpPr>
        <p:spPr>
          <a:xfrm>
            <a:off x="233762" y="1994263"/>
            <a:ext cx="5245292" cy="1939538"/>
          </a:xfrm>
        </p:spPr>
        <p:txBody>
          <a:bodyPr>
            <a:noAutofit/>
          </a:bodyPr>
          <a:lstStyle/>
          <a:p>
            <a:pPr algn="l"/>
            <a:r>
              <a:rPr lang="en-US" sz="5400" b="1" dirty="0"/>
              <a:t>In-class exercises on missing data</a:t>
            </a:r>
            <a:endParaRPr lang="en-US" sz="5400" b="1">
              <a:cs typeface="Calibri Light"/>
            </a:endParaRPr>
          </a:p>
        </p:txBody>
      </p:sp>
      <p:pic>
        <p:nvPicPr>
          <p:cNvPr id="15" name="Graphic 14" descr="Dictionary Remove">
            <a:extLst>
              <a:ext uri="{FF2B5EF4-FFF2-40B4-BE49-F238E27FC236}">
                <a16:creationId xmlns:a16="http://schemas.microsoft.com/office/drawing/2014/main" id="{F2F47C48-7D02-4376-9777-29363A66AF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82091" y="1243422"/>
            <a:ext cx="4371155" cy="4371155"/>
          </a:xfrm>
          <a:prstGeom prst="rect">
            <a:avLst/>
          </a:prstGeom>
        </p:spPr>
      </p:pic>
    </p:spTree>
    <p:extLst>
      <p:ext uri="{BB962C8B-B14F-4D97-AF65-F5344CB8AC3E}">
        <p14:creationId xmlns:p14="http://schemas.microsoft.com/office/powerpoint/2010/main" val="25345908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86018" name="Rectangle 1026"/>
          <p:cNvSpPr>
            <a:spLocks noGrp="1" noChangeArrowheads="1"/>
          </p:cNvSpPr>
          <p:nvPr>
            <p:ph type="title"/>
          </p:nvPr>
        </p:nvSpPr>
        <p:spPr>
          <a:xfrm>
            <a:off x="838200" y="838199"/>
            <a:ext cx="4191000" cy="5338763"/>
          </a:xfrm>
        </p:spPr>
        <p:txBody>
          <a:bodyPr>
            <a:normAutofit/>
          </a:bodyPr>
          <a:lstStyle/>
          <a:p>
            <a:pPr eaLnBrk="1" hangingPunct="1"/>
            <a:r>
              <a:rPr lang="en-US" altLang="en-US"/>
              <a:t>Sensible Analytical Approaches </a:t>
            </a:r>
            <a:br>
              <a:rPr lang="en-US" altLang="en-US"/>
            </a:br>
            <a:r>
              <a:rPr lang="en-US" altLang="en-US"/>
              <a:t>with Missing Data</a:t>
            </a:r>
          </a:p>
        </p:txBody>
      </p:sp>
      <p:sp>
        <p:nvSpPr>
          <p:cNvPr id="86019" name="Rectangle 1027"/>
          <p:cNvSpPr>
            <a:spLocks noGrp="1" noChangeArrowheads="1"/>
          </p:cNvSpPr>
          <p:nvPr>
            <p:ph idx="1"/>
          </p:nvPr>
        </p:nvSpPr>
        <p:spPr>
          <a:xfrm>
            <a:off x="5302332" y="838199"/>
            <a:ext cx="6051468" cy="5338763"/>
          </a:xfrm>
        </p:spPr>
        <p:txBody>
          <a:bodyPr anchor="ctr">
            <a:normAutofit/>
          </a:bodyPr>
          <a:lstStyle/>
          <a:p>
            <a:pPr marL="319088" indent="-319088"/>
            <a:r>
              <a:rPr lang="en-US" altLang="en-US" sz="2000"/>
              <a:t>Explore missing data – amount, patterns and relations to observed variables</a:t>
            </a:r>
          </a:p>
          <a:p>
            <a:pPr marL="319088" indent="-319088"/>
            <a:r>
              <a:rPr lang="en-US" altLang="en-US" sz="2000"/>
              <a:t>Use all available data assuming the missing data mechanism is ignorable with proviso if not ignorable then more complex methods will be required. </a:t>
            </a:r>
          </a:p>
          <a:p>
            <a:pPr marL="776288" lvl="1" indent="-319088"/>
            <a:r>
              <a:rPr lang="en-US" altLang="en-US" sz="2000" dirty="0"/>
              <a:t>Sensible MAR analysis - likelihood or MI methods  recommended accounting for covariates predictive of </a:t>
            </a:r>
            <a:r>
              <a:rPr lang="en-US" altLang="en-US" sz="2000"/>
              <a:t>missingness</a:t>
            </a:r>
            <a:r>
              <a:rPr lang="en-US" altLang="en-US" sz="2000" dirty="0"/>
              <a:t> </a:t>
            </a:r>
          </a:p>
          <a:p>
            <a:pPr marL="319088" indent="-319088"/>
            <a:r>
              <a:rPr lang="en-US" altLang="en-US" sz="2000"/>
              <a:t>Conduct sensible sensitivity analyses under MNAR</a:t>
            </a:r>
          </a:p>
        </p:txBody>
      </p:sp>
      <p:sp>
        <p:nvSpPr>
          <p:cNvPr id="86020" name="Rectangle 3"/>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92F50D87-2D8C-491D-BDCB-4AEF24E6638E}" type="slidenum">
              <a:rPr lang="en-US" altLang="en-US" sz="1800">
                <a:latin typeface="Arial" panose="020B0604020202020204" pitchFamily="34" charset="0"/>
              </a:rPr>
              <a:pPr>
                <a:lnSpc>
                  <a:spcPct val="90000"/>
                </a:lnSpc>
                <a:spcBef>
                  <a:spcPct val="0"/>
                </a:spcBef>
                <a:spcAft>
                  <a:spcPts val="600"/>
                </a:spcAft>
                <a:buFontTx/>
                <a:buNone/>
              </a:pPr>
              <a:t>80</a:t>
            </a:fld>
            <a:endParaRPr lang="en-US" altLang="en-US" sz="1800">
              <a:latin typeface="Arial" panose="020B0604020202020204" pitchFamily="34" charset="0"/>
            </a:endParaRPr>
          </a:p>
        </p:txBody>
      </p:sp>
    </p:spTree>
    <p:extLst>
      <p:ext uri="{BB962C8B-B14F-4D97-AF65-F5344CB8AC3E}">
        <p14:creationId xmlns:p14="http://schemas.microsoft.com/office/powerpoint/2010/main" val="5440734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2" name="Rectangle 2"/>
          <p:cNvSpPr>
            <a:spLocks noGrp="1" noChangeArrowheads="1"/>
          </p:cNvSpPr>
          <p:nvPr>
            <p:ph type="title"/>
          </p:nvPr>
        </p:nvSpPr>
        <p:spPr>
          <a:xfrm>
            <a:off x="6248400" y="365125"/>
            <a:ext cx="5105398" cy="1952744"/>
          </a:xfrm>
        </p:spPr>
        <p:txBody>
          <a:bodyPr>
            <a:normAutofit/>
          </a:bodyPr>
          <a:lstStyle/>
          <a:p>
            <a:pPr eaLnBrk="1" hangingPunct="1"/>
            <a:r>
              <a:rPr lang="en-US" altLang="en-US" sz="3700"/>
              <a:t>Generally Inappropriate Analytic Methods with Missing Data</a:t>
            </a:r>
          </a:p>
        </p:txBody>
      </p:sp>
      <p:sp>
        <p:nvSpPr>
          <p:cNvPr id="77" name="Freeform: Shape 76">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2" name="Graphic 71" descr="Close">
            <a:extLst>
              <a:ext uri="{FF2B5EF4-FFF2-40B4-BE49-F238E27FC236}">
                <a16:creationId xmlns:a16="http://schemas.microsoft.com/office/drawing/2014/main" id="{5E0D750D-6CA8-41FD-90A4-04C1DB2D02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134" y="1918107"/>
            <a:ext cx="3195204" cy="3195204"/>
          </a:xfrm>
          <a:prstGeom prst="rect">
            <a:avLst/>
          </a:prstGeom>
        </p:spPr>
      </p:pic>
      <p:sp>
        <p:nvSpPr>
          <p:cNvPr id="92163" name="Rectangle 3"/>
          <p:cNvSpPr>
            <a:spLocks noGrp="1" noChangeArrowheads="1"/>
          </p:cNvSpPr>
          <p:nvPr>
            <p:ph idx="1"/>
          </p:nvPr>
        </p:nvSpPr>
        <p:spPr>
          <a:xfrm>
            <a:off x="6248400" y="2497257"/>
            <a:ext cx="5105398" cy="3679705"/>
          </a:xfrm>
        </p:spPr>
        <p:txBody>
          <a:bodyPr>
            <a:normAutofit/>
          </a:bodyPr>
          <a:lstStyle/>
          <a:p>
            <a:pPr eaLnBrk="1" hangingPunct="1"/>
            <a:r>
              <a:rPr lang="en-US" altLang="en-US" sz="1700">
                <a:cs typeface="Arial" panose="020B0604020202020204" pitchFamily="34" charset="0"/>
              </a:rPr>
              <a:t>Complete case – excludes anyone with missing data</a:t>
            </a:r>
          </a:p>
          <a:p>
            <a:pPr lvl="1" eaLnBrk="1" hangingPunct="1">
              <a:buFont typeface="Courier New" panose="02070309020205020404" pitchFamily="49" charset="0"/>
              <a:buChar char="o"/>
            </a:pPr>
            <a:r>
              <a:rPr lang="en-US" altLang="en-US" sz="1700">
                <a:cs typeface="Arial" panose="020B0604020202020204" pitchFamily="34" charset="0"/>
              </a:rPr>
              <a:t>Assumes MCAR</a:t>
            </a:r>
          </a:p>
          <a:p>
            <a:pPr lvl="1" eaLnBrk="1" hangingPunct="1">
              <a:buFont typeface="Courier New" panose="02070309020205020404" pitchFamily="49" charset="0"/>
              <a:buChar char="o"/>
            </a:pPr>
            <a:r>
              <a:rPr lang="en-US" altLang="en-US" sz="1700">
                <a:cs typeface="Arial" panose="020B0604020202020204" pitchFamily="34" charset="0"/>
              </a:rPr>
              <a:t>Even if MCAR is true, it is inefficient – lower sample size and reduced power</a:t>
            </a:r>
          </a:p>
          <a:p>
            <a:pPr lvl="1" eaLnBrk="1" hangingPunct="1">
              <a:buFont typeface="Courier New" panose="02070309020205020404" pitchFamily="49" charset="0"/>
              <a:buChar char="o"/>
            </a:pPr>
            <a:r>
              <a:rPr lang="en-US" altLang="en-US" sz="1700">
                <a:cs typeface="Arial" panose="020B0604020202020204" pitchFamily="34" charset="0"/>
              </a:rPr>
              <a:t>Typical of many SAS procedures</a:t>
            </a:r>
          </a:p>
          <a:p>
            <a:pPr eaLnBrk="1" hangingPunct="1"/>
            <a:r>
              <a:rPr lang="en-US" altLang="en-US" sz="1700">
                <a:cs typeface="Arial" panose="020B0604020202020204" pitchFamily="34" charset="0"/>
              </a:rPr>
              <a:t>Single Imputation</a:t>
            </a:r>
          </a:p>
          <a:p>
            <a:pPr lvl="1" eaLnBrk="1" hangingPunct="1"/>
            <a:r>
              <a:rPr lang="en-US" altLang="en-US" sz="1700">
                <a:cs typeface="Arial" panose="020B0604020202020204" pitchFamily="34" charset="0"/>
              </a:rPr>
              <a:t>Unless satisfy very strong assumptions will be biased – LOCF, simple mean </a:t>
            </a:r>
          </a:p>
          <a:p>
            <a:pPr lvl="1" eaLnBrk="1" hangingPunct="1"/>
            <a:r>
              <a:rPr lang="en-US" altLang="en-US" sz="1700">
                <a:cs typeface="Arial" panose="020B0604020202020204" pitchFamily="34" charset="0"/>
              </a:rPr>
              <a:t>Underestimate variance leading to artificially low p-values</a:t>
            </a:r>
          </a:p>
          <a:p>
            <a:pPr lvl="2" eaLnBrk="1" hangingPunct="1"/>
            <a:r>
              <a:rPr lang="en-US" altLang="en-US" sz="1700">
                <a:cs typeface="Arial" panose="020B0604020202020204" pitchFamily="34" charset="0"/>
              </a:rPr>
              <a:t>LOCF are perfectly correlated and underestimate variance leading to artificially low p-values </a:t>
            </a:r>
          </a:p>
          <a:p>
            <a:pPr marL="0" indent="0">
              <a:buNone/>
            </a:pPr>
            <a:endParaRPr lang="en-US" altLang="en-US" sz="1700">
              <a:cs typeface="Arial" panose="020B0604020202020204" pitchFamily="34" charset="0"/>
            </a:endParaRPr>
          </a:p>
          <a:p>
            <a:pPr eaLnBrk="1" hangingPunct="1">
              <a:buFont typeface="Wingdings" panose="05000000000000000000" pitchFamily="2" charset="2"/>
              <a:buNone/>
            </a:pPr>
            <a:endParaRPr lang="en-US" altLang="en-US" sz="1700">
              <a:cs typeface="Times New Roman" panose="02020603050405020304" pitchFamily="18" charset="0"/>
            </a:endParaRPr>
          </a:p>
          <a:p>
            <a:pPr eaLnBrk="1" hangingPunct="1"/>
            <a:endParaRPr lang="en-US" altLang="en-US" sz="1700">
              <a:cs typeface="Times New Roman" panose="02020603050405020304" pitchFamily="18" charset="0"/>
            </a:endParaRPr>
          </a:p>
          <a:p>
            <a:pPr eaLnBrk="1" hangingPunct="1"/>
            <a:endParaRPr lang="en-US" altLang="en-US" sz="1700"/>
          </a:p>
        </p:txBody>
      </p:sp>
      <p:sp>
        <p:nvSpPr>
          <p:cNvPr id="92164" name="Rectangle 3"/>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288B64A1-65C9-4C5E-9FCB-3EE74AD0B6E3}" type="slidenum">
              <a:rPr lang="en-US" altLang="en-US" sz="1800">
                <a:latin typeface="Arial" panose="020B0604020202020204" pitchFamily="34" charset="0"/>
              </a:rPr>
              <a:pPr>
                <a:lnSpc>
                  <a:spcPct val="90000"/>
                </a:lnSpc>
                <a:spcBef>
                  <a:spcPct val="0"/>
                </a:spcBef>
                <a:spcAft>
                  <a:spcPts val="600"/>
                </a:spcAft>
                <a:buFontTx/>
                <a:buNone/>
              </a:pPr>
              <a:t>81</a:t>
            </a:fld>
            <a:endParaRPr lang="en-US" altLang="en-US" sz="1800">
              <a:latin typeface="Arial" panose="020B0604020202020204" pitchFamily="34" charset="0"/>
            </a:endParaRPr>
          </a:p>
        </p:txBody>
      </p:sp>
    </p:spTree>
    <p:extLst>
      <p:ext uri="{BB962C8B-B14F-4D97-AF65-F5344CB8AC3E}">
        <p14:creationId xmlns:p14="http://schemas.microsoft.com/office/powerpoint/2010/main" val="29863355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75200" y="5651500"/>
            <a:ext cx="6769100" cy="533400"/>
          </a:xfrm>
          <a:prstGeom prst="rect">
            <a:avLst/>
          </a:prstGeom>
        </p:spPr>
        <p:txBody>
          <a:bodyPr wrap="square" anchor="t">
            <a:normAutofit/>
          </a:bodyPr>
          <a:lstStyle/>
          <a:p>
            <a:pPr>
              <a:lnSpc>
                <a:spcPct val="90000"/>
              </a:lnSpc>
              <a:spcAft>
                <a:spcPts val="600"/>
              </a:spcAft>
            </a:pPr>
            <a:r>
              <a:rPr lang="en-US" sz="1300">
                <a:solidFill>
                  <a:srgbClr val="000000"/>
                </a:solidFill>
                <a:latin typeface="arial" panose="020B0604020202020204" pitchFamily="34" charset="0"/>
              </a:rPr>
              <a:t>National Research Council (US) Panel on Handling Missing Data in Clinical Trials.</a:t>
            </a:r>
          </a:p>
          <a:p>
            <a:pPr>
              <a:lnSpc>
                <a:spcPct val="90000"/>
              </a:lnSpc>
              <a:spcAft>
                <a:spcPts val="600"/>
              </a:spcAft>
            </a:pPr>
            <a:r>
              <a:rPr lang="en-US" sz="1300">
                <a:solidFill>
                  <a:srgbClr val="000000"/>
                </a:solidFill>
                <a:latin typeface="arial" panose="020B0604020202020204" pitchFamily="34" charset="0"/>
              </a:rPr>
              <a:t>Washington (DC): </a:t>
            </a:r>
            <a:r>
              <a:rPr lang="en-US" sz="1300">
                <a:solidFill>
                  <a:srgbClr val="642A8F"/>
                </a:solidFill>
                <a:latin typeface="arial" panose="020B0604020202020204" pitchFamily="34" charset="0"/>
                <a:hlinkClick r:id="rId2"/>
              </a:rPr>
              <a:t>National Academies Press (US)</a:t>
            </a:r>
            <a:r>
              <a:rPr lang="en-US" sz="1300">
                <a:solidFill>
                  <a:srgbClr val="000000"/>
                </a:solidFill>
                <a:latin typeface="arial" panose="020B0604020202020204" pitchFamily="34" charset="0"/>
              </a:rPr>
              <a:t>; 2010.</a:t>
            </a:r>
            <a:endParaRPr lang="en-US" sz="1300" b="0" i="0">
              <a:solidFill>
                <a:srgbClr val="000000"/>
              </a:solidFill>
              <a:effectLst/>
              <a:latin typeface="arial" panose="020B0604020202020204" pitchFamily="34" charset="0"/>
            </a:endParaRPr>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NRC Recommendations</a:t>
            </a:r>
          </a:p>
        </p:txBody>
      </p:sp>
      <p:sp>
        <p:nvSpPr>
          <p:cNvPr id="3" name="Content Placeholder 2"/>
          <p:cNvSpPr>
            <a:spLocks noGrp="1"/>
          </p:cNvSpPr>
          <p:nvPr>
            <p:ph idx="1"/>
          </p:nvPr>
        </p:nvSpPr>
        <p:spPr>
          <a:xfrm>
            <a:off x="4775200" y="635000"/>
            <a:ext cx="6769100" cy="4940300"/>
          </a:xfrm>
        </p:spPr>
        <p:txBody>
          <a:bodyPr wrap="square" anchor="t">
            <a:normAutofit/>
          </a:bodyPr>
          <a:lstStyle/>
          <a:p>
            <a:pPr marL="0" indent="0">
              <a:buNone/>
            </a:pPr>
            <a:r>
              <a:rPr lang="en-US" sz="1500" b="1"/>
              <a:t>Recommendation 1: The trial protocol should explicitly define (a) the objective(s) of the trial; (b) the associated primary outcome or outcomes; (c) how, when, and on whom the outcome or outcomes will be measured; and (d) the measures of intervention effects, that is, the causal </a:t>
            </a:r>
            <a:r>
              <a:rPr lang="en-US" sz="1500" b="1" err="1"/>
              <a:t>estimands</a:t>
            </a:r>
            <a:r>
              <a:rPr lang="en-US" sz="1500" b="1"/>
              <a:t> of primary interest. </a:t>
            </a:r>
            <a:r>
              <a:rPr lang="en-US" sz="1500" b="1" u="sng"/>
              <a:t>These measures should be meaningful for all study participants, and estimable with minimal assumptions.</a:t>
            </a:r>
            <a:r>
              <a:rPr lang="en-US" sz="1500" b="1"/>
              <a:t> Concerning the latter, the protocol should address the potential impact and treatment of missing data.</a:t>
            </a:r>
          </a:p>
          <a:p>
            <a:pPr marL="0" indent="0">
              <a:buNone/>
            </a:pPr>
            <a:endParaRPr lang="en-US" sz="1500"/>
          </a:p>
          <a:p>
            <a:pPr marL="0" indent="0">
              <a:buNone/>
            </a:pPr>
            <a:r>
              <a:rPr lang="en-US" sz="1500" b="1"/>
              <a:t>Recommendation 2: Investigators, sponsors, and regulators should </a:t>
            </a:r>
            <a:r>
              <a:rPr lang="en-US" sz="1500" b="1" u="sng"/>
              <a:t>design clinical trials consistent with the goal of maximizing the number of participants who are maintained on the protocol-specified intervention until the outcome data are collected.</a:t>
            </a:r>
          </a:p>
          <a:p>
            <a:pPr marL="0" indent="0">
              <a:buNone/>
            </a:pPr>
            <a:endParaRPr lang="en-US" sz="1500" b="1"/>
          </a:p>
          <a:p>
            <a:pPr marL="0" indent="0">
              <a:buNone/>
            </a:pPr>
            <a:r>
              <a:rPr lang="en-US" sz="1500" b="1"/>
              <a:t>Recommendation 3: Trial sponsors should </a:t>
            </a:r>
            <a:r>
              <a:rPr lang="en-US" sz="1500" b="1" u="sng"/>
              <a:t>continue to collect information on key outcomes on participants who discontinue their protocol specified intervention </a:t>
            </a:r>
            <a:r>
              <a:rPr lang="en-US" sz="1500" b="1"/>
              <a:t>in the course of the study, except in those cases for which a compelling cost-benefit analysis argues otherwise, and this information should be recorded and used in the analysis.</a:t>
            </a:r>
            <a:endParaRPr lang="en-US" sz="1500"/>
          </a:p>
        </p:txBody>
      </p:sp>
      <p:sp>
        <p:nvSpPr>
          <p:cNvPr id="4" name="Slide Number Placeholder 3"/>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defRPr/>
            </a:pPr>
            <a:fld id="{BDCFB434-A54A-4936-ABE8-D98B7199F5DD}" type="slidenum">
              <a:rPr lang="en-US">
                <a:solidFill>
                  <a:schemeClr val="tx1">
                    <a:alpha val="80000"/>
                  </a:schemeClr>
                </a:solidFill>
              </a:rPr>
              <a:pPr>
                <a:spcAft>
                  <a:spcPts val="600"/>
                </a:spcAft>
                <a:defRPr/>
              </a:pPr>
              <a:t>82</a:t>
            </a:fld>
            <a:endParaRPr lang="en-US">
              <a:solidFill>
                <a:schemeClr val="tx1">
                  <a:alpha val="80000"/>
                </a:schemeClr>
              </a:solidFill>
            </a:endParaRPr>
          </a:p>
        </p:txBody>
      </p:sp>
    </p:spTree>
    <p:extLst>
      <p:ext uri="{BB962C8B-B14F-4D97-AF65-F5344CB8AC3E}">
        <p14:creationId xmlns:p14="http://schemas.microsoft.com/office/powerpoint/2010/main" val="38007171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3100">
                <a:solidFill>
                  <a:srgbClr val="FFFFFF"/>
                </a:solidFill>
              </a:rPr>
              <a:t>NRC Recommendations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p:cNvSpPr>
            <a:spLocks noGrp="1"/>
          </p:cNvSpPr>
          <p:nvPr>
            <p:ph idx="1"/>
          </p:nvPr>
        </p:nvSpPr>
        <p:spPr>
          <a:xfrm>
            <a:off x="4447308" y="591344"/>
            <a:ext cx="6906491" cy="5585619"/>
          </a:xfrm>
        </p:spPr>
        <p:txBody>
          <a:bodyPr anchor="ctr">
            <a:normAutofit/>
          </a:bodyPr>
          <a:lstStyle/>
          <a:p>
            <a:pPr marL="0" indent="0">
              <a:buNone/>
            </a:pPr>
            <a:r>
              <a:rPr lang="en-US" sz="2600" b="1"/>
              <a:t>Recommendation 4: The trial design team should consider whether participants who discontinue the protocol intervention should have access to and be encouraged to use specific alternative treatments. Such treatments should be specified in the study protocol.</a:t>
            </a:r>
          </a:p>
          <a:p>
            <a:pPr marL="0" indent="0">
              <a:buNone/>
            </a:pPr>
            <a:endParaRPr lang="en-US" sz="2600" b="1"/>
          </a:p>
          <a:p>
            <a:pPr marL="0" indent="0">
              <a:buNone/>
            </a:pPr>
            <a:r>
              <a:rPr lang="en-US" sz="2600" b="1"/>
              <a:t>Recommendation 5: Data collection and information about all relevant treatments and key covariates should be recorded for all initial study participants, whether or not participants received the intervention  specified in the protocol.</a:t>
            </a:r>
            <a:endParaRPr lang="en-US" sz="2600"/>
          </a:p>
        </p:txBody>
      </p:sp>
      <p:sp>
        <p:nvSpPr>
          <p:cNvPr id="4" name="Slide Number Placeholder 3"/>
          <p:cNvSpPr>
            <a:spLocks noGrp="1"/>
          </p:cNvSpPr>
          <p:nvPr>
            <p:ph type="sldNum" sz="quarter" idx="12"/>
          </p:nvPr>
        </p:nvSpPr>
        <p:spPr>
          <a:xfrm>
            <a:off x="9541564" y="6356350"/>
            <a:ext cx="1812235" cy="365125"/>
          </a:xfrm>
        </p:spPr>
        <p:txBody>
          <a:bodyPr>
            <a:normAutofit/>
          </a:bodyPr>
          <a:lstStyle/>
          <a:p>
            <a:pPr>
              <a:spcAft>
                <a:spcPts val="600"/>
              </a:spcAft>
              <a:defRPr/>
            </a:pPr>
            <a:fld id="{BDCFB434-A54A-4936-ABE8-D98B7199F5DD}" type="slidenum">
              <a:rPr lang="en-US" smtClean="0"/>
              <a:pPr>
                <a:spcAft>
                  <a:spcPts val="600"/>
                </a:spcAft>
                <a:defRPr/>
              </a:pPr>
              <a:t>83</a:t>
            </a:fld>
            <a:endParaRPr lang="en-US"/>
          </a:p>
        </p:txBody>
      </p:sp>
    </p:spTree>
    <p:extLst>
      <p:ext uri="{BB962C8B-B14F-4D97-AF65-F5344CB8AC3E}">
        <p14:creationId xmlns:p14="http://schemas.microsoft.com/office/powerpoint/2010/main" val="33556754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3100">
                <a:solidFill>
                  <a:srgbClr val="FFFFFF"/>
                </a:solidFill>
              </a:rPr>
              <a:t>NRC Recommendations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sz="1800" b="1" dirty="0"/>
              <a:t>Recommendation 6: Study sponsors should explicitly </a:t>
            </a:r>
            <a:r>
              <a:rPr lang="en-US" sz="1800" b="1" u="sng" dirty="0"/>
              <a:t>anticipate potential problems of missing data</a:t>
            </a:r>
            <a:r>
              <a:rPr lang="en-US" sz="1800" b="1" dirty="0"/>
              <a:t>. In particular, the trial protocol should contain a section that addresses missing data issues, including the anticipated amount of missing data, and </a:t>
            </a:r>
            <a:r>
              <a:rPr lang="en-US" sz="1800" b="1" u="sng" dirty="0"/>
              <a:t>steps taken in trial design and trial conduct to monitor and limit the impact of missing data</a:t>
            </a:r>
            <a:r>
              <a:rPr lang="en-US" sz="1800" b="1" dirty="0"/>
              <a:t>.</a:t>
            </a:r>
          </a:p>
          <a:p>
            <a:pPr marL="0" indent="0">
              <a:buNone/>
            </a:pPr>
            <a:endParaRPr lang="en-US" sz="1800" b="1" dirty="0"/>
          </a:p>
          <a:p>
            <a:pPr marL="0" indent="0">
              <a:buNone/>
            </a:pPr>
            <a:r>
              <a:rPr lang="en-US" sz="1800" b="1" dirty="0"/>
              <a:t>Recommendation 7: </a:t>
            </a:r>
            <a:r>
              <a:rPr lang="en-US" sz="1800" b="1" u="sng" dirty="0"/>
              <a:t>Informed consent documents </a:t>
            </a:r>
            <a:r>
              <a:rPr lang="en-US" sz="1800" b="1" dirty="0"/>
              <a:t>should emphasize the importance of </a:t>
            </a:r>
            <a:r>
              <a:rPr lang="en-US" sz="1800" b="1" u="sng" dirty="0"/>
              <a:t>collecting outcome data from individuals who choose to discontinue treatment during the study</a:t>
            </a:r>
            <a:r>
              <a:rPr lang="en-US" sz="1800" b="1" dirty="0"/>
              <a:t>, and they should encourage participants to provide this information whether or not they complete the anticipated course of study treatment.</a:t>
            </a:r>
          </a:p>
          <a:p>
            <a:pPr marL="0" indent="0">
              <a:buNone/>
            </a:pPr>
            <a:endParaRPr lang="en-US" sz="1800" b="1" dirty="0"/>
          </a:p>
          <a:p>
            <a:pPr marL="0" indent="0">
              <a:buNone/>
            </a:pPr>
            <a:r>
              <a:rPr lang="en-US" sz="1800" b="1" dirty="0"/>
              <a:t>Recommendation 8: All trial protocols should recognize the importance of minimizing the amount of missing data, and, in particular, they should set a minimum rate of completeness for the primary outcome(s), based on what has been achievable in similar past trials.</a:t>
            </a:r>
            <a:endParaRPr lang="en-US" sz="1800" dirty="0"/>
          </a:p>
        </p:txBody>
      </p:sp>
      <p:sp>
        <p:nvSpPr>
          <p:cNvPr id="4" name="Slide Number Placeholder 3"/>
          <p:cNvSpPr>
            <a:spLocks noGrp="1"/>
          </p:cNvSpPr>
          <p:nvPr>
            <p:ph type="sldNum" sz="quarter" idx="12"/>
          </p:nvPr>
        </p:nvSpPr>
        <p:spPr>
          <a:xfrm>
            <a:off x="9541564" y="6356350"/>
            <a:ext cx="1812235" cy="365125"/>
          </a:xfrm>
        </p:spPr>
        <p:txBody>
          <a:bodyPr>
            <a:normAutofit/>
          </a:bodyPr>
          <a:lstStyle/>
          <a:p>
            <a:pPr>
              <a:spcAft>
                <a:spcPts val="600"/>
              </a:spcAft>
              <a:defRPr/>
            </a:pPr>
            <a:fld id="{BDCFB434-A54A-4936-ABE8-D98B7199F5DD}" type="slidenum">
              <a:rPr lang="en-US" smtClean="0"/>
              <a:pPr>
                <a:spcAft>
                  <a:spcPts val="600"/>
                </a:spcAft>
                <a:defRPr/>
              </a:pPr>
              <a:t>84</a:t>
            </a:fld>
            <a:endParaRPr lang="en-US"/>
          </a:p>
        </p:txBody>
      </p:sp>
    </p:spTree>
    <p:extLst>
      <p:ext uri="{BB962C8B-B14F-4D97-AF65-F5344CB8AC3E}">
        <p14:creationId xmlns:p14="http://schemas.microsoft.com/office/powerpoint/2010/main" val="31957366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2724" y="3433763"/>
            <a:ext cx="3197013" cy="2743200"/>
          </a:xfrm>
        </p:spPr>
        <p:txBody>
          <a:bodyPr anchor="t">
            <a:normAutofit/>
          </a:bodyPr>
          <a:lstStyle/>
          <a:p>
            <a:pPr algn="ctr"/>
            <a:r>
              <a:rPr lang="en-US" sz="3000">
                <a:solidFill>
                  <a:schemeClr val="bg1"/>
                </a:solidFill>
              </a:rPr>
              <a:t>NRC Recommendations</a:t>
            </a:r>
          </a:p>
        </p:txBody>
      </p:sp>
      <p:pic>
        <p:nvPicPr>
          <p:cNvPr id="8" name="Graphic 7" descr="Statistics">
            <a:extLst>
              <a:ext uri="{FF2B5EF4-FFF2-40B4-BE49-F238E27FC236}">
                <a16:creationId xmlns:a16="http://schemas.microsoft.com/office/drawing/2014/main" id="{47B4AAD8-488B-46A8-89F1-84E6706CD3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Content Placeholder 2"/>
          <p:cNvSpPr>
            <a:spLocks noGrp="1"/>
          </p:cNvSpPr>
          <p:nvPr>
            <p:ph idx="1"/>
          </p:nvPr>
        </p:nvSpPr>
        <p:spPr>
          <a:xfrm>
            <a:off x="4330719" y="641615"/>
            <a:ext cx="7289799" cy="5533496"/>
          </a:xfrm>
        </p:spPr>
        <p:txBody>
          <a:bodyPr anchor="ctr">
            <a:normAutofit/>
          </a:bodyPr>
          <a:lstStyle/>
          <a:p>
            <a:pPr marL="0" indent="0">
              <a:buNone/>
            </a:pPr>
            <a:r>
              <a:rPr lang="en-US" sz="2200" b="1"/>
              <a:t>Recommendation 9: Statistical methods for handling missing data should be specified by clinical trial sponsors in study protocols, and their associated assumptions stated in a way that can be understood by clinicians.</a:t>
            </a:r>
          </a:p>
          <a:p>
            <a:pPr marL="0" indent="0">
              <a:buNone/>
            </a:pPr>
            <a:endParaRPr lang="en-US" sz="2200" b="1"/>
          </a:p>
          <a:p>
            <a:pPr marL="0" indent="0">
              <a:buNone/>
            </a:pPr>
            <a:r>
              <a:rPr lang="en-US" sz="2200" b="1"/>
              <a:t>Recommendation 10: </a:t>
            </a:r>
            <a:r>
              <a:rPr lang="en-US" sz="2200" b="1" u="sng"/>
              <a:t>Single imputation methods like last observation carried forward and baseline observation carried forward should not be used as the primary approach</a:t>
            </a:r>
            <a:r>
              <a:rPr lang="en-US" sz="2200" b="1"/>
              <a:t> to the treatment of missing data unless  the assumptions that underlie them are scientifically justified.</a:t>
            </a:r>
          </a:p>
          <a:p>
            <a:pPr marL="0" indent="0">
              <a:buNone/>
            </a:pPr>
            <a:endParaRPr lang="en-US" sz="2200" b="1"/>
          </a:p>
          <a:p>
            <a:pPr marL="0" indent="0">
              <a:buNone/>
            </a:pPr>
            <a:r>
              <a:rPr lang="en-US" sz="2200" b="1"/>
              <a:t>Recommendation 11: Parametric models in general, and random effects models in particular, should be used with caution, with all their assumptions clearly spelled out and justified. Models relying on parametric assumptions should be accompanied by goodness-of-fit procedures.</a:t>
            </a:r>
            <a:endParaRPr lang="en-US" sz="220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defRPr/>
            </a:pPr>
            <a:fld id="{BDCFB434-A54A-4936-ABE8-D98B7199F5DD}" type="slidenum">
              <a:rPr lang="en-US" smtClean="0"/>
              <a:pPr>
                <a:spcAft>
                  <a:spcPts val="600"/>
                </a:spcAft>
                <a:defRPr/>
              </a:pPr>
              <a:t>85</a:t>
            </a:fld>
            <a:endParaRPr lang="en-US"/>
          </a:p>
        </p:txBody>
      </p:sp>
    </p:spTree>
    <p:extLst>
      <p:ext uri="{BB962C8B-B14F-4D97-AF65-F5344CB8AC3E}">
        <p14:creationId xmlns:p14="http://schemas.microsoft.com/office/powerpoint/2010/main" val="22176102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2724" y="3433763"/>
            <a:ext cx="3197013" cy="2743200"/>
          </a:xfrm>
        </p:spPr>
        <p:txBody>
          <a:bodyPr anchor="t">
            <a:normAutofit/>
          </a:bodyPr>
          <a:lstStyle/>
          <a:p>
            <a:pPr algn="ctr"/>
            <a:r>
              <a:rPr lang="en-US" sz="3000">
                <a:solidFill>
                  <a:schemeClr val="bg1"/>
                </a:solidFill>
              </a:rPr>
              <a:t>NRC Recommendations</a:t>
            </a:r>
          </a:p>
        </p:txBody>
      </p:sp>
      <p:pic>
        <p:nvPicPr>
          <p:cNvPr id="8" name="Graphic 7" descr="Statistics">
            <a:extLst>
              <a:ext uri="{FF2B5EF4-FFF2-40B4-BE49-F238E27FC236}">
                <a16:creationId xmlns:a16="http://schemas.microsoft.com/office/drawing/2014/main" id="{F3814E35-BAB8-46D1-898F-5E8C71B312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Content Placeholder 2"/>
          <p:cNvSpPr>
            <a:spLocks noGrp="1"/>
          </p:cNvSpPr>
          <p:nvPr>
            <p:ph idx="1"/>
          </p:nvPr>
        </p:nvSpPr>
        <p:spPr>
          <a:xfrm>
            <a:off x="4330719" y="641615"/>
            <a:ext cx="7289799" cy="5533496"/>
          </a:xfrm>
        </p:spPr>
        <p:txBody>
          <a:bodyPr anchor="ctr">
            <a:normAutofit/>
          </a:bodyPr>
          <a:lstStyle/>
          <a:p>
            <a:pPr marL="0" indent="0">
              <a:buNone/>
            </a:pPr>
            <a:r>
              <a:rPr lang="en-US" sz="2000" b="1"/>
              <a:t>Recommendation 12: </a:t>
            </a:r>
            <a:r>
              <a:rPr lang="en-US" sz="2000" b="1" u="sng"/>
              <a:t>It is important that the primary analysis of the data from a clinical trial should account for the uncertainty attributable to missing data</a:t>
            </a:r>
            <a:r>
              <a:rPr lang="en-US" sz="2000" b="1"/>
              <a:t>, so that under the stated missing data assumptions the associated significance tests have valid type I error rates and the confidence intervals have the nominal coverage properties. For inverse probability weighting and maximum likelihood methods, this analysis can be accomplished by appropriate computation of standard errors, using either asymptotic results or the bootstrap. For imputation, it is necessary to use appropriate rules for multiply imputing missing responses and combining results across imputed datasets because single imputation does not account for all sources of variability. </a:t>
            </a:r>
          </a:p>
          <a:p>
            <a:pPr marL="0" indent="0">
              <a:buNone/>
            </a:pPr>
            <a:endParaRPr lang="en-US" sz="2000" b="1"/>
          </a:p>
          <a:p>
            <a:pPr marL="0" indent="0">
              <a:buNone/>
            </a:pPr>
            <a:r>
              <a:rPr lang="en-US" sz="2000" b="1"/>
              <a:t>Recommendation 13: Weighted generalized estimating equations methods should be more widely used in settings when missing at random can be well justified and a stable weight model can be determined, as a possibly useful alternative to parametric modeling.</a:t>
            </a:r>
            <a:endParaRPr lang="en-US" sz="200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defRPr/>
            </a:pPr>
            <a:fld id="{BDCFB434-A54A-4936-ABE8-D98B7199F5DD}" type="slidenum">
              <a:rPr lang="en-US" smtClean="0"/>
              <a:pPr>
                <a:spcAft>
                  <a:spcPts val="600"/>
                </a:spcAft>
                <a:defRPr/>
              </a:pPr>
              <a:t>86</a:t>
            </a:fld>
            <a:endParaRPr lang="en-US"/>
          </a:p>
        </p:txBody>
      </p:sp>
    </p:spTree>
    <p:extLst>
      <p:ext uri="{BB962C8B-B14F-4D97-AF65-F5344CB8AC3E}">
        <p14:creationId xmlns:p14="http://schemas.microsoft.com/office/powerpoint/2010/main" val="11671803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038" y="533401"/>
            <a:ext cx="6946362" cy="5977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6510850"/>
            <a:ext cx="282892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DA057CF-D5B8-41B2-B16C-AC01D740C386}" type="slidenum">
              <a:rPr lang="en-US" smtClean="0"/>
              <a:pPr>
                <a:defRPr/>
              </a:pPr>
              <a:t>87</a:t>
            </a:fld>
            <a:endParaRPr lang="en-US"/>
          </a:p>
        </p:txBody>
      </p:sp>
    </p:spTree>
    <p:extLst>
      <p:ext uri="{BB962C8B-B14F-4D97-AF65-F5344CB8AC3E}">
        <p14:creationId xmlns:p14="http://schemas.microsoft.com/office/powerpoint/2010/main" val="66344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Outline</a:t>
            </a:r>
          </a:p>
        </p:txBody>
      </p:sp>
      <p:graphicFrame>
        <p:nvGraphicFramePr>
          <p:cNvPr id="5" name="Content Placeholder 2">
            <a:extLst>
              <a:ext uri="{FF2B5EF4-FFF2-40B4-BE49-F238E27FC236}">
                <a16:creationId xmlns:a16="http://schemas.microsoft.com/office/drawing/2014/main" id="{30B37764-11A3-4C2D-9FE7-AC4DDB21763B}"/>
              </a:ext>
            </a:extLst>
          </p:cNvPr>
          <p:cNvGraphicFramePr>
            <a:graphicFrameLocks noGrp="1"/>
          </p:cNvGraphicFramePr>
          <p:nvPr>
            <p:ph idx="1"/>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Arrow: Left 48">
            <a:extLst>
              <a:ext uri="{FF2B5EF4-FFF2-40B4-BE49-F238E27FC236}">
                <a16:creationId xmlns:a16="http://schemas.microsoft.com/office/drawing/2014/main" id="{76B2DC97-2371-4126-B084-92DAB974C286}"/>
              </a:ext>
            </a:extLst>
          </p:cNvPr>
          <p:cNvSpPr/>
          <p:nvPr/>
        </p:nvSpPr>
        <p:spPr>
          <a:xfrm>
            <a:off x="10914338" y="3186683"/>
            <a:ext cx="978958" cy="4868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26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27129</TotalTime>
  <Words>5780</Words>
  <Application>Microsoft Office PowerPoint</Application>
  <PresentationFormat>Widescreen</PresentationFormat>
  <Paragraphs>872</Paragraphs>
  <Slides>87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87</vt:i4>
      </vt:variant>
    </vt:vector>
  </HeadingPairs>
  <TitlesOfParts>
    <vt:vector size="97" baseType="lpstr">
      <vt:lpstr>Arial</vt:lpstr>
      <vt:lpstr>Arial</vt:lpstr>
      <vt:lpstr>Calibri</vt:lpstr>
      <vt:lpstr>Calibri Light</vt:lpstr>
      <vt:lpstr>Cambria Math</vt:lpstr>
      <vt:lpstr>Courier New</vt:lpstr>
      <vt:lpstr>ff-quadraat-web-pro</vt:lpstr>
      <vt:lpstr>Times New Roman</vt:lpstr>
      <vt:lpstr>Wingdings</vt:lpstr>
      <vt:lpstr>Office Theme</vt:lpstr>
      <vt:lpstr>Introduction to Missing Data</vt:lpstr>
      <vt:lpstr>Missing Data</vt:lpstr>
      <vt:lpstr>Outline</vt:lpstr>
      <vt:lpstr>Missing Data: Example</vt:lpstr>
      <vt:lpstr>PowerPoint Presentation</vt:lpstr>
      <vt:lpstr>Assumption: All unknown outcomes in stent were poor; all unknown outcomes in Angio were good</vt:lpstr>
      <vt:lpstr>Missing Data</vt:lpstr>
      <vt:lpstr>In-class exercises on missing data</vt:lpstr>
      <vt:lpstr>Outline</vt:lpstr>
      <vt:lpstr>Missingness Mechanisms</vt:lpstr>
      <vt:lpstr>Missing data worksheet examples</vt:lpstr>
      <vt:lpstr>Missing Completely at Random (MCAR)</vt:lpstr>
      <vt:lpstr>Missing at Random (MAR)</vt:lpstr>
      <vt:lpstr>MAR Example Calc</vt:lpstr>
      <vt:lpstr>MAR Example Calc</vt:lpstr>
      <vt:lpstr>Missing Not at Random (MNAR)</vt:lpstr>
      <vt:lpstr>MNAR Example </vt:lpstr>
      <vt:lpstr>MNAR Example Calc</vt:lpstr>
      <vt:lpstr>MNAR Example Calc</vt:lpstr>
      <vt:lpstr>PowerPoint Presentation</vt:lpstr>
      <vt:lpstr>Ignorable Missingness</vt:lpstr>
      <vt:lpstr>PowerPoint Presentation</vt:lpstr>
      <vt:lpstr>What’s the missing data mechanism?</vt:lpstr>
      <vt:lpstr>Outline</vt:lpstr>
      <vt:lpstr>Missing Data</vt:lpstr>
      <vt:lpstr>NRC Approach to Missing Data</vt:lpstr>
      <vt:lpstr>Prevention of Missing Data</vt:lpstr>
      <vt:lpstr>PowerPoint Presentation</vt:lpstr>
      <vt:lpstr>Design Example: Chronic Pain Trial</vt:lpstr>
      <vt:lpstr>PowerPoint Presentation</vt:lpstr>
      <vt:lpstr>PowerPoint Presentation</vt:lpstr>
      <vt:lpstr>ICH E9 – Missing Data</vt:lpstr>
      <vt:lpstr>Sensible Analytical Approaches  with Missing Data</vt:lpstr>
      <vt:lpstr>Sensible Analytical Approaches with Missing Data: Exploration</vt:lpstr>
      <vt:lpstr>Missing Data</vt:lpstr>
      <vt:lpstr>4 Data Analytic Strategies</vt:lpstr>
      <vt:lpstr>Complete Case Analysis</vt:lpstr>
      <vt:lpstr>Imputation</vt:lpstr>
      <vt:lpstr>Last Observation Carried Forward (LOCF)</vt:lpstr>
      <vt:lpstr>LOCF</vt:lpstr>
      <vt:lpstr>Likelihood Based</vt:lpstr>
      <vt:lpstr>ML for Ignorable Missing Data</vt:lpstr>
      <vt:lpstr>Likelihood Based</vt:lpstr>
      <vt:lpstr>Study Population Data</vt:lpstr>
      <vt:lpstr>Study Population Data</vt:lpstr>
      <vt:lpstr>Observed Data</vt:lpstr>
      <vt:lpstr>Observed (available) Data</vt:lpstr>
      <vt:lpstr>Complete Cases</vt:lpstr>
      <vt:lpstr>Complete Cases</vt:lpstr>
      <vt:lpstr>Last Observation Carried Forward (LOCF)</vt:lpstr>
      <vt:lpstr>Last Observation Carried Forward</vt:lpstr>
      <vt:lpstr>Observed Data: Mixed Model</vt:lpstr>
      <vt:lpstr>Mixed Model</vt:lpstr>
      <vt:lpstr>Visit 4 Differences Between Treatment Groups</vt:lpstr>
      <vt:lpstr>Review of Day 1</vt:lpstr>
      <vt:lpstr>Example 1: in-class exercise</vt:lpstr>
      <vt:lpstr>Ad hoc Method: Missing Indicator for Independent Variables</vt:lpstr>
      <vt:lpstr>Single Imputation</vt:lpstr>
      <vt:lpstr>Single Imputation Example</vt:lpstr>
      <vt:lpstr>Single Imputation Example: Results</vt:lpstr>
      <vt:lpstr>Single Random Imputation</vt:lpstr>
      <vt:lpstr>Single Random Imputation</vt:lpstr>
      <vt:lpstr>Multiple Imputation</vt:lpstr>
      <vt:lpstr>Multiple Imputation</vt:lpstr>
      <vt:lpstr>Multiple Imputation</vt:lpstr>
      <vt:lpstr>Multiple Imputation: Data Augmentation </vt:lpstr>
      <vt:lpstr>What if unrealistic to assume MVN?</vt:lpstr>
      <vt:lpstr>Multiple Imputation: Role of Dependent Variable </vt:lpstr>
      <vt:lpstr>Multiple Imputation: Complications</vt:lpstr>
      <vt:lpstr>Multiple Imputation</vt:lpstr>
      <vt:lpstr>MI or ML Under MAR: Which to Use</vt:lpstr>
      <vt:lpstr>NRC Recommendations</vt:lpstr>
      <vt:lpstr>Example 2</vt:lpstr>
      <vt:lpstr>Example Write Up of Missing Data Section</vt:lpstr>
      <vt:lpstr>Methods for MNAR</vt:lpstr>
      <vt:lpstr>Methods for MNAR</vt:lpstr>
      <vt:lpstr>Pattern Mixture Models with Multiple Imputation</vt:lpstr>
      <vt:lpstr>Example in R code</vt:lpstr>
      <vt:lpstr>Inverse Probability Weighting</vt:lpstr>
      <vt:lpstr>Sensible Analytical Approaches  with Missing Data</vt:lpstr>
      <vt:lpstr>Generally Inappropriate Analytic Methods with Missing Data</vt:lpstr>
      <vt:lpstr>NRC Recommendations</vt:lpstr>
      <vt:lpstr>NRC Recommendations</vt:lpstr>
      <vt:lpstr>NRC Recommendations</vt:lpstr>
      <vt:lpstr>NRC Recommendations</vt:lpstr>
      <vt:lpstr>NRC Recommendations</vt:lpstr>
      <vt:lpstr>PowerPoint Presentation</vt:lpstr>
    </vt:vector>
  </TitlesOfParts>
  <Company>Yale 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Missing Data</dc:title>
  <dc:creator>Dziura, James</dc:creator>
  <cp:lastModifiedBy>Esserman, Denise</cp:lastModifiedBy>
  <cp:revision>478</cp:revision>
  <dcterms:created xsi:type="dcterms:W3CDTF">2018-02-09T13:21:01Z</dcterms:created>
  <dcterms:modified xsi:type="dcterms:W3CDTF">2025-08-02T13:14:55Z</dcterms:modified>
</cp:coreProperties>
</file>