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1" r:id="rId2"/>
    <p:sldId id="256" r:id="rId3"/>
    <p:sldId id="293" r:id="rId4"/>
    <p:sldId id="295" r:id="rId5"/>
    <p:sldId id="258" r:id="rId6"/>
    <p:sldId id="300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99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350" r:id="rId31"/>
    <p:sldId id="286" r:id="rId32"/>
    <p:sldId id="297" r:id="rId33"/>
    <p:sldId id="287" r:id="rId34"/>
    <p:sldId id="288" r:id="rId35"/>
    <p:sldId id="290" r:id="rId36"/>
    <p:sldId id="291" r:id="rId37"/>
    <p:sldId id="351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B95BDD-9FBE-403A-AC18-6D545E8E1C31}" v="3" dt="2025-07-13T12:52:14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101" d="100"/>
          <a:sy n="101" d="100"/>
        </p:scale>
        <p:origin x="151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riakides, Tassos" userId="c40e6aef-7017-4a07-af72-3631e9a0752d" providerId="ADAL" clId="{AEB95BDD-9FBE-403A-AC18-6D545E8E1C31}"/>
    <pc:docChg chg="undo custSel addSld delSld modSld sldOrd">
      <pc:chgData name="Kyriakides, Tassos" userId="c40e6aef-7017-4a07-af72-3631e9a0752d" providerId="ADAL" clId="{AEB95BDD-9FBE-403A-AC18-6D545E8E1C31}" dt="2025-07-13T12:52:24.895" v="133" actId="20577"/>
      <pc:docMkLst>
        <pc:docMk/>
      </pc:docMkLst>
      <pc:sldChg chg="addSp delSp modSp mod">
        <pc:chgData name="Kyriakides, Tassos" userId="c40e6aef-7017-4a07-af72-3631e9a0752d" providerId="ADAL" clId="{AEB95BDD-9FBE-403A-AC18-6D545E8E1C31}" dt="2025-07-13T12:48:34.070" v="32" actId="478"/>
        <pc:sldMkLst>
          <pc:docMk/>
          <pc:sldMk cId="0" sldId="256"/>
        </pc:sldMkLst>
        <pc:spChg chg="add del mod">
          <ac:chgData name="Kyriakides, Tassos" userId="c40e6aef-7017-4a07-af72-3631e9a0752d" providerId="ADAL" clId="{AEB95BDD-9FBE-403A-AC18-6D545E8E1C31}" dt="2025-07-13T12:48:34.070" v="32" actId="478"/>
          <ac:spMkLst>
            <pc:docMk/>
            <pc:sldMk cId="0" sldId="256"/>
            <ac:spMk id="3" creationId="{A72521F0-A7F4-4AED-D517-EAB6E1498273}"/>
          </ac:spMkLst>
        </pc:spChg>
        <pc:spChg chg="mod">
          <ac:chgData name="Kyriakides, Tassos" userId="c40e6aef-7017-4a07-af72-3631e9a0752d" providerId="ADAL" clId="{AEB95BDD-9FBE-403A-AC18-6D545E8E1C31}" dt="2025-07-13T12:48:29.712" v="30" actId="20577"/>
          <ac:spMkLst>
            <pc:docMk/>
            <pc:sldMk cId="0" sldId="256"/>
            <ac:spMk id="33794" creationId="{00000000-0000-0000-0000-000000000000}"/>
          </ac:spMkLst>
        </pc:spChg>
        <pc:spChg chg="del">
          <ac:chgData name="Kyriakides, Tassos" userId="c40e6aef-7017-4a07-af72-3631e9a0752d" providerId="ADAL" clId="{AEB95BDD-9FBE-403A-AC18-6D545E8E1C31}" dt="2025-07-13T12:48:32.160" v="31" actId="478"/>
          <ac:spMkLst>
            <pc:docMk/>
            <pc:sldMk cId="0" sldId="256"/>
            <ac:spMk id="33795" creationId="{00000000-0000-0000-0000-000000000000}"/>
          </ac:spMkLst>
        </pc:spChg>
      </pc:sldChg>
      <pc:sldChg chg="add del">
        <pc:chgData name="Kyriakides, Tassos" userId="c40e6aef-7017-4a07-af72-3631e9a0752d" providerId="ADAL" clId="{AEB95BDD-9FBE-403A-AC18-6D545E8E1C31}" dt="2025-07-13T12:49:15.837" v="42" actId="47"/>
        <pc:sldMkLst>
          <pc:docMk/>
          <pc:sldMk cId="0" sldId="257"/>
        </pc:sldMkLst>
      </pc:sldChg>
      <pc:sldChg chg="modSp mod">
        <pc:chgData name="Kyriakides, Tassos" userId="c40e6aef-7017-4a07-af72-3631e9a0752d" providerId="ADAL" clId="{AEB95BDD-9FBE-403A-AC18-6D545E8E1C31}" dt="2025-07-13T12:48:50.218" v="39" actId="14100"/>
        <pc:sldMkLst>
          <pc:docMk/>
          <pc:sldMk cId="0" sldId="258"/>
        </pc:sldMkLst>
        <pc:spChg chg="mod">
          <ac:chgData name="Kyriakides, Tassos" userId="c40e6aef-7017-4a07-af72-3631e9a0752d" providerId="ADAL" clId="{AEB95BDD-9FBE-403A-AC18-6D545E8E1C31}" dt="2025-07-13T12:48:50.218" v="39" actId="14100"/>
          <ac:spMkLst>
            <pc:docMk/>
            <pc:sldMk cId="0" sldId="258"/>
            <ac:spMk id="35843" creationId="{00000000-0000-0000-0000-000000000000}"/>
          </ac:spMkLst>
        </pc:spChg>
      </pc:sldChg>
      <pc:sldChg chg="modSp mod">
        <pc:chgData name="Kyriakides, Tassos" userId="c40e6aef-7017-4a07-af72-3631e9a0752d" providerId="ADAL" clId="{AEB95BDD-9FBE-403A-AC18-6D545E8E1C31}" dt="2025-07-13T12:50:10.917" v="55" actId="20577"/>
        <pc:sldMkLst>
          <pc:docMk/>
          <pc:sldMk cId="0" sldId="276"/>
        </pc:sldMkLst>
        <pc:spChg chg="mod">
          <ac:chgData name="Kyriakides, Tassos" userId="c40e6aef-7017-4a07-af72-3631e9a0752d" providerId="ADAL" clId="{AEB95BDD-9FBE-403A-AC18-6D545E8E1C31}" dt="2025-07-13T12:50:10.917" v="55" actId="20577"/>
          <ac:spMkLst>
            <pc:docMk/>
            <pc:sldMk cId="0" sldId="276"/>
            <ac:spMk id="37891" creationId="{00000000-0000-0000-0000-000000000000}"/>
          </ac:spMkLst>
        </pc:spChg>
      </pc:sldChg>
      <pc:sldChg chg="del">
        <pc:chgData name="Kyriakides, Tassos" userId="c40e6aef-7017-4a07-af72-3631e9a0752d" providerId="ADAL" clId="{AEB95BDD-9FBE-403A-AC18-6D545E8E1C31}" dt="2025-07-13T12:51:12.606" v="76" actId="47"/>
        <pc:sldMkLst>
          <pc:docMk/>
          <pc:sldMk cId="0" sldId="280"/>
        </pc:sldMkLst>
      </pc:sldChg>
      <pc:sldChg chg="del">
        <pc:chgData name="Kyriakides, Tassos" userId="c40e6aef-7017-4a07-af72-3631e9a0752d" providerId="ADAL" clId="{AEB95BDD-9FBE-403A-AC18-6D545E8E1C31}" dt="2025-07-13T12:51:13.424" v="77" actId="47"/>
        <pc:sldMkLst>
          <pc:docMk/>
          <pc:sldMk cId="0" sldId="281"/>
        </pc:sldMkLst>
      </pc:sldChg>
      <pc:sldChg chg="del">
        <pc:chgData name="Kyriakides, Tassos" userId="c40e6aef-7017-4a07-af72-3631e9a0752d" providerId="ADAL" clId="{AEB95BDD-9FBE-403A-AC18-6D545E8E1C31}" dt="2025-07-13T12:51:14.314" v="78" actId="47"/>
        <pc:sldMkLst>
          <pc:docMk/>
          <pc:sldMk cId="0" sldId="282"/>
        </pc:sldMkLst>
      </pc:sldChg>
      <pc:sldChg chg="del">
        <pc:chgData name="Kyriakides, Tassos" userId="c40e6aef-7017-4a07-af72-3631e9a0752d" providerId="ADAL" clId="{AEB95BDD-9FBE-403A-AC18-6D545E8E1C31}" dt="2025-07-13T12:51:15.141" v="79" actId="47"/>
        <pc:sldMkLst>
          <pc:docMk/>
          <pc:sldMk cId="0" sldId="283"/>
        </pc:sldMkLst>
      </pc:sldChg>
      <pc:sldChg chg="del">
        <pc:chgData name="Kyriakides, Tassos" userId="c40e6aef-7017-4a07-af72-3631e9a0752d" providerId="ADAL" clId="{AEB95BDD-9FBE-403A-AC18-6D545E8E1C31}" dt="2025-07-13T12:51:17.386" v="81" actId="47"/>
        <pc:sldMkLst>
          <pc:docMk/>
          <pc:sldMk cId="0" sldId="284"/>
        </pc:sldMkLst>
      </pc:sldChg>
      <pc:sldChg chg="del">
        <pc:chgData name="Kyriakides, Tassos" userId="c40e6aef-7017-4a07-af72-3631e9a0752d" providerId="ADAL" clId="{AEB95BDD-9FBE-403A-AC18-6D545E8E1C31}" dt="2025-07-13T12:51:18.357" v="82" actId="47"/>
        <pc:sldMkLst>
          <pc:docMk/>
          <pc:sldMk cId="0" sldId="285"/>
        </pc:sldMkLst>
      </pc:sldChg>
      <pc:sldChg chg="modSp mod">
        <pc:chgData name="Kyriakides, Tassos" userId="c40e6aef-7017-4a07-af72-3631e9a0752d" providerId="ADAL" clId="{AEB95BDD-9FBE-403A-AC18-6D545E8E1C31}" dt="2025-07-13T12:51:56.897" v="98" actId="14100"/>
        <pc:sldMkLst>
          <pc:docMk/>
          <pc:sldMk cId="0" sldId="286"/>
        </pc:sldMkLst>
        <pc:spChg chg="mod">
          <ac:chgData name="Kyriakides, Tassos" userId="c40e6aef-7017-4a07-af72-3631e9a0752d" providerId="ADAL" clId="{AEB95BDD-9FBE-403A-AC18-6D545E8E1C31}" dt="2025-07-13T12:51:56.897" v="98" actId="14100"/>
          <ac:spMkLst>
            <pc:docMk/>
            <pc:sldMk cId="0" sldId="286"/>
            <ac:spMk id="39939" creationId="{00000000-0000-0000-0000-000000000000}"/>
          </ac:spMkLst>
        </pc:spChg>
      </pc:sldChg>
      <pc:sldChg chg="del">
        <pc:chgData name="Kyriakides, Tassos" userId="c40e6aef-7017-4a07-af72-3631e9a0752d" providerId="ADAL" clId="{AEB95BDD-9FBE-403A-AC18-6D545E8E1C31}" dt="2025-07-13T12:52:07.489" v="99" actId="47"/>
        <pc:sldMkLst>
          <pc:docMk/>
          <pc:sldMk cId="0" sldId="292"/>
        </pc:sldMkLst>
      </pc:sldChg>
      <pc:sldChg chg="del">
        <pc:chgData name="Kyriakides, Tassos" userId="c40e6aef-7017-4a07-af72-3631e9a0752d" providerId="ADAL" clId="{AEB95BDD-9FBE-403A-AC18-6D545E8E1C31}" dt="2025-07-13T12:51:16.284" v="80" actId="47"/>
        <pc:sldMkLst>
          <pc:docMk/>
          <pc:sldMk cId="0" sldId="294"/>
        </pc:sldMkLst>
      </pc:sldChg>
      <pc:sldChg chg="add del ord">
        <pc:chgData name="Kyriakides, Tassos" userId="c40e6aef-7017-4a07-af72-3631e9a0752d" providerId="ADAL" clId="{AEB95BDD-9FBE-403A-AC18-6D545E8E1C31}" dt="2025-07-13T12:51:38.523" v="92"/>
        <pc:sldMkLst>
          <pc:docMk/>
          <pc:sldMk cId="0" sldId="297"/>
        </pc:sldMkLst>
      </pc:sldChg>
      <pc:sldChg chg="addSp delSp modSp add del mod">
        <pc:chgData name="Kyriakides, Tassos" userId="c40e6aef-7017-4a07-af72-3631e9a0752d" providerId="ADAL" clId="{AEB95BDD-9FBE-403A-AC18-6D545E8E1C31}" dt="2025-07-13T12:49:36.432" v="53" actId="20577"/>
        <pc:sldMkLst>
          <pc:docMk/>
          <pc:sldMk cId="865094803" sldId="300"/>
        </pc:sldMkLst>
        <pc:spChg chg="mod">
          <ac:chgData name="Kyriakides, Tassos" userId="c40e6aef-7017-4a07-af72-3631e9a0752d" providerId="ADAL" clId="{AEB95BDD-9FBE-403A-AC18-6D545E8E1C31}" dt="2025-07-13T12:49:36.432" v="53" actId="20577"/>
          <ac:spMkLst>
            <pc:docMk/>
            <pc:sldMk cId="865094803" sldId="300"/>
            <ac:spMk id="2" creationId="{00000000-0000-0000-0000-000000000000}"/>
          </ac:spMkLst>
        </pc:spChg>
        <pc:spChg chg="del mod">
          <ac:chgData name="Kyriakides, Tassos" userId="c40e6aef-7017-4a07-af72-3631e9a0752d" providerId="ADAL" clId="{AEB95BDD-9FBE-403A-AC18-6D545E8E1C31}" dt="2025-07-13T12:49:23.171" v="46" actId="478"/>
          <ac:spMkLst>
            <pc:docMk/>
            <pc:sldMk cId="865094803" sldId="300"/>
            <ac:spMk id="3" creationId="{00000000-0000-0000-0000-000000000000}"/>
          </ac:spMkLst>
        </pc:spChg>
        <pc:spChg chg="add del mod">
          <ac:chgData name="Kyriakides, Tassos" userId="c40e6aef-7017-4a07-af72-3631e9a0752d" providerId="ADAL" clId="{AEB95BDD-9FBE-403A-AC18-6D545E8E1C31}" dt="2025-07-13T12:49:26.045" v="47" actId="478"/>
          <ac:spMkLst>
            <pc:docMk/>
            <pc:sldMk cId="865094803" sldId="300"/>
            <ac:spMk id="5" creationId="{623080B3-2EB0-9306-FFEB-9A19125F519F}"/>
          </ac:spMkLst>
        </pc:spChg>
        <pc:graphicFrameChg chg="mod">
          <ac:chgData name="Kyriakides, Tassos" userId="c40e6aef-7017-4a07-af72-3631e9a0752d" providerId="ADAL" clId="{AEB95BDD-9FBE-403A-AC18-6D545E8E1C31}" dt="2025-07-13T12:49:28.297" v="48" actId="1076"/>
          <ac:graphicFrameMkLst>
            <pc:docMk/>
            <pc:sldMk cId="865094803" sldId="300"/>
            <ac:graphicFrameMk id="9" creationId="{00000000-0000-0000-0000-000000000000}"/>
          </ac:graphicFrameMkLst>
        </pc:graphicFrameChg>
      </pc:sldChg>
      <pc:sldChg chg="add">
        <pc:chgData name="Kyriakides, Tassos" userId="c40e6aef-7017-4a07-af72-3631e9a0752d" providerId="ADAL" clId="{AEB95BDD-9FBE-403A-AC18-6D545E8E1C31}" dt="2025-07-13T12:48:20.171" v="0"/>
        <pc:sldMkLst>
          <pc:docMk/>
          <pc:sldMk cId="0" sldId="301"/>
        </pc:sldMkLst>
      </pc:sldChg>
      <pc:sldChg chg="modSp add mod">
        <pc:chgData name="Kyriakides, Tassos" userId="c40e6aef-7017-4a07-af72-3631e9a0752d" providerId="ADAL" clId="{AEB95BDD-9FBE-403A-AC18-6D545E8E1C31}" dt="2025-07-13T12:51:07.222" v="75" actId="20577"/>
        <pc:sldMkLst>
          <pc:docMk/>
          <pc:sldMk cId="0" sldId="350"/>
        </pc:sldMkLst>
        <pc:spChg chg="mod">
          <ac:chgData name="Kyriakides, Tassos" userId="c40e6aef-7017-4a07-af72-3631e9a0752d" providerId="ADAL" clId="{AEB95BDD-9FBE-403A-AC18-6D545E8E1C31}" dt="2025-07-13T12:51:07.222" v="75" actId="20577"/>
          <ac:spMkLst>
            <pc:docMk/>
            <pc:sldMk cId="0" sldId="350"/>
            <ac:spMk id="57346" creationId="{18C6EAD3-916B-46C7-D93B-A7369B23CD09}"/>
          </ac:spMkLst>
        </pc:spChg>
      </pc:sldChg>
      <pc:sldChg chg="modSp add mod">
        <pc:chgData name="Kyriakides, Tassos" userId="c40e6aef-7017-4a07-af72-3631e9a0752d" providerId="ADAL" clId="{AEB95BDD-9FBE-403A-AC18-6D545E8E1C31}" dt="2025-07-13T12:52:24.895" v="133" actId="20577"/>
        <pc:sldMkLst>
          <pc:docMk/>
          <pc:sldMk cId="3530917779" sldId="351"/>
        </pc:sldMkLst>
        <pc:spChg chg="mod">
          <ac:chgData name="Kyriakides, Tassos" userId="c40e6aef-7017-4a07-af72-3631e9a0752d" providerId="ADAL" clId="{AEB95BDD-9FBE-403A-AC18-6D545E8E1C31}" dt="2025-07-13T12:52:24.895" v="133" actId="20577"/>
          <ac:spMkLst>
            <pc:docMk/>
            <pc:sldMk cId="3530917779" sldId="351"/>
            <ac:spMk id="57346" creationId="{FD5C4DA2-7CF0-48B2-3B03-72AF233C7DF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CB9A7-D1A7-458E-B3EF-A60FA39597E7}" type="datetimeFigureOut">
              <a:rPr lang="en-US" smtClean="0"/>
              <a:pPr/>
              <a:t>7/13/2025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2E234-1E72-4C3E-A7C0-2909FA53AC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7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0692EAAD-1A1B-914D-A9AA-8B3D039973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98DAB823-6388-2951-90F5-9C95E75503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EBC13402-9C9E-1ABE-B7C9-75430344C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750E279-451C-4B27-8D1F-9AFDF39F8CAA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7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F552B-B525-48EB-9276-4F6BE0003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FE959-DF48-4011-9C5D-201F38574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97641-8447-43E0-AD6F-C77B466E3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43D09-FFE4-4A8D-9197-56EDDB5FF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4B3C5-C7B4-4FB1-AB2B-452276352C23}" type="datetimeFigureOut">
              <a:rPr lang="en-US" smtClean="0"/>
              <a:t>7/13/2025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EBBE0-5695-4F29-AECC-1529D9EFD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61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5D7B7-89DD-4FE4-82B6-6CB0D809F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EB08-0DC4-4565-9048-149B52890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0FD62-E67D-4EA7-8DAE-156686034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C018A-77B9-4368-B8D1-9BF1113AE2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92873-4DBC-4157-A962-C71832A83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1FC28-1811-4A7E-A5F0-24DDFB2FCE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A2C7F-D4F1-4CB3-AAAC-24F8B236F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D4A38-45D4-4C6E-BB7A-5F1AFE670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BDD2AB7-285D-4FFB-B68B-6FF8D7AB86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6.bin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44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>
            <a:extLst>
              <a:ext uri="{FF2B5EF4-FFF2-40B4-BE49-F238E27FC236}">
                <a16:creationId xmlns:a16="http://schemas.microsoft.com/office/drawing/2014/main" id="{3A28A446-DA74-3670-7D3A-547DB74ED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853113"/>
            <a:ext cx="25971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Subtitle 1">
            <a:extLst>
              <a:ext uri="{FF2B5EF4-FFF2-40B4-BE49-F238E27FC236}">
                <a16:creationId xmlns:a16="http://schemas.microsoft.com/office/drawing/2014/main" id="{D15BA093-D595-F149-23AC-C2AC79E509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14800"/>
            <a:ext cx="7086600" cy="1385888"/>
          </a:xfrm>
        </p:spPr>
        <p:txBody>
          <a:bodyPr/>
          <a:lstStyle/>
          <a:p>
            <a:r>
              <a:rPr lang="en-US" altLang="en-US" sz="2400"/>
              <a:t>Georgian Implementation Science Fogarty Training (GIFT) Program</a:t>
            </a:r>
          </a:p>
          <a:p>
            <a:r>
              <a:rPr lang="en-US" altLang="en-US" sz="2400"/>
              <a:t>Ilia State University &amp; Yale University</a:t>
            </a:r>
          </a:p>
          <a:p>
            <a:endParaRPr lang="en-US" altLang="en-US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25CF392D-0CBE-ACE9-2153-426A6112D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838200"/>
            <a:ext cx="8229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Accelerating Impact: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Immersive Summer Bootcamp in Implementation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/>
              <a:t>Science and Biostatistics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Prospective Studies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If risk difference is reversed</a:t>
            </a:r>
          </a:p>
        </p:txBody>
      </p:sp>
      <p:graphicFrame>
        <p:nvGraphicFramePr>
          <p:cNvPr id="46080" name="Object 1024"/>
          <p:cNvGraphicFramePr>
            <a:graphicFrameLocks noChangeAspect="1"/>
          </p:cNvGraphicFramePr>
          <p:nvPr/>
        </p:nvGraphicFramePr>
        <p:xfrm>
          <a:off x="2209800" y="2743200"/>
          <a:ext cx="42672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57400" imgH="393480" progId="Equation.3">
                  <p:embed/>
                </p:oleObj>
              </mc:Choice>
              <mc:Fallback>
                <p:oleObj name="Equation" r:id="rId2" imgW="2057400" imgH="393480" progId="Equation.3">
                  <p:embed/>
                  <p:pic>
                    <p:nvPicPr>
                      <p:cNvPr id="4608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743200"/>
                        <a:ext cx="4267200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685800" y="3733800"/>
            <a:ext cx="7772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/>
              <a:t>Absolute Risk Increase (ARI)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762000" y="4419600"/>
            <a:ext cx="7772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Number needed to harm (NNH)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/>
          </a:p>
          <a:p>
            <a:pPr marL="342900" indent="-342900">
              <a:spcBef>
                <a:spcPct val="20000"/>
              </a:spcBef>
            </a:pPr>
            <a:endParaRPr lang="en-US" sz="32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/>
              <a:t>How many patients do we need to treat to observe 1 recurrence</a:t>
            </a:r>
          </a:p>
        </p:txBody>
      </p:sp>
      <p:graphicFrame>
        <p:nvGraphicFramePr>
          <p:cNvPr id="46081" name="Object 1025"/>
          <p:cNvGraphicFramePr>
            <a:graphicFrameLocks noChangeAspect="1"/>
          </p:cNvGraphicFramePr>
          <p:nvPr/>
        </p:nvGraphicFramePr>
        <p:xfrm>
          <a:off x="3733800" y="5257800"/>
          <a:ext cx="13716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393480" progId="Equation.3">
                  <p:embed/>
                </p:oleObj>
              </mc:Choice>
              <mc:Fallback>
                <p:oleObj name="Equation" r:id="rId4" imgW="825480" imgH="393480" progId="Equation.3">
                  <p:embed/>
                  <p:pic>
                    <p:nvPicPr>
                      <p:cNvPr id="46081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257800"/>
                        <a:ext cx="1371600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utoUpdateAnimBg="0"/>
      <p:bldP spid="717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038600"/>
            <a:ext cx="7772400" cy="1447800"/>
          </a:xfrm>
        </p:spPr>
        <p:txBody>
          <a:bodyPr/>
          <a:lstStyle/>
          <a:p>
            <a:pPr eaLnBrk="1" hangingPunct="1"/>
            <a:r>
              <a:rPr lang="en-US" sz="2400"/>
              <a:t>Odds Ratio – the odds in one group compared to the odds in another group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2000"/>
              <a:t>Example</a:t>
            </a:r>
          </a:p>
          <a:p>
            <a:pPr lvl="1" eaLnBrk="1" hangingPunct="1">
              <a:buFontTx/>
              <a:buNone/>
            </a:pPr>
            <a:endParaRPr lang="en-US"/>
          </a:p>
        </p:txBody>
      </p:sp>
      <p:sp>
        <p:nvSpPr>
          <p:cNvPr id="512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Prospective Studies</a:t>
            </a:r>
          </a:p>
        </p:txBody>
      </p:sp>
      <p:graphicFrame>
        <p:nvGraphicFramePr>
          <p:cNvPr id="5122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406122"/>
              </p:ext>
            </p:extLst>
          </p:nvPr>
        </p:nvGraphicFramePr>
        <p:xfrm>
          <a:off x="152400" y="2133601"/>
          <a:ext cx="8679976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848040" imgH="203040" progId="Equation.3">
                  <p:embed/>
                </p:oleObj>
              </mc:Choice>
              <mc:Fallback>
                <p:oleObj name="Equation" r:id="rId2" imgW="3848040" imgH="203040" progId="Equation.3">
                  <p:embed/>
                  <p:pic>
                    <p:nvPicPr>
                      <p:cNvPr id="5122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133601"/>
                        <a:ext cx="8679976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5" name="Object 1025"/>
          <p:cNvGraphicFramePr>
            <a:graphicFrameLocks noChangeAspect="1"/>
          </p:cNvGraphicFramePr>
          <p:nvPr/>
        </p:nvGraphicFramePr>
        <p:xfrm>
          <a:off x="2209800" y="2819400"/>
          <a:ext cx="15240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469800" progId="Equation.3">
                  <p:embed/>
                </p:oleObj>
              </mc:Choice>
              <mc:Fallback>
                <p:oleObj name="Equation" r:id="rId4" imgW="863280" imgH="469800" progId="Equation.3">
                  <p:embed/>
                  <p:pic>
                    <p:nvPicPr>
                      <p:cNvPr id="47105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819400"/>
                        <a:ext cx="15240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3886200" y="3352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7106" name="Object 1026"/>
          <p:cNvGraphicFramePr>
            <a:graphicFrameLocks noChangeAspect="1"/>
          </p:cNvGraphicFramePr>
          <p:nvPr/>
        </p:nvGraphicFramePr>
        <p:xfrm>
          <a:off x="5486400" y="3200400"/>
          <a:ext cx="12954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1760" imgH="228600" progId="Equation.3">
                  <p:embed/>
                </p:oleObj>
              </mc:Choice>
              <mc:Fallback>
                <p:oleObj name="Equation" r:id="rId6" imgW="761760" imgH="228600" progId="Equation.3">
                  <p:embed/>
                  <p:pic>
                    <p:nvPicPr>
                      <p:cNvPr id="47106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200400"/>
                        <a:ext cx="12954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1027"/>
          <p:cNvGraphicFramePr>
            <a:graphicFrameLocks noChangeAspect="1"/>
          </p:cNvGraphicFramePr>
          <p:nvPr/>
        </p:nvGraphicFramePr>
        <p:xfrm>
          <a:off x="1752600" y="5638800"/>
          <a:ext cx="35052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917360" imgH="444240" progId="Equation.3">
                  <p:embed/>
                </p:oleObj>
              </mc:Choice>
              <mc:Fallback>
                <p:oleObj name="Equation" r:id="rId8" imgW="1917360" imgH="444240" progId="Equation.3">
                  <p:embed/>
                  <p:pic>
                    <p:nvPicPr>
                      <p:cNvPr id="47107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638800"/>
                        <a:ext cx="35052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1028"/>
          <p:cNvGraphicFramePr>
            <a:graphicFrameLocks noChangeAspect="1"/>
          </p:cNvGraphicFramePr>
          <p:nvPr/>
        </p:nvGraphicFramePr>
        <p:xfrm>
          <a:off x="5486400" y="5638800"/>
          <a:ext cx="838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9040" imgH="393480" progId="Equation.3">
                  <p:embed/>
                </p:oleObj>
              </mc:Choice>
              <mc:Fallback>
                <p:oleObj name="Equation" r:id="rId10" imgW="419040" imgH="393480" progId="Equation.3">
                  <p:embed/>
                  <p:pic>
                    <p:nvPicPr>
                      <p:cNvPr id="47108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638800"/>
                        <a:ext cx="8382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1029"/>
          <p:cNvGraphicFramePr>
            <a:graphicFrameLocks noChangeAspect="1"/>
          </p:cNvGraphicFramePr>
          <p:nvPr/>
        </p:nvGraphicFramePr>
        <p:xfrm>
          <a:off x="6629400" y="5715000"/>
          <a:ext cx="1981200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55600" imgH="393480" progId="Equation.3">
                  <p:embed/>
                </p:oleObj>
              </mc:Choice>
              <mc:Fallback>
                <p:oleObj name="Equation" r:id="rId12" imgW="1155600" imgH="393480" progId="Equation.3">
                  <p:embed/>
                  <p:pic>
                    <p:nvPicPr>
                      <p:cNvPr id="47109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715000"/>
                        <a:ext cx="1981200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  <p:bldP spid="82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Since we select subjects based on “disease status”, </a:t>
            </a:r>
            <a:r>
              <a:rPr lang="en-US" baseline="30000"/>
              <a:t>a</a:t>
            </a:r>
            <a:r>
              <a:rPr lang="en-US"/>
              <a:t>/</a:t>
            </a:r>
            <a:r>
              <a:rPr lang="en-US" baseline="-25000"/>
              <a:t>a+b</a:t>
            </a:r>
            <a:r>
              <a:rPr lang="en-US"/>
              <a:t> and </a:t>
            </a:r>
            <a:r>
              <a:rPr lang="en-US" baseline="30000"/>
              <a:t>c</a:t>
            </a:r>
            <a:r>
              <a:rPr lang="en-US"/>
              <a:t>/</a:t>
            </a:r>
            <a:r>
              <a:rPr lang="en-US" baseline="-25000"/>
              <a:t>c+d</a:t>
            </a:r>
            <a:r>
              <a:rPr lang="en-US"/>
              <a:t> are meaningless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Case Control Studies</a:t>
            </a:r>
          </a:p>
        </p:txBody>
      </p:sp>
      <p:graphicFrame>
        <p:nvGraphicFramePr>
          <p:cNvPr id="6146" name="Object 1024"/>
          <p:cNvGraphicFramePr>
            <a:graphicFrameLocks noChangeAspect="1"/>
          </p:cNvGraphicFramePr>
          <p:nvPr/>
        </p:nvGraphicFramePr>
        <p:xfrm>
          <a:off x="223838" y="3506788"/>
          <a:ext cx="12517437" cy="201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30040" imgH="907920" progId="Word.Document.8">
                  <p:embed/>
                </p:oleObj>
              </mc:Choice>
              <mc:Fallback>
                <p:oleObj name="Document" r:id="rId2" imgW="5630040" imgH="907920" progId="Word.Document.8">
                  <p:embed/>
                  <p:pic>
                    <p:nvPicPr>
                      <p:cNvPr id="6146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3506788"/>
                        <a:ext cx="12517437" cy="201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Estimate an exposure OR</a:t>
            </a:r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Case Control Studies</a:t>
            </a:r>
          </a:p>
        </p:txBody>
      </p:sp>
      <p:graphicFrame>
        <p:nvGraphicFramePr>
          <p:cNvPr id="7170" name="Object 0"/>
          <p:cNvGraphicFramePr>
            <a:graphicFrameLocks noChangeAspect="1"/>
          </p:cNvGraphicFramePr>
          <p:nvPr/>
        </p:nvGraphicFramePr>
        <p:xfrm>
          <a:off x="1828800" y="3048000"/>
          <a:ext cx="37338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760" imgH="431640" progId="Equation.3">
                  <p:embed/>
                </p:oleObj>
              </mc:Choice>
              <mc:Fallback>
                <p:oleObj name="Equation" r:id="rId2" imgW="1904760" imgH="431640" progId="Equation.3">
                  <p:embed/>
                  <p:pic>
                    <p:nvPicPr>
                      <p:cNvPr id="717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048000"/>
                        <a:ext cx="37338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5943600" y="3048000"/>
          <a:ext cx="838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9040" imgH="393480" progId="Equation.3">
                  <p:embed/>
                </p:oleObj>
              </mc:Choice>
              <mc:Fallback>
                <p:oleObj name="Equation" r:id="rId4" imgW="419040" imgH="393480" progId="Equation.3">
                  <p:embed/>
                  <p:pic>
                    <p:nvPicPr>
                      <p:cNvPr id="4915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048000"/>
                        <a:ext cx="8382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685800" y="44196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/>
              <a:t>The flexibility of the OR across study designs as well as its benefits in multivariable analyses makes it an attractive and much utilized measure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OR Approximates RR When Rare Disease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If rare disease,</a:t>
            </a:r>
          </a:p>
          <a:p>
            <a:pPr lvl="1" eaLnBrk="1" hangingPunct="1"/>
            <a:r>
              <a:rPr lang="en-US"/>
              <a:t>a is small relative to b</a:t>
            </a:r>
          </a:p>
          <a:p>
            <a:pPr lvl="1" eaLnBrk="1" hangingPunct="1"/>
            <a:endParaRPr lang="en-US"/>
          </a:p>
          <a:p>
            <a:pPr lvl="1" eaLnBrk="1" hangingPunct="1"/>
            <a:endParaRPr lang="en-US"/>
          </a:p>
          <a:p>
            <a:pPr lvl="1" eaLnBrk="1" hangingPunct="1"/>
            <a:r>
              <a:rPr lang="en-US"/>
              <a:t>c is small relative to d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3810000" y="3124200"/>
          <a:ext cx="137795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2080" imgH="393480" progId="Equation.3">
                  <p:embed/>
                </p:oleObj>
              </mc:Choice>
              <mc:Fallback>
                <p:oleObj name="Equation" r:id="rId2" imgW="622080" imgH="393480" progId="Equation.3">
                  <p:embed/>
                  <p:pic>
                    <p:nvPicPr>
                      <p:cNvPr id="819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124200"/>
                        <a:ext cx="1377950" cy="87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7"/>
          <p:cNvGraphicFramePr>
            <a:graphicFrameLocks noChangeAspect="1"/>
          </p:cNvGraphicFramePr>
          <p:nvPr/>
        </p:nvGraphicFramePr>
        <p:xfrm>
          <a:off x="3810000" y="4876800"/>
          <a:ext cx="1371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680" imgH="393480" progId="Equation.3">
                  <p:embed/>
                </p:oleObj>
              </mc:Choice>
              <mc:Fallback>
                <p:oleObj name="Equation" r:id="rId4" imgW="634680" imgH="393480" progId="Equation.3">
                  <p:embed/>
                  <p:pic>
                    <p:nvPicPr>
                      <p:cNvPr id="81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76800"/>
                        <a:ext cx="1371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Confidence Interval for RR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When expected cell frequencies are &gt;5 then we can use large sample approximation</a:t>
            </a:r>
          </a:p>
        </p:txBody>
      </p:sp>
      <p:graphicFrame>
        <p:nvGraphicFramePr>
          <p:cNvPr id="9218" name="Object 2048"/>
          <p:cNvGraphicFramePr>
            <a:graphicFrameLocks noChangeAspect="1"/>
          </p:cNvGraphicFramePr>
          <p:nvPr/>
        </p:nvGraphicFramePr>
        <p:xfrm>
          <a:off x="2209800" y="3309938"/>
          <a:ext cx="4572000" cy="292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77960" imgH="1650960" progId="Equation.3">
                  <p:embed/>
                </p:oleObj>
              </mc:Choice>
              <mc:Fallback>
                <p:oleObj name="Equation" r:id="rId2" imgW="2577960" imgH="1650960" progId="Equation.3">
                  <p:embed/>
                  <p:pic>
                    <p:nvPicPr>
                      <p:cNvPr id="9218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09938"/>
                        <a:ext cx="4572000" cy="292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Confidence Interval for RR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95% CI for Example</a:t>
            </a:r>
          </a:p>
          <a:p>
            <a:pPr lvl="1" eaLnBrk="1" hangingPunct="1">
              <a:buFontTx/>
              <a:buNone/>
            </a:pPr>
            <a:endParaRPr lang="en-US"/>
          </a:p>
        </p:txBody>
      </p:sp>
      <p:graphicFrame>
        <p:nvGraphicFramePr>
          <p:cNvPr id="10242" name="Object 0"/>
          <p:cNvGraphicFramePr>
            <a:graphicFrameLocks noChangeAspect="1"/>
          </p:cNvGraphicFramePr>
          <p:nvPr/>
        </p:nvGraphicFramePr>
        <p:xfrm>
          <a:off x="2209800" y="2819400"/>
          <a:ext cx="4572000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60440" imgH="660240" progId="Equation.3">
                  <p:embed/>
                </p:oleObj>
              </mc:Choice>
              <mc:Fallback>
                <p:oleObj name="Equation" r:id="rId2" imgW="2260440" imgH="660240" progId="Equation.3">
                  <p:embed/>
                  <p:pic>
                    <p:nvPicPr>
                      <p:cNvPr id="10242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819400"/>
                        <a:ext cx="4572000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4495800" y="434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2819400" y="4953000"/>
          <a:ext cx="3429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87240" imgH="228600" progId="Equation.3">
                  <p:embed/>
                </p:oleObj>
              </mc:Choice>
              <mc:Fallback>
                <p:oleObj name="Equation" r:id="rId4" imgW="1587240" imgH="228600" progId="Equation.3">
                  <p:embed/>
                  <p:pic>
                    <p:nvPicPr>
                      <p:cNvPr id="51201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953000"/>
                        <a:ext cx="34290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838200" y="5791200"/>
            <a:ext cx="800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/>
              <a:t>95% sure this interval covers the true population RR</a:t>
            </a:r>
          </a:p>
          <a:p>
            <a:pPr marL="742950" lvl="1" indent="-285750">
              <a:spcBef>
                <a:spcPct val="20000"/>
              </a:spcBef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2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US"/>
              <a:t>Confidence Interval for OR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685800" y="4648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95% CI for Example</a:t>
            </a:r>
          </a:p>
          <a:p>
            <a:pPr marL="742950" lvl="1" indent="-285750">
              <a:spcBef>
                <a:spcPct val="20000"/>
              </a:spcBef>
            </a:pPr>
            <a:endParaRPr lang="en-US" sz="2800"/>
          </a:p>
        </p:txBody>
      </p:sp>
      <p:graphicFrame>
        <p:nvGraphicFramePr>
          <p:cNvPr id="11266" name="Object 9"/>
          <p:cNvGraphicFramePr>
            <a:graphicFrameLocks noChangeAspect="1"/>
          </p:cNvGraphicFramePr>
          <p:nvPr/>
        </p:nvGraphicFramePr>
        <p:xfrm>
          <a:off x="2819400" y="5410200"/>
          <a:ext cx="37338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47840" imgH="685800" progId="Equation.3">
                  <p:embed/>
                </p:oleObj>
              </mc:Choice>
              <mc:Fallback>
                <p:oleObj name="Equation" r:id="rId2" imgW="2247840" imgH="685800" progId="Equation.3">
                  <p:embed/>
                  <p:pic>
                    <p:nvPicPr>
                      <p:cNvPr id="1126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410200"/>
                        <a:ext cx="3733800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0"/>
          <p:cNvGraphicFramePr>
            <a:graphicFrameLocks noGrp="1" noChangeAspect="1"/>
          </p:cNvGraphicFramePr>
          <p:nvPr>
            <p:ph type="body" idx="1"/>
          </p:nvPr>
        </p:nvGraphicFramePr>
        <p:xfrm>
          <a:off x="2133600" y="1981200"/>
          <a:ext cx="4419600" cy="244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58920" imgH="1193760" progId="Equation.3">
                  <p:embed/>
                </p:oleObj>
              </mc:Choice>
              <mc:Fallback>
                <p:oleObj name="Equation" r:id="rId4" imgW="2158920" imgH="1193760" progId="Equation.3">
                  <p:embed/>
                  <p:pic>
                    <p:nvPicPr>
                      <p:cNvPr id="1126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981200"/>
                        <a:ext cx="4419600" cy="244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457200" y="76200"/>
            <a:ext cx="8305800" cy="1858962"/>
          </a:xfrm>
        </p:spPr>
        <p:txBody>
          <a:bodyPr>
            <a:normAutofit fontScale="90000"/>
          </a:bodyPr>
          <a:lstStyle/>
          <a:p>
            <a:pPr lvl="0" algn="l"/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An OR &gt; 1 means:</a:t>
            </a:r>
            <a:br>
              <a:rPr lang="en-US" sz="3600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PAnswers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8200" y="1950088"/>
            <a:ext cx="7696200" cy="358140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en-US" dirty="0"/>
              <a:t>Controls had the same exposure as cases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en-US" dirty="0"/>
              <a:t>Controls were not selected correctly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en-US" dirty="0"/>
              <a:t>Cases were more likely to have had the exposure of interest</a:t>
            </a:r>
          </a:p>
          <a:p>
            <a:pPr marL="514350" indent="-514350">
              <a:buFont typeface="Arial" panose="020B0604020202020204" pitchFamily="34" charset="0"/>
              <a:buAutoNum type="alphaUcPeriod"/>
            </a:pPr>
            <a:endParaRPr lang="en-US" dirty="0"/>
          </a:p>
          <a:p>
            <a:pPr marL="514350" indent="-514350">
              <a:buFont typeface="Arial" panose="020B0604020202020204" pitchFamily="34" charset="0"/>
              <a:buAutoNum type="alphaUcPeriod"/>
            </a:pPr>
            <a:r>
              <a:rPr lang="en-US" dirty="0"/>
              <a:t>Exposed individuals developed disease at a greater frequency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681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Hypothesis Testing for Contingency Tables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In the 2X2 table, the probability of recurrence:</a:t>
            </a:r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</a:pPr>
            <a:endParaRPr lang="en-US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/>
              <a:t>                P(R) = 314/792 =0.40</a:t>
            </a:r>
          </a:p>
        </p:txBody>
      </p:sp>
      <p:graphicFrame>
        <p:nvGraphicFramePr>
          <p:cNvPr id="12290" name="Object 2048"/>
          <p:cNvGraphicFramePr>
            <a:graphicFrameLocks noChangeAspect="1"/>
          </p:cNvGraphicFramePr>
          <p:nvPr/>
        </p:nvGraphicFramePr>
        <p:xfrm>
          <a:off x="381000" y="3657600"/>
          <a:ext cx="12568238" cy="202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30040" imgH="907920" progId="Word.Document.8">
                  <p:embed/>
                </p:oleObj>
              </mc:Choice>
              <mc:Fallback>
                <p:oleObj name="Document" r:id="rId2" imgW="5630040" imgH="907920" progId="Word.Document.8">
                  <p:embed/>
                  <p:pic>
                    <p:nvPicPr>
                      <p:cNvPr id="1229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657600"/>
                        <a:ext cx="12568238" cy="202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Categorical Data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2590800"/>
          </a:xfrm>
        </p:spPr>
        <p:txBody>
          <a:bodyPr/>
          <a:lstStyle/>
          <a:p>
            <a:pPr eaLnBrk="1" hangingPunct="1"/>
            <a:r>
              <a:rPr lang="en-US"/>
              <a:t>If there is no relation between treatment and recurrence – expect 40% recurrence for treatment A and 40% recurrence for treatment B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Hypothesis Testing for Contingency Tables</a:t>
            </a:r>
          </a:p>
        </p:txBody>
      </p:sp>
      <p:graphicFrame>
        <p:nvGraphicFramePr>
          <p:cNvPr id="13314" name="Object 1024"/>
          <p:cNvGraphicFramePr>
            <a:graphicFrameLocks noChangeAspect="1"/>
          </p:cNvGraphicFramePr>
          <p:nvPr/>
        </p:nvGraphicFramePr>
        <p:xfrm>
          <a:off x="1295400" y="4800600"/>
          <a:ext cx="6400800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44440" imgH="203040" progId="Equation.3">
                  <p:embed/>
                </p:oleObj>
              </mc:Choice>
              <mc:Fallback>
                <p:oleObj name="Equation" r:id="rId2" imgW="2044440" imgH="203040" progId="Equation.3">
                  <p:embed/>
                  <p:pic>
                    <p:nvPicPr>
                      <p:cNvPr id="13314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800600"/>
                        <a:ext cx="6400800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Chi-square Test of Independence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Under the assumption of independence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lvl="1" eaLnBrk="1" hangingPunct="1"/>
            <a:r>
              <a:rPr lang="en-US"/>
              <a:t>For each cell, we calculate the expected number of counts under the assumption of independence</a:t>
            </a: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2286000" y="2895600"/>
          <a:ext cx="399415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44440" imgH="203040" progId="Equation.3">
                  <p:embed/>
                </p:oleObj>
              </mc:Choice>
              <mc:Fallback>
                <p:oleObj name="Equation" r:id="rId2" imgW="2044440" imgH="203040" progId="Equation.3">
                  <p:embed/>
                  <p:pic>
                    <p:nvPicPr>
                      <p:cNvPr id="1433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895600"/>
                        <a:ext cx="399415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6"/>
          <p:cNvGraphicFramePr>
            <a:graphicFrameLocks noChangeAspect="1"/>
          </p:cNvGraphicFramePr>
          <p:nvPr/>
        </p:nvGraphicFramePr>
        <p:xfrm>
          <a:off x="2362200" y="5181600"/>
          <a:ext cx="4343400" cy="130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81000" imgH="838080" progId="Equation.3">
                  <p:embed/>
                </p:oleObj>
              </mc:Choice>
              <mc:Fallback>
                <p:oleObj name="Equation" r:id="rId4" imgW="2781000" imgH="838080" progId="Equation.3">
                  <p:embed/>
                  <p:pic>
                    <p:nvPicPr>
                      <p:cNvPr id="1433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4343400" cy="130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572000"/>
            <a:ext cx="7772400" cy="1905000"/>
          </a:xfrm>
        </p:spPr>
        <p:txBody>
          <a:bodyPr/>
          <a:lstStyle/>
          <a:p>
            <a:pPr eaLnBrk="1" hangingPunct="1"/>
            <a:r>
              <a:rPr lang="en-US"/>
              <a:t>These expected counts are what would have happened if independence was true (i.e. if trt not related to recurrence)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Chi-square Test of Independence</a:t>
            </a:r>
          </a:p>
        </p:txBody>
      </p:sp>
      <p:graphicFrame>
        <p:nvGraphicFramePr>
          <p:cNvPr id="15362" name="Object 1024"/>
          <p:cNvGraphicFramePr>
            <a:graphicFrameLocks noChangeAspect="1"/>
          </p:cNvGraphicFramePr>
          <p:nvPr/>
        </p:nvGraphicFramePr>
        <p:xfrm>
          <a:off x="2667000" y="1981200"/>
          <a:ext cx="3657600" cy="219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1840" imgH="1218960" progId="Equation.3">
                  <p:embed/>
                </p:oleObj>
              </mc:Choice>
              <mc:Fallback>
                <p:oleObj name="Equation" r:id="rId2" imgW="2031840" imgH="1218960" progId="Equation.3">
                  <p:embed/>
                  <p:pic>
                    <p:nvPicPr>
                      <p:cNvPr id="15362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981200"/>
                        <a:ext cx="3657600" cy="219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/>
              <a:t>Compare observed to expected</a:t>
            </a:r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endParaRPr lang="en-US" sz="2800"/>
          </a:p>
          <a:p>
            <a:pPr eaLnBrk="1" hangingPunct="1"/>
            <a:r>
              <a:rPr lang="en-US" sz="2800"/>
              <a:t>Compare chi-square statistic to critical chi-square:</a:t>
            </a:r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Chi-square Test of Independence</a:t>
            </a:r>
          </a:p>
        </p:txBody>
      </p:sp>
      <p:graphicFrame>
        <p:nvGraphicFramePr>
          <p:cNvPr id="16386" name="Object 0"/>
          <p:cNvGraphicFramePr>
            <a:graphicFrameLocks noChangeAspect="1"/>
          </p:cNvGraphicFramePr>
          <p:nvPr/>
        </p:nvGraphicFramePr>
        <p:xfrm>
          <a:off x="762000" y="2743200"/>
          <a:ext cx="6934200" cy="213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03360" imgH="1295280" progId="Equation.3">
                  <p:embed/>
                </p:oleObj>
              </mc:Choice>
              <mc:Fallback>
                <p:oleObj name="Equation" r:id="rId2" imgW="4203360" imgH="1295280" progId="Equation.3">
                  <p:embed/>
                  <p:pic>
                    <p:nvPicPr>
                      <p:cNvPr id="16386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743200"/>
                        <a:ext cx="6934200" cy="213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1"/>
          <p:cNvGraphicFramePr>
            <a:graphicFrameLocks noChangeAspect="1"/>
          </p:cNvGraphicFramePr>
          <p:nvPr/>
        </p:nvGraphicFramePr>
        <p:xfrm>
          <a:off x="2895600" y="5791200"/>
          <a:ext cx="29718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22360" imgH="241200" progId="Equation.3">
                  <p:embed/>
                </p:oleObj>
              </mc:Choice>
              <mc:Fallback>
                <p:oleObj name="Equation" r:id="rId4" imgW="1422360" imgH="241200" progId="Equation.3">
                  <p:embed/>
                  <p:pic>
                    <p:nvPicPr>
                      <p:cNvPr id="1638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791200"/>
                        <a:ext cx="29718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Chi-square Test of Independence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From table of critical chi-square values (p 356)</a:t>
            </a:r>
          </a:p>
          <a:p>
            <a:pPr lvl="1" eaLnBrk="1" hangingPunct="1"/>
            <a:endParaRPr lang="en-US"/>
          </a:p>
          <a:p>
            <a:pPr lvl="1" eaLnBrk="1" hangingPunct="1"/>
            <a:endParaRPr lang="en-US"/>
          </a:p>
          <a:p>
            <a:pPr lvl="1" eaLnBrk="1" hangingPunct="1"/>
            <a:r>
              <a:rPr lang="en-US"/>
              <a:t>Reject Null</a:t>
            </a:r>
          </a:p>
        </p:txBody>
      </p:sp>
      <p:graphicFrame>
        <p:nvGraphicFramePr>
          <p:cNvPr id="17410" name="Object 1024"/>
          <p:cNvGraphicFramePr>
            <a:graphicFrameLocks noChangeAspect="1"/>
          </p:cNvGraphicFramePr>
          <p:nvPr/>
        </p:nvGraphicFramePr>
        <p:xfrm>
          <a:off x="3429000" y="3124200"/>
          <a:ext cx="1752600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253800" progId="Equation.3">
                  <p:embed/>
                </p:oleObj>
              </mc:Choice>
              <mc:Fallback>
                <p:oleObj name="Equation" r:id="rId2" imgW="787320" imgH="253800" progId="Equation.3">
                  <p:embed/>
                  <p:pic>
                    <p:nvPicPr>
                      <p:cNvPr id="1741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124200"/>
                        <a:ext cx="1752600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Assumptions for Chi-square Test of Independence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3733800"/>
          </a:xfrm>
        </p:spPr>
        <p:txBody>
          <a:bodyPr/>
          <a:lstStyle/>
          <a:p>
            <a:pPr eaLnBrk="1" hangingPunct="1"/>
            <a:r>
              <a:rPr lang="en-US"/>
              <a:t>Random and independent sampling of subjects</a:t>
            </a:r>
          </a:p>
          <a:p>
            <a:pPr eaLnBrk="1" hangingPunct="1"/>
            <a:r>
              <a:rPr lang="en-US"/>
              <a:t>All cells should have expected counts &gt; 5</a:t>
            </a:r>
          </a:p>
          <a:p>
            <a:pPr lvl="1" eaLnBrk="1" hangingPunct="1"/>
            <a:r>
              <a:rPr lang="en-US"/>
              <a:t>If don’t satisfy – use Fisher’s exact test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Evaluation and Adjustment for Confounding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dirty="0"/>
              <a:t>Example – investigation of maternal tranquilizer use and the risk of malformation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Smoking is associated with increased risk for malformation</a:t>
            </a:r>
          </a:p>
          <a:p>
            <a:pPr lvl="1" eaLnBrk="1" hangingPunct="1"/>
            <a:r>
              <a:rPr lang="en-US" dirty="0"/>
              <a:t>Tranquilizer users are more likely to smoke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Evaluation and Adjustment for Confounding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 eaLnBrk="1" hangingPunct="1"/>
            <a:r>
              <a:rPr lang="en-US"/>
              <a:t>Stratum-specific OR</a:t>
            </a:r>
          </a:p>
        </p:txBody>
      </p:sp>
      <p:graphicFrame>
        <p:nvGraphicFramePr>
          <p:cNvPr id="18434" name="Object 0"/>
          <p:cNvGraphicFramePr>
            <a:graphicFrameLocks noChangeAspect="1"/>
          </p:cNvGraphicFramePr>
          <p:nvPr/>
        </p:nvGraphicFramePr>
        <p:xfrm>
          <a:off x="304800" y="3124200"/>
          <a:ext cx="8839200" cy="286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499000" imgH="1784160" progId="Word.Document.8">
                  <p:embed/>
                </p:oleObj>
              </mc:Choice>
              <mc:Fallback>
                <p:oleObj name="Document" r:id="rId2" imgW="5499000" imgH="1784160" progId="Word.Document.8">
                  <p:embed/>
                  <p:pic>
                    <p:nvPicPr>
                      <p:cNvPr id="18434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124200"/>
                        <a:ext cx="8839200" cy="286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391400" y="3657600"/>
            <a:ext cx="844550" cy="336550"/>
            <a:chOff x="5040" y="988"/>
            <a:chExt cx="532" cy="212"/>
          </a:xfrm>
        </p:grpSpPr>
        <p:sp>
          <p:nvSpPr>
            <p:cNvPr id="18454" name="Line 5"/>
            <p:cNvSpPr>
              <a:spLocks noChangeShapeType="1"/>
            </p:cNvSpPr>
            <p:nvPr/>
          </p:nvSpPr>
          <p:spPr bwMode="auto">
            <a:xfrm>
              <a:off x="5040" y="110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Text Box 10"/>
            <p:cNvSpPr txBox="1">
              <a:spLocks noChangeArrowheads="1"/>
            </p:cNvSpPr>
            <p:nvPr/>
          </p:nvSpPr>
          <p:spPr bwMode="auto">
            <a:xfrm>
              <a:off x="5232" y="988"/>
              <a:ext cx="3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1.44</a:t>
              </a:r>
            </a:p>
          </p:txBody>
        </p:sp>
      </p:grpSp>
      <p:sp>
        <p:nvSpPr>
          <p:cNvPr id="18438" name="Rectangle 23"/>
          <p:cNvSpPr>
            <a:spLocks noChangeArrowheads="1"/>
          </p:cNvSpPr>
          <p:nvPr/>
        </p:nvSpPr>
        <p:spPr bwMode="auto">
          <a:xfrm>
            <a:off x="1588" y="-1130935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39" name="Rectangle 30"/>
          <p:cNvSpPr>
            <a:spLocks noChangeArrowheads="1"/>
          </p:cNvSpPr>
          <p:nvPr/>
        </p:nvSpPr>
        <p:spPr bwMode="auto">
          <a:xfrm>
            <a:off x="1588" y="-725487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0" name="Rectangle 37"/>
          <p:cNvSpPr>
            <a:spLocks noChangeArrowheads="1"/>
          </p:cNvSpPr>
          <p:nvPr/>
        </p:nvSpPr>
        <p:spPr bwMode="auto">
          <a:xfrm>
            <a:off x="1588" y="-33528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1" name="Rectangle 44"/>
          <p:cNvSpPr>
            <a:spLocks noChangeArrowheads="1"/>
          </p:cNvSpPr>
          <p:nvPr/>
        </p:nvSpPr>
        <p:spPr bwMode="auto">
          <a:xfrm>
            <a:off x="1588" y="54927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2" name="Rectangle 51"/>
          <p:cNvSpPr>
            <a:spLocks noChangeArrowheads="1"/>
          </p:cNvSpPr>
          <p:nvPr/>
        </p:nvSpPr>
        <p:spPr bwMode="auto">
          <a:xfrm>
            <a:off x="1588" y="460375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3" name="Rectangle 58"/>
          <p:cNvSpPr>
            <a:spLocks noChangeArrowheads="1"/>
          </p:cNvSpPr>
          <p:nvPr/>
        </p:nvSpPr>
        <p:spPr bwMode="auto">
          <a:xfrm>
            <a:off x="1588" y="850582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4" name="Rectangle 65"/>
          <p:cNvSpPr>
            <a:spLocks noChangeArrowheads="1"/>
          </p:cNvSpPr>
          <p:nvPr/>
        </p:nvSpPr>
        <p:spPr bwMode="auto">
          <a:xfrm>
            <a:off x="1588" y="124079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5" name="Rectangle 72"/>
          <p:cNvSpPr>
            <a:spLocks noChangeArrowheads="1"/>
          </p:cNvSpPr>
          <p:nvPr/>
        </p:nvSpPr>
        <p:spPr bwMode="auto">
          <a:xfrm>
            <a:off x="1588" y="1646237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6" name="Rectangle 79"/>
          <p:cNvSpPr>
            <a:spLocks noChangeArrowheads="1"/>
          </p:cNvSpPr>
          <p:nvPr/>
        </p:nvSpPr>
        <p:spPr bwMode="auto">
          <a:xfrm>
            <a:off x="1588" y="2036445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sp>
        <p:nvSpPr>
          <p:cNvPr id="18447" name="Rectangle 86"/>
          <p:cNvSpPr>
            <a:spLocks noChangeArrowheads="1"/>
          </p:cNvSpPr>
          <p:nvPr/>
        </p:nvSpPr>
        <p:spPr bwMode="auto">
          <a:xfrm>
            <a:off x="1588" y="2426652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 </a:t>
            </a:r>
            <a:endParaRPr lang="en-US" sz="1000">
              <a:cs typeface="Times New Roman" pitchFamily="18" charset="0"/>
            </a:endParaRPr>
          </a:p>
          <a:p>
            <a:pPr eaLnBrk="0" hangingPunct="0"/>
            <a:endParaRPr lang="en-US"/>
          </a:p>
        </p:txBody>
      </p:sp>
      <p:grpSp>
        <p:nvGrpSpPr>
          <p:cNvPr id="3" name="Group 220"/>
          <p:cNvGrpSpPr>
            <a:grpSpLocks/>
          </p:cNvGrpSpPr>
          <p:nvPr/>
        </p:nvGrpSpPr>
        <p:grpSpPr bwMode="auto">
          <a:xfrm>
            <a:off x="7391400" y="4343400"/>
            <a:ext cx="844550" cy="336550"/>
            <a:chOff x="5040" y="988"/>
            <a:chExt cx="532" cy="212"/>
          </a:xfrm>
        </p:grpSpPr>
        <p:sp>
          <p:nvSpPr>
            <p:cNvPr id="18452" name="Line 221"/>
            <p:cNvSpPr>
              <a:spLocks noChangeShapeType="1"/>
            </p:cNvSpPr>
            <p:nvPr/>
          </p:nvSpPr>
          <p:spPr bwMode="auto">
            <a:xfrm>
              <a:off x="5040" y="110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Text Box 222"/>
            <p:cNvSpPr txBox="1">
              <a:spLocks noChangeArrowheads="1"/>
            </p:cNvSpPr>
            <p:nvPr/>
          </p:nvSpPr>
          <p:spPr bwMode="auto">
            <a:xfrm>
              <a:off x="5232" y="988"/>
              <a:ext cx="34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3.70</a:t>
              </a:r>
            </a:p>
          </p:txBody>
        </p:sp>
      </p:grpSp>
      <p:grpSp>
        <p:nvGrpSpPr>
          <p:cNvPr id="4" name="Group 223"/>
          <p:cNvGrpSpPr>
            <a:grpSpLocks/>
          </p:cNvGrpSpPr>
          <p:nvPr/>
        </p:nvGrpSpPr>
        <p:grpSpPr bwMode="auto">
          <a:xfrm>
            <a:off x="7391414" y="5105402"/>
            <a:ext cx="849314" cy="338138"/>
            <a:chOff x="5040" y="988"/>
            <a:chExt cx="535" cy="213"/>
          </a:xfrm>
        </p:grpSpPr>
        <p:sp>
          <p:nvSpPr>
            <p:cNvPr id="18450" name="Line 224"/>
            <p:cNvSpPr>
              <a:spLocks noChangeShapeType="1"/>
            </p:cNvSpPr>
            <p:nvPr/>
          </p:nvSpPr>
          <p:spPr bwMode="auto">
            <a:xfrm>
              <a:off x="5040" y="110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Text Box 225"/>
            <p:cNvSpPr txBox="1">
              <a:spLocks noChangeArrowheads="1"/>
            </p:cNvSpPr>
            <p:nvPr/>
          </p:nvSpPr>
          <p:spPr bwMode="auto">
            <a:xfrm>
              <a:off x="5232" y="988"/>
              <a:ext cx="34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dirty="0"/>
                <a:t>3.66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Mantel-Haenszel Odds Ratio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Summary OR that adjusts for a confounder</a:t>
            </a:r>
          </a:p>
        </p:txBody>
      </p:sp>
      <p:graphicFrame>
        <p:nvGraphicFramePr>
          <p:cNvPr id="19458" name="Object 6"/>
          <p:cNvGraphicFramePr>
            <a:graphicFrameLocks noChangeAspect="1"/>
          </p:cNvGraphicFramePr>
          <p:nvPr/>
        </p:nvGraphicFramePr>
        <p:xfrm>
          <a:off x="2949575" y="2655888"/>
          <a:ext cx="2692400" cy="138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680" imgH="660240" progId="Equation.3">
                  <p:embed/>
                </p:oleObj>
              </mc:Choice>
              <mc:Fallback>
                <p:oleObj name="Equation" r:id="rId2" imgW="1282680" imgH="660240" progId="Equation.3">
                  <p:embed/>
                  <p:pic>
                    <p:nvPicPr>
                      <p:cNvPr id="194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9575" y="2655888"/>
                        <a:ext cx="2692400" cy="1385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7"/>
          <p:cNvGraphicFramePr>
            <a:graphicFrameLocks noChangeAspect="1"/>
          </p:cNvGraphicFramePr>
          <p:nvPr/>
        </p:nvGraphicFramePr>
        <p:xfrm>
          <a:off x="990600" y="4191000"/>
          <a:ext cx="8458200" cy="215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4" imgW="5505480" imgH="1400040" progId="Word.Document.8">
                  <p:embed/>
                </p:oleObj>
              </mc:Choice>
              <mc:Fallback>
                <p:oleObj name="Document" r:id="rId4" imgW="5505480" imgH="1400040" progId="Word.Document.8">
                  <p:embed/>
                  <p:pic>
                    <p:nvPicPr>
                      <p:cNvPr id="194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191000"/>
                        <a:ext cx="8458200" cy="215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Mantel-Haenszel Odds Ratio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OR</a:t>
            </a:r>
            <a:r>
              <a:rPr lang="en-US" baseline="-25000"/>
              <a:t>MH</a:t>
            </a:r>
            <a:r>
              <a:rPr lang="en-US"/>
              <a:t> (common odds ratio) is valid under the assumption that the stratum-specific ORs are similar</a:t>
            </a:r>
          </a:p>
          <a:p>
            <a:pPr lvl="1" eaLnBrk="1" hangingPunct="1"/>
            <a:r>
              <a:rPr lang="en-US"/>
              <a:t>Can test this using the Breslow-Day Test for Homogeneity of Odds Ratios</a:t>
            </a:r>
          </a:p>
        </p:txBody>
      </p:sp>
      <p:graphicFrame>
        <p:nvGraphicFramePr>
          <p:cNvPr id="20482" name="Object 0"/>
          <p:cNvGraphicFramePr>
            <a:graphicFrameLocks noChangeAspect="1"/>
          </p:cNvGraphicFramePr>
          <p:nvPr/>
        </p:nvGraphicFramePr>
        <p:xfrm>
          <a:off x="533400" y="4953000"/>
          <a:ext cx="87630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505480" imgH="933480" progId="Word.Document.8">
                  <p:embed/>
                </p:oleObj>
              </mc:Choice>
              <mc:Fallback>
                <p:oleObj name="Document" r:id="rId2" imgW="5505480" imgH="933480" progId="Word.Document.8">
                  <p:embed/>
                  <p:pic>
                    <p:nvPicPr>
                      <p:cNvPr id="20482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953000"/>
                        <a:ext cx="87630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Dilbert%202x2%20Matri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2033588"/>
            <a:ext cx="75723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18C6EAD3-916B-46C7-D93B-A7369B23C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429000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MAYBE AN R EXAMPLE HERE Chi-square and MH</a:t>
            </a:r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Multiple Logistic Regression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763000" cy="4038600"/>
          </a:xfrm>
        </p:spPr>
        <p:txBody>
          <a:bodyPr/>
          <a:lstStyle/>
          <a:p>
            <a:pPr eaLnBrk="1" hangingPunct="1"/>
            <a:r>
              <a:rPr lang="en-US" dirty="0"/>
              <a:t>Used to evaluate the relation between a binary outcome and </a:t>
            </a:r>
            <a:r>
              <a:rPr lang="en-US" u="sng" dirty="0"/>
              <a:t>multiple independent </a:t>
            </a:r>
            <a:r>
              <a:rPr lang="en-US" dirty="0"/>
              <a:t>variables of all types</a:t>
            </a:r>
          </a:p>
          <a:p>
            <a:pPr eaLnBrk="1" hangingPunct="1"/>
            <a:r>
              <a:rPr lang="en-US" dirty="0"/>
              <a:t>Example – an ED wants to identify using a number of different variables, which patients were most likely to have a BAC&gt;50 mg/dl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414916" y="6633431"/>
            <a:ext cx="1384494" cy="1079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93000"/>
              </a:lnSpc>
              <a:tabLst>
                <a:tab pos="0" algn="l"/>
                <a:tab pos="829544" algn="l"/>
                <a:tab pos="1659087" algn="l"/>
                <a:tab pos="2488631" algn="l"/>
                <a:tab pos="3318175" algn="l"/>
                <a:tab pos="4147718" algn="l"/>
                <a:tab pos="4977262" algn="l"/>
                <a:tab pos="5806806" algn="l"/>
                <a:tab pos="6636349" algn="l"/>
                <a:tab pos="7465893" algn="l"/>
                <a:tab pos="8295437" algn="l"/>
                <a:tab pos="9124980" algn="l"/>
              </a:tabLst>
            </a:pPr>
            <a:r>
              <a:rPr lang="en-GB" sz="700" dirty="0">
                <a:solidFill>
                  <a:srgbClr val="000000"/>
                </a:solidFill>
                <a:latin typeface="Helvetica" charset="0"/>
                <a:ea typeface="msmincho" charset="0"/>
                <a:cs typeface="msmincho" charset="0"/>
              </a:rPr>
              <a:t>Copyright restrictions may apply.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0519" y="6218842"/>
            <a:ext cx="3238650" cy="6017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801" y="980332"/>
            <a:ext cx="5759841" cy="489877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692800" y="5976997"/>
            <a:ext cx="6612724" cy="1554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93000"/>
              </a:lnSpc>
              <a:tabLst>
                <a:tab pos="0" algn="l"/>
                <a:tab pos="829544" algn="l"/>
                <a:tab pos="1659087" algn="l"/>
                <a:tab pos="2488631" algn="l"/>
                <a:tab pos="3318175" algn="l"/>
                <a:tab pos="4147718" algn="l"/>
                <a:tab pos="4977262" algn="l"/>
                <a:tab pos="5806806" algn="l"/>
                <a:tab pos="6636349" algn="l"/>
                <a:tab pos="7465893" algn="l"/>
                <a:tab pos="8295437" algn="l"/>
                <a:tab pos="9124980" algn="l"/>
              </a:tabLst>
            </a:pPr>
            <a:r>
              <a:rPr lang="en-GB" sz="1100" b="1" dirty="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rPr>
              <a:t>Licurse, A. et al. Arch Intern Med 2010;170:1900-1907.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62797" y="162670"/>
            <a:ext cx="8816965" cy="6535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93000"/>
              </a:lnSpc>
              <a:tabLst>
                <a:tab pos="0" algn="l"/>
                <a:tab pos="829544" algn="l"/>
                <a:tab pos="1659087" algn="l"/>
                <a:tab pos="2488631" algn="l"/>
                <a:tab pos="3318175" algn="l"/>
                <a:tab pos="4147718" algn="l"/>
                <a:tab pos="4977262" algn="l"/>
                <a:tab pos="5806806" algn="l"/>
                <a:tab pos="6636349" algn="l"/>
                <a:tab pos="7465893" algn="l"/>
                <a:tab pos="8295437" algn="l"/>
                <a:tab pos="9124980" algn="l"/>
              </a:tabLst>
            </a:pPr>
            <a:r>
              <a:rPr lang="en-GB" sz="1500" b="1" dirty="0">
                <a:solidFill>
                  <a:srgbClr val="000000"/>
                </a:solidFill>
                <a:latin typeface="Arial" charset="0"/>
                <a:ea typeface="msmincho" charset="0"/>
                <a:cs typeface="msmincho" charset="0"/>
              </a:rPr>
              <a:t>Multivariable Model, Derivation Sample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Multiple Logistic Regression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The probability of observing a particular outcome is defined as:</a:t>
            </a:r>
          </a:p>
        </p:txBody>
      </p:sp>
      <p:graphicFrame>
        <p:nvGraphicFramePr>
          <p:cNvPr id="27650" name="Object 0"/>
          <p:cNvGraphicFramePr>
            <a:graphicFrameLocks noChangeAspect="1"/>
          </p:cNvGraphicFramePr>
          <p:nvPr/>
        </p:nvGraphicFramePr>
        <p:xfrm>
          <a:off x="2667000" y="3276600"/>
          <a:ext cx="34290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393480" progId="Equation.3">
                  <p:embed/>
                </p:oleObj>
              </mc:Choice>
              <mc:Fallback>
                <p:oleObj name="Equation" r:id="rId2" imgW="1371600" imgH="393480" progId="Equation.3">
                  <p:embed/>
                  <p:pic>
                    <p:nvPicPr>
                      <p:cNvPr id="2765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276600"/>
                        <a:ext cx="34290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685800" y="44958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Using the logistic regression results in straightforward model interpretation</a:t>
            </a:r>
          </a:p>
        </p:txBody>
      </p:sp>
      <p:graphicFrame>
        <p:nvGraphicFramePr>
          <p:cNvPr id="27651" name="Object 1"/>
          <p:cNvGraphicFramePr>
            <a:graphicFrameLocks noChangeAspect="1"/>
          </p:cNvGraphicFramePr>
          <p:nvPr/>
        </p:nvGraphicFramePr>
        <p:xfrm>
          <a:off x="2590800" y="5791200"/>
          <a:ext cx="4038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88760" imgH="228600" progId="Equation.3">
                  <p:embed/>
                </p:oleObj>
              </mc:Choice>
              <mc:Fallback>
                <p:oleObj name="Equation" r:id="rId4" imgW="1688760" imgH="228600" progId="Equation.3">
                  <p:embed/>
                  <p:pic>
                    <p:nvPicPr>
                      <p:cNvPr id="27651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791200"/>
                        <a:ext cx="4038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Multiple Logistic Regression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Interpretation</a:t>
            </a:r>
          </a:p>
          <a:p>
            <a:pPr lvl="1" eaLnBrk="1" hangingPunct="1"/>
            <a:r>
              <a:rPr lang="en-US"/>
              <a:t>Example 1– let x</a:t>
            </a:r>
            <a:r>
              <a:rPr lang="en-US" baseline="-25000"/>
              <a:t>1</a:t>
            </a:r>
            <a:r>
              <a:rPr lang="en-US"/>
              <a:t> be a 0/1 indicator of gender</a:t>
            </a:r>
          </a:p>
          <a:p>
            <a:pPr lvl="2" eaLnBrk="1" hangingPunct="1"/>
            <a:r>
              <a:rPr lang="en-US"/>
              <a:t>0=M; 1=F</a:t>
            </a:r>
          </a:p>
          <a:p>
            <a:pPr lvl="2" eaLnBrk="1" hangingPunct="1">
              <a:lnSpc>
                <a:spcPct val="125000"/>
              </a:lnSpc>
            </a:pPr>
            <a:r>
              <a:rPr lang="en-US"/>
              <a:t>ln(odds</a:t>
            </a:r>
            <a:r>
              <a:rPr lang="en-US" baseline="-25000"/>
              <a:t>M</a:t>
            </a:r>
            <a:r>
              <a:rPr lang="en-US"/>
              <a:t>)=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0</a:t>
            </a:r>
            <a:r>
              <a:rPr lang="en-US"/>
              <a:t>+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1</a:t>
            </a:r>
            <a:r>
              <a:rPr lang="en-US"/>
              <a:t>(0)=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0</a:t>
            </a:r>
          </a:p>
          <a:p>
            <a:pPr lvl="2" eaLnBrk="1" hangingPunct="1">
              <a:lnSpc>
                <a:spcPct val="125000"/>
              </a:lnSpc>
            </a:pPr>
            <a:r>
              <a:rPr lang="en-US"/>
              <a:t>ln(odds</a:t>
            </a:r>
            <a:r>
              <a:rPr lang="en-US" baseline="-25000"/>
              <a:t>F</a:t>
            </a:r>
            <a:r>
              <a:rPr lang="en-US"/>
              <a:t>)=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0</a:t>
            </a:r>
            <a:r>
              <a:rPr lang="en-US"/>
              <a:t>+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1</a:t>
            </a:r>
            <a:r>
              <a:rPr lang="en-US"/>
              <a:t>(1)=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0</a:t>
            </a:r>
            <a:r>
              <a:rPr lang="en-US"/>
              <a:t>+</a:t>
            </a: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1</a:t>
            </a:r>
          </a:p>
          <a:p>
            <a:pPr lvl="2" eaLnBrk="1" hangingPunct="1">
              <a:lnSpc>
                <a:spcPct val="125000"/>
              </a:lnSpc>
            </a:pPr>
            <a:endParaRPr lang="en-US" baseline="-25000"/>
          </a:p>
          <a:p>
            <a:pPr lvl="2" eaLnBrk="1" hangingPunct="1">
              <a:lnSpc>
                <a:spcPct val="125000"/>
              </a:lnSpc>
            </a:pPr>
            <a:endParaRPr lang="en-US" baseline="-25000"/>
          </a:p>
        </p:txBody>
      </p:sp>
      <p:graphicFrame>
        <p:nvGraphicFramePr>
          <p:cNvPr id="28674" name="Object 0"/>
          <p:cNvGraphicFramePr>
            <a:graphicFrameLocks noChangeAspect="1"/>
          </p:cNvGraphicFramePr>
          <p:nvPr/>
        </p:nvGraphicFramePr>
        <p:xfrm>
          <a:off x="2819400" y="5105400"/>
          <a:ext cx="32004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560" imgH="457200" progId="Equation.3">
                  <p:embed/>
                </p:oleObj>
              </mc:Choice>
              <mc:Fallback>
                <p:oleObj name="Equation" r:id="rId2" imgW="1663560" imgH="457200" progId="Equation.3">
                  <p:embed/>
                  <p:pic>
                    <p:nvPicPr>
                      <p:cNvPr id="28674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105400"/>
                        <a:ext cx="3200400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Multiple Logistic Regression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Interpretation</a:t>
            </a:r>
          </a:p>
          <a:p>
            <a:pPr lvl="1" eaLnBrk="1" hangingPunct="1"/>
            <a:r>
              <a:rPr lang="en-US"/>
              <a:t>Example 2– let x</a:t>
            </a:r>
            <a:r>
              <a:rPr lang="en-US" baseline="-25000"/>
              <a:t>1</a:t>
            </a:r>
            <a:r>
              <a:rPr lang="en-US"/>
              <a:t> be a continuous variable such as age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>
                <a:latin typeface="Symbol" pitchFamily="18" charset="2"/>
              </a:rPr>
              <a:t>b</a:t>
            </a:r>
            <a:r>
              <a:rPr lang="en-US" baseline="-25000"/>
              <a:t>age</a:t>
            </a:r>
            <a:r>
              <a:rPr lang="en-US"/>
              <a:t>=0.083</a:t>
            </a:r>
          </a:p>
          <a:p>
            <a:pPr lvl="2" eaLnBrk="1" hangingPunct="1">
              <a:buFont typeface="Wingdings" pitchFamily="2" charset="2"/>
              <a:buChar char="§"/>
            </a:pPr>
            <a:r>
              <a:rPr lang="en-US"/>
              <a:t>OR for a 40y compared to a 25y old</a:t>
            </a:r>
            <a:endParaRPr lang="en-US" baseline="-25000"/>
          </a:p>
          <a:p>
            <a:pPr lvl="2" eaLnBrk="1" hangingPunct="1">
              <a:lnSpc>
                <a:spcPct val="125000"/>
              </a:lnSpc>
            </a:pPr>
            <a:endParaRPr lang="en-US" baseline="-25000"/>
          </a:p>
          <a:p>
            <a:pPr lvl="2" eaLnBrk="1" hangingPunct="1">
              <a:lnSpc>
                <a:spcPct val="125000"/>
              </a:lnSpc>
            </a:pPr>
            <a:endParaRPr lang="en-US" baseline="-25000"/>
          </a:p>
        </p:txBody>
      </p:sp>
      <p:graphicFrame>
        <p:nvGraphicFramePr>
          <p:cNvPr id="29698" name="Object 0"/>
          <p:cNvGraphicFramePr>
            <a:graphicFrameLocks noChangeAspect="1"/>
          </p:cNvGraphicFramePr>
          <p:nvPr/>
        </p:nvGraphicFramePr>
        <p:xfrm>
          <a:off x="3124200" y="4748213"/>
          <a:ext cx="28956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440" imgH="457200" progId="Equation.3">
                  <p:embed/>
                </p:oleObj>
              </mc:Choice>
              <mc:Fallback>
                <p:oleObj name="Equation" r:id="rId2" imgW="1333440" imgH="457200" progId="Equation.3">
                  <p:embed/>
                  <p:pic>
                    <p:nvPicPr>
                      <p:cNvPr id="29698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748213"/>
                        <a:ext cx="28956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Multiple Logistic Regression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905000"/>
          </a:xfrm>
        </p:spPr>
        <p:txBody>
          <a:bodyPr/>
          <a:lstStyle/>
          <a:p>
            <a:pPr eaLnBrk="1" hangingPunct="1"/>
            <a:r>
              <a:rPr lang="en-US"/>
              <a:t>Parameters are estimated using maximum likelihood (as opposed to least squares)</a:t>
            </a:r>
          </a:p>
          <a:p>
            <a:pPr eaLnBrk="1" hangingPunct="1"/>
            <a:r>
              <a:rPr lang="en-US"/>
              <a:t>CI for OR</a:t>
            </a:r>
          </a:p>
        </p:txBody>
      </p:sp>
      <p:graphicFrame>
        <p:nvGraphicFramePr>
          <p:cNvPr id="30722" name="Object 5"/>
          <p:cNvGraphicFramePr>
            <a:graphicFrameLocks noChangeAspect="1"/>
          </p:cNvGraphicFramePr>
          <p:nvPr/>
        </p:nvGraphicFramePr>
        <p:xfrm>
          <a:off x="3657600" y="3505200"/>
          <a:ext cx="167640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47640" imgH="253800" progId="Equation.3">
                  <p:embed/>
                </p:oleObj>
              </mc:Choice>
              <mc:Fallback>
                <p:oleObj name="Equation" r:id="rId2" imgW="647640" imgH="253800" progId="Equation.3">
                  <p:embed/>
                  <p:pic>
                    <p:nvPicPr>
                      <p:cNvPr id="3072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505200"/>
                        <a:ext cx="1676400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685800" y="4267200"/>
            <a:ext cx="777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Hypothesis Test – Wald statistic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800"/>
              <a:t>H</a:t>
            </a:r>
            <a:r>
              <a:rPr lang="en-US" sz="2800" baseline="-25000"/>
              <a:t>0</a:t>
            </a:r>
            <a:r>
              <a:rPr lang="en-US" sz="2800"/>
              <a:t>: </a:t>
            </a:r>
            <a:r>
              <a:rPr lang="en-US" sz="2800">
                <a:latin typeface="Symbol" pitchFamily="18" charset="2"/>
              </a:rPr>
              <a:t>b</a:t>
            </a:r>
            <a:r>
              <a:rPr lang="en-US" sz="2800" baseline="-25000">
                <a:latin typeface="Symbol" pitchFamily="18" charset="2"/>
              </a:rPr>
              <a:t>1</a:t>
            </a:r>
            <a:r>
              <a:rPr lang="en-US" sz="2800"/>
              <a:t>=0</a:t>
            </a:r>
          </a:p>
        </p:txBody>
      </p:sp>
      <p:graphicFrame>
        <p:nvGraphicFramePr>
          <p:cNvPr id="30723" name="Object 8"/>
          <p:cNvGraphicFramePr>
            <a:graphicFrameLocks noChangeAspect="1"/>
          </p:cNvGraphicFramePr>
          <p:nvPr/>
        </p:nvGraphicFramePr>
        <p:xfrm>
          <a:off x="3810000" y="5562600"/>
          <a:ext cx="1905000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65160" imgH="558720" progId="Equation.3">
                  <p:embed/>
                </p:oleObj>
              </mc:Choice>
              <mc:Fallback>
                <p:oleObj name="Equation" r:id="rId4" imgW="965160" imgH="558720" progId="Equation.3">
                  <p:embed/>
                  <p:pic>
                    <p:nvPicPr>
                      <p:cNvPr id="3072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562600"/>
                        <a:ext cx="1905000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8020B-162D-723D-AB68-9CED33C8E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FD5C4DA2-7CF0-48B2-3B03-72AF233C7D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429000"/>
          </a:xfrm>
        </p:spPr>
        <p:txBody>
          <a:bodyPr/>
          <a:lstStyle/>
          <a:p>
            <a:r>
              <a:rPr lang="en-US" altLang="en-US" dirty="0">
                <a:solidFill>
                  <a:srgbClr val="FF0000"/>
                </a:solidFill>
              </a:rPr>
              <a:t>MAYBE AN R EXAMPLE HERE LOGISTIC REGRESSION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091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678274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09800"/>
            <a:ext cx="7151874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6096000"/>
            <a:ext cx="2400300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Measures of Association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8229600" cy="1295400"/>
          </a:xfrm>
        </p:spPr>
        <p:txBody>
          <a:bodyPr/>
          <a:lstStyle/>
          <a:p>
            <a:pPr eaLnBrk="1" hangingPunct="1"/>
            <a:r>
              <a:rPr lang="en-US" dirty="0"/>
              <a:t>Indicate the strength of the relation between 2 variables (example. recurrence and treatment)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PQuestion"/>
          <p:cNvSpPr>
            <a:spLocks noGrp="1"/>
          </p:cNvSpPr>
          <p:nvPr>
            <p:ph type="title"/>
          </p:nvPr>
        </p:nvSpPr>
        <p:spPr>
          <a:xfrm>
            <a:off x="152400" y="1143000"/>
            <a:ext cx="8915400" cy="1981200"/>
          </a:xfrm>
        </p:spPr>
        <p:txBody>
          <a:bodyPr>
            <a:normAutofit fontScale="90000"/>
          </a:bodyPr>
          <a:lstStyle/>
          <a:p>
            <a:pPr lvl="0" algn="l"/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2700" dirty="0"/>
              <a:t>In a prospective study to assess the relationship between smoking and the subsequent risk of lung cancer, a cohort of 2000 people were followed. 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590720"/>
              </p:ext>
            </p:extLst>
          </p:nvPr>
        </p:nvGraphicFramePr>
        <p:xfrm>
          <a:off x="1447800" y="3448050"/>
          <a:ext cx="5398771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6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1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Lung 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Lung 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95">
                <a:tc>
                  <a:txBody>
                    <a:bodyPr/>
                    <a:lstStyle/>
                    <a:p>
                      <a:r>
                        <a:rPr lang="en-US" dirty="0"/>
                        <a:t>Smoking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450</a:t>
                      </a:r>
                      <a:r>
                        <a:rPr lang="en-US" baseline="0" dirty="0"/>
                        <a:t>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 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 (A+B)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95">
                <a:tc>
                  <a:txBody>
                    <a:bodyPr/>
                    <a:lstStyle/>
                    <a:p>
                      <a:r>
                        <a:rPr lang="en-US" dirty="0"/>
                        <a:t>No Smoking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 (C)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1250 (D)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1400 (C+D)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9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 (A+C)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1400 (B+D)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 (n)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65094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Binary Outcome</a:t>
            </a: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457200" y="2819400"/>
          <a:ext cx="12568238" cy="202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30040" imgH="907920" progId="Word.Document.8">
                  <p:embed/>
                </p:oleObj>
              </mc:Choice>
              <mc:Fallback>
                <p:oleObj name="Document" r:id="rId2" imgW="5630040" imgH="907920" progId="Word.Document.8">
                  <p:embed/>
                  <p:pic>
                    <p:nvPicPr>
                      <p:cNvPr id="102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819400"/>
                        <a:ext cx="12568238" cy="202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Prospective Studies</a:t>
            </a:r>
          </a:p>
        </p:txBody>
      </p:sp>
      <p:sp>
        <p:nvSpPr>
          <p:cNvPr id="20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Risk Ratio</a:t>
            </a:r>
          </a:p>
        </p:txBody>
      </p:sp>
      <p:graphicFrame>
        <p:nvGraphicFramePr>
          <p:cNvPr id="45056" name="Object 0"/>
          <p:cNvGraphicFramePr>
            <a:graphicFrameLocks noChangeAspect="1"/>
          </p:cNvGraphicFramePr>
          <p:nvPr/>
        </p:nvGraphicFramePr>
        <p:xfrm>
          <a:off x="1905000" y="2819400"/>
          <a:ext cx="223520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22360" imgH="393480" progId="Equation.3">
                  <p:embed/>
                </p:oleObj>
              </mc:Choice>
              <mc:Fallback>
                <p:oleObj name="Equation" r:id="rId2" imgW="1422360" imgH="393480" progId="Equation.3">
                  <p:embed/>
                  <p:pic>
                    <p:nvPicPr>
                      <p:cNvPr id="45056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819400"/>
                        <a:ext cx="2235200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7" name="Object 1"/>
          <p:cNvGraphicFramePr>
            <a:graphicFrameLocks noChangeAspect="1"/>
          </p:cNvGraphicFramePr>
          <p:nvPr/>
        </p:nvGraphicFramePr>
        <p:xfrm>
          <a:off x="4953000" y="2819400"/>
          <a:ext cx="24384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393480" progId="Equation.3">
                  <p:embed/>
                </p:oleObj>
              </mc:Choice>
              <mc:Fallback>
                <p:oleObj name="Equation" r:id="rId4" imgW="1485720" imgH="393480" progId="Equation.3">
                  <p:embed/>
                  <p:pic>
                    <p:nvPicPr>
                      <p:cNvPr id="45057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819400"/>
                        <a:ext cx="2438400" cy="646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3048000" y="3810000"/>
          <a:ext cx="2743200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00200" imgH="761760" progId="Equation.3">
                  <p:embed/>
                </p:oleObj>
              </mc:Choice>
              <mc:Fallback>
                <p:oleObj name="Equation" r:id="rId6" imgW="1600200" imgH="761760" progId="Equation.3">
                  <p:embed/>
                  <p:pic>
                    <p:nvPicPr>
                      <p:cNvPr id="450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810000"/>
                        <a:ext cx="2743200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3657600" y="5486400"/>
          <a:ext cx="121920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85800" imgH="393480" progId="Equation.3">
                  <p:embed/>
                </p:oleObj>
              </mc:Choice>
              <mc:Fallback>
                <p:oleObj name="Equation" r:id="rId8" imgW="685800" imgH="393480" progId="Equation.3">
                  <p:embed/>
                  <p:pic>
                    <p:nvPicPr>
                      <p:cNvPr id="450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486400"/>
                        <a:ext cx="1219200" cy="70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Measures of Association</a:t>
            </a:r>
            <a:br>
              <a:rPr lang="en-US"/>
            </a:br>
            <a:r>
              <a:rPr lang="en-US" sz="3600"/>
              <a:t>Prospective Studies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/>
              <a:t>Risk Difference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1981200" y="2438400"/>
          <a:ext cx="48006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33360" imgH="393480" progId="Equation.3">
                  <p:embed/>
                </p:oleObj>
              </mc:Choice>
              <mc:Fallback>
                <p:oleObj name="Equation" r:id="rId2" imgW="2133360" imgH="393480" progId="Equation.3">
                  <p:embed/>
                  <p:pic>
                    <p:nvPicPr>
                      <p:cNvPr id="61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438400"/>
                        <a:ext cx="48006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/>
        </p:nvGraphicFramePr>
        <p:xfrm>
          <a:off x="1905000" y="3475038"/>
          <a:ext cx="5105400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27200" imgH="203040" progId="Equation.3">
                  <p:embed/>
                </p:oleObj>
              </mc:Choice>
              <mc:Fallback>
                <p:oleObj name="Equation" r:id="rId4" imgW="2527200" imgH="203040" progId="Equation.3">
                  <p:embed/>
                  <p:pic>
                    <p:nvPicPr>
                      <p:cNvPr id="61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475038"/>
                        <a:ext cx="5105400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3200400" y="5029200"/>
          <a:ext cx="2209800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82680" imgH="393480" progId="Equation.3">
                  <p:embed/>
                </p:oleObj>
              </mc:Choice>
              <mc:Fallback>
                <p:oleObj name="Equation" r:id="rId6" imgW="1282680" imgH="393480" progId="Equation.3">
                  <p:embed/>
                  <p:pic>
                    <p:nvPicPr>
                      <p:cNvPr id="61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029200"/>
                        <a:ext cx="2209800" cy="67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4191000"/>
            <a:ext cx="7772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/>
              <a:t>Number Needed to Treat (NNT) </a:t>
            </a:r>
          </a:p>
          <a:p>
            <a:pPr marL="342900" indent="-342900">
              <a:spcBef>
                <a:spcPct val="20000"/>
              </a:spcBef>
            </a:pPr>
            <a:endParaRPr lang="en-US" sz="3200"/>
          </a:p>
          <a:p>
            <a:pPr marL="342900" indent="-342900">
              <a:spcBef>
                <a:spcPct val="20000"/>
              </a:spcBef>
            </a:pPr>
            <a:endParaRPr lang="en-US" sz="32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/>
              <a:t>How many subjects do we have to treat to prevent 1 recurrence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EBA86FCC7B374D2CB3D3402CF0316AE1"/>
  <p:tag name="TPVERSION" val="5"/>
  <p:tag name="TPFULLVERSION" val="5.3.1.3337"/>
  <p:tag name="PPTVERSION" val="15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C7902DF1748E4A81A775531BB01F0F24&lt;/guid&gt;&#10;        &lt;description /&gt;&#10;        &lt;date&gt;2/18/2014 4:30:59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15E00952FF2B43B3B4DE2395D71DC729&lt;/guid&gt;&#10;            &lt;repollguid&gt;CD55C736A7534F1FA84A2FDD4EBD6F58&lt;/repollguid&gt;&#10;            &lt;sourceid&gt;DE21BD6AE7C349FCBCF922D43D7042D7&lt;/sourceid&gt;&#10;            &lt;questiontext&gt;In a prospective study to assess the relationship between smoking and the subsequent risk of lung cancer, a cohort of 2000 people were followed. The RR in this study is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1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7823008DF5FA41229F9363EF63CFA5F8&lt;/guid&gt;&#10;                    &lt;answertext&gt;AB/DC&lt;/answertext&gt;&#10;                    &lt;valuetype&gt;-1&lt;/valuetype&gt;&#10;                &lt;/answer&gt;&#10;                &lt;answer&gt;&#10;                    &lt;guid&gt;F0B81CB62A924F6195914D861801B546&lt;/guid&gt;&#10;                    &lt;answertext&gt;AD/BC&lt;/answertext&gt;&#10;                    &lt;valuetype&gt;-1&lt;/valuetype&gt;&#10;                &lt;/answer&gt;&#10;                &lt;answer&gt;&#10;                    &lt;guid&gt;B6A5ABD1D24B4AB5B0D49486924274A6&lt;/guid&gt;&#10;                    &lt;answertext&gt;[A/(A+B)]/ [C/(C+D)]&lt;/answertext&gt;&#10;                    &lt;valuetype&gt;1&lt;/valuetype&gt;&#10;                &lt;/answer&gt;&#10;                &lt;answer&gt;&#10;                    &lt;guid&gt;C9AE2F4E571940C99CDA3A5289FDA9DC&lt;/guid&gt;&#10;                    &lt;answertext&gt;[A/(A+C)]/ [B/(B+D)]&lt;/answertext&gt;&#10;                    &lt;valuetype&gt;-1&lt;/valuetype&gt;&#10;                &lt;/answer&gt;&#10;            &lt;/answers&gt;&#10;        &lt;/multichoice&gt;&#10;    &lt;/questions&gt;&#10;&lt;/questionlist&gt;"/>
  <p:tag name="RESULTS" val="In a prospective study to assess the relationship between smoking and the subsequent risk of lung cancer, a cohort of 2000 people were followed. The RR in this study is:[;crlf;]22[;]22[;]22[;]False[;]22[;][;crlf;]3[;]3[;]0[;]0[;crlf;]0[;]-1[;]AB/DC1[;]AB/DC[;][;crlf;]0[;]-1[;]AD/BC2[;]AD/BC[;][;crlf;]22[;]1[;][A/(A+B)]/ [C/(C+D)]3[;][A/(A+B)]/ [C/(C+D)][;][;crlf;]0[;]-1[;][A/(A+C)]/ [B/(B+D)]4[;][A/(A+C)]/ [B/(B+D)][;]"/>
  <p:tag name="HASRESULTS" val="True"/>
  <p:tag name="LIVECHARTING" val="False"/>
  <p:tag name="AUTOOPENPOLL" val="True"/>
  <p:tag name="AUTOFORMATCHART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C7902DF1748E4A81A775531BB01F0F24&lt;/guid&gt;&#10;        &lt;description /&gt;&#10;        &lt;date&gt;2/18/2014 4:30:59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8D892AB9D0514D8A92E152996C30DB2A&lt;/guid&gt;&#10;            &lt;repollguid&gt;CD55C736A7534F1FA84A2FDD4EBD6F58&lt;/repollguid&gt;&#10;            &lt;sourceid&gt;DE21BD6AE7C349FCBCF922D43D7042D7&lt;/sourceid&gt;&#10;            &lt;questiontext&gt;An OR &amp;gt; 1 means: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1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7823008DF5FA41229F9363EF63CFA5F8&lt;/guid&gt;&#10;                    &lt;answertext&gt;Controls had the same exposure as cases&lt;/answertext&gt;&#10;                    &lt;valuetype&gt;-1&lt;/valuetype&gt;&#10;                &lt;/answer&gt;&#10;                &lt;answer&gt;&#10;                    &lt;guid&gt;F0B81CB62A924F6195914D861801B546&lt;/guid&gt;&#10;                    &lt;answertext&gt;Controls were not selected correctly&lt;/answertext&gt;&#10;                    &lt;valuetype&gt;-1&lt;/valuetype&gt;&#10;                &lt;/answer&gt;&#10;                &lt;answer&gt;&#10;                    &lt;guid&gt;B6A5ABD1D24B4AB5B0D49486924274A6&lt;/guid&gt;&#10;                    &lt;answertext&gt;Cases were more likely to have had the exposure of interest&lt;/answertext&gt;&#10;                    &lt;valuetype&gt;1&lt;/valuetype&gt;&#10;                &lt;/answer&gt;&#10;                &lt;answer&gt;&#10;                    &lt;guid&gt;F1E779D2452F432E9710FD7E8C08CDAC&lt;/guid&gt;&#10;                    &lt;answertext&gt;Exposed individuals developed disease at a greater frequency&lt;/answertext&gt;&#10;                    &lt;valuetype&gt;-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RESULTS" val="An OR &gt; 1 means:[;crlf;]39[;]40[;]39[;]False[;]29[;][;crlf;]3.25641025641026[;]3[;]0.436650932459651[;]0.190664036817883[;crlf;]0[;]-1[;]Controls had the same exposure as cases1[;]Controls had the same exposure as cases[;][;crlf;]0[;]-1[;]Controls were not selected correctly2[;]Controls were not selected correctly[;][;crlf;]29[;]1[;]Cases were more likely to have had the exposure of interest3[;]Cases were more likely to have had the exposure of interest[;][;crlf;]10[;]-1[;]Exposed individuals developed disease at a greater frequency4[;]Exposed individuals developed disease at a greater frequency[;]"/>
  <p:tag name="HASRESULTS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64EA15CF2C0547BC80C6DE60DD909684&lt;/guid&gt;&#10;        &lt;description /&gt;&#10;        &lt;date&gt;6/22/2015 1:21:26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AC9509308F443D884326455E38EE948&lt;/guid&gt;&#10;            &lt;repollguid&gt;C6191EFBF7A64F378AD4AF37F1D7B43A&lt;/repollguid&gt;&#10;            &lt;sourceid&gt;299CAAB78D0C431F8B20111D63C613EF&lt;/sourceid&gt;&#10;            &lt;questiontext&gt;For the following distribution, rank the mean, median and geometric mean from lowest to highest.&lt;/questiontext&gt;&#10;            &lt;showresults&gt;True&lt;/showresults&gt;&#10;            &lt;firstresponseonly&gt;True&lt;/firstresponseonly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D05F3F927E4D4E6F86B16A9F83343867&lt;/guid&gt;&#10;                    &lt;answertext&gt;Mean, GM, Median&lt;/answertext&gt;&#10;                    &lt;valuetype&gt;0&lt;/valuetype&gt;&#10;                &lt;/answer&gt;&#10;                &lt;answer&gt;&#10;                    &lt;guid&gt;37D5D49FF2AC40FD8B1CB3F73E5EEF12&lt;/guid&gt;&#10;                    &lt;answertext&gt;GM, Median, Mean&lt;/answertext&gt;&#10;                    &lt;valuetype&gt;0&lt;/valuetype&gt;&#10;                &lt;/answer&gt;&#10;                &lt;answer&gt;&#10;                    &lt;guid&gt;486D68DF7AD54D78B42BC74A530F3C0C&lt;/guid&gt;&#10;                    &lt;answertext&gt;Median, GM, Mean&lt;/answertext&gt;&#10;                    &lt;valuetype&gt;0&lt;/valuetype&gt;&#10;                &lt;/answer&gt;&#10;                &lt;answer&gt;&#10;                    &lt;guid&gt;700C2ABAFDCF45C3868FB601E869E995&lt;/guid&gt;&#10;                    &lt;answertext&gt;Median, Mean, GM&lt;/answertext&gt;&#10;                    &lt;valuetype&gt;0&lt;/valuetype&gt;&#10;                &lt;/answer&gt;&#10;            &lt;/answers&gt;&#10;        &lt;/multichoice&gt;&#10;    &lt;/questions&gt;&#10;&lt;/questionlist&gt;"/>
  <p:tag name="HASRESULTS" val="False"/>
  <p:tag name="LIVECHARTING" val="True"/>
  <p:tag name="AUTOOPENPOLL" val="True"/>
  <p:tag name="AUTOFORMATCHART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64EA15CF2C0547BC80C6DE60DD909684&lt;/guid&gt;&#10;        &lt;description /&gt;&#10;        &lt;date&gt;6/22/2015 1:21:26 P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AC9509308F443D884326455E38EE948&lt;/guid&gt;&#10;            &lt;repollguid&gt;C6191EFBF7A64F378AD4AF37F1D7B43A&lt;/repollguid&gt;&#10;            &lt;sourceid&gt;299CAAB78D0C431F8B20111D63C613EF&lt;/sourceid&gt;&#10;            &lt;questiontext&gt;For the following distribution, rank the mean, median and geometric mean from lowest to highest.&lt;/questiontext&gt;&#10;            &lt;showresults&gt;True&lt;/showresults&gt;&#10;            &lt;firstresponseonly&gt;True&lt;/firstresponseonly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D05F3F927E4D4E6F86B16A9F83343867&lt;/guid&gt;&#10;                    &lt;answertext&gt;Mean, GM, Median&lt;/answertext&gt;&#10;                    &lt;valuetype&gt;0&lt;/valuetype&gt;&#10;                &lt;/answer&gt;&#10;                &lt;answer&gt;&#10;                    &lt;guid&gt;37D5D49FF2AC40FD8B1CB3F73E5EEF12&lt;/guid&gt;&#10;                    &lt;answertext&gt;GM, Median, Mean&lt;/answertext&gt;&#10;                    &lt;valuetype&gt;0&lt;/valuetype&gt;&#10;                &lt;/answer&gt;&#10;                &lt;answer&gt;&#10;                    &lt;guid&gt;486D68DF7AD54D78B42BC74A530F3C0C&lt;/guid&gt;&#10;                    &lt;answertext&gt;Median, GM, Mean&lt;/answertext&gt;&#10;                    &lt;valuetype&gt;0&lt;/valuetype&gt;&#10;                &lt;/answer&gt;&#10;                &lt;answer&gt;&#10;                    &lt;guid&gt;700C2ABAFDCF45C3868FB601E869E995&lt;/guid&gt;&#10;                    &lt;answertext&gt;Median, Mean, GM&lt;/answertext&gt;&#10;                    &lt;valuetype&gt;0&lt;/valuetype&gt;&#10;                &lt;/answer&gt;&#10;            &lt;/answers&gt;&#10;        &lt;/multichoice&gt;&#10;    &lt;/questions&gt;&#10;&lt;/questionlist&gt;"/>
  <p:tag name="HASRESULTS" val="False"/>
  <p:tag name="LIVECHARTING" val="True"/>
  <p:tag name="AUTOOPENPOLL" val="True"/>
  <p:tag name="AUTOFORMATCHART" val="True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</TotalTime>
  <Words>869</Words>
  <Application>Microsoft Office PowerPoint</Application>
  <PresentationFormat>On-screen Show (4:3)</PresentationFormat>
  <Paragraphs>156</Paragraphs>
  <Slides>37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Helvetica</vt:lpstr>
      <vt:lpstr>Symbol</vt:lpstr>
      <vt:lpstr>Times New Roman</vt:lpstr>
      <vt:lpstr>Wingdings</vt:lpstr>
      <vt:lpstr>Default Design</vt:lpstr>
      <vt:lpstr>Document</vt:lpstr>
      <vt:lpstr>Equation</vt:lpstr>
      <vt:lpstr>PowerPoint Presentation</vt:lpstr>
      <vt:lpstr>Categorical Data</vt:lpstr>
      <vt:lpstr>PowerPoint Presentation</vt:lpstr>
      <vt:lpstr>PowerPoint Presentation</vt:lpstr>
      <vt:lpstr>Measures of Association</vt:lpstr>
      <vt:lpstr>     In a prospective study to assess the relationship between smoking and the subsequent risk of lung cancer, a cohort of 2000 people were followed.      </vt:lpstr>
      <vt:lpstr>Binary Outcome</vt:lpstr>
      <vt:lpstr>Measures of Association Prospective Studies</vt:lpstr>
      <vt:lpstr>Measures of Association Prospective Studies</vt:lpstr>
      <vt:lpstr>Measures of Association Prospective Studies</vt:lpstr>
      <vt:lpstr>Measures of Association Prospective Studies</vt:lpstr>
      <vt:lpstr>Measures of Association Case Control Studies</vt:lpstr>
      <vt:lpstr>Measures of Association Case Control Studies</vt:lpstr>
      <vt:lpstr>OR Approximates RR When Rare Disease</vt:lpstr>
      <vt:lpstr>Confidence Interval for RR</vt:lpstr>
      <vt:lpstr>Confidence Interval for RR</vt:lpstr>
      <vt:lpstr>Confidence Interval for OR</vt:lpstr>
      <vt:lpstr>   An OR &gt; 1 means:  </vt:lpstr>
      <vt:lpstr>Hypothesis Testing for Contingency Tables</vt:lpstr>
      <vt:lpstr>Hypothesis Testing for Contingency Tables</vt:lpstr>
      <vt:lpstr>Chi-square Test of Independence</vt:lpstr>
      <vt:lpstr>Chi-square Test of Independence</vt:lpstr>
      <vt:lpstr>Chi-square Test of Independence</vt:lpstr>
      <vt:lpstr>Chi-square Test of Independence</vt:lpstr>
      <vt:lpstr>Assumptions for Chi-square Test of Independence</vt:lpstr>
      <vt:lpstr>Evaluation and Adjustment for Confounding</vt:lpstr>
      <vt:lpstr>Evaluation and Adjustment for Confounding</vt:lpstr>
      <vt:lpstr>Mantel-Haenszel Odds Ratio</vt:lpstr>
      <vt:lpstr>Mantel-Haenszel Odds Ratio</vt:lpstr>
      <vt:lpstr>MAYBE AN R EXAMPLE HERE Chi-square and MH</vt:lpstr>
      <vt:lpstr>Multiple Logistic Regression</vt:lpstr>
      <vt:lpstr>PowerPoint Presentation</vt:lpstr>
      <vt:lpstr>Multiple Logistic Regression</vt:lpstr>
      <vt:lpstr>Multiple Logistic Regression</vt:lpstr>
      <vt:lpstr>Multiple Logistic Regression</vt:lpstr>
      <vt:lpstr>Multiple Logistic Regression</vt:lpstr>
      <vt:lpstr>MAYBE AN R EXAMPLE HERE LOGISTIC REGRESSION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8</dc:title>
  <dc:creator> </dc:creator>
  <cp:lastModifiedBy>Kyriakides, Tassos</cp:lastModifiedBy>
  <cp:revision>36</cp:revision>
  <dcterms:created xsi:type="dcterms:W3CDTF">2005-06-20T17:17:59Z</dcterms:created>
  <dcterms:modified xsi:type="dcterms:W3CDTF">2025-07-13T12:52:27Z</dcterms:modified>
</cp:coreProperties>
</file>